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15" r:id="rId1"/>
    <p:sldMasterId id="2147484237" r:id="rId2"/>
    <p:sldMasterId id="2147484266" r:id="rId3"/>
  </p:sldMasterIdLst>
  <p:notesMasterIdLst>
    <p:notesMasterId r:id="rId109"/>
  </p:notesMasterIdLst>
  <p:sldIdLst>
    <p:sldId id="2147468535" r:id="rId4"/>
    <p:sldId id="10822" r:id="rId5"/>
    <p:sldId id="2147471015" r:id="rId6"/>
    <p:sldId id="10821" r:id="rId7"/>
    <p:sldId id="2147478333" r:id="rId8"/>
    <p:sldId id="2147471118" r:id="rId9"/>
    <p:sldId id="2147471028" r:id="rId10"/>
    <p:sldId id="2147471121" r:id="rId11"/>
    <p:sldId id="2147471018" r:id="rId12"/>
    <p:sldId id="2147471019" r:id="rId13"/>
    <p:sldId id="2147471122" r:id="rId14"/>
    <p:sldId id="2147471123" r:id="rId15"/>
    <p:sldId id="2147471111" r:id="rId16"/>
    <p:sldId id="2147471120" r:id="rId17"/>
    <p:sldId id="2147471035" r:id="rId18"/>
    <p:sldId id="2147471032" r:id="rId19"/>
    <p:sldId id="2147471096" r:id="rId20"/>
    <p:sldId id="8433" r:id="rId21"/>
    <p:sldId id="2147471127" r:id="rId22"/>
    <p:sldId id="2147471115" r:id="rId23"/>
    <p:sldId id="10759" r:id="rId24"/>
    <p:sldId id="2147471061" r:id="rId25"/>
    <p:sldId id="2123258992" r:id="rId26"/>
    <p:sldId id="2076138046" r:id="rId27"/>
    <p:sldId id="2147471129" r:id="rId28"/>
    <p:sldId id="2076138048" r:id="rId29"/>
    <p:sldId id="2147471086" r:id="rId30"/>
    <p:sldId id="2147478334" r:id="rId31"/>
    <p:sldId id="2147471125" r:id="rId32"/>
    <p:sldId id="2147471088" r:id="rId33"/>
    <p:sldId id="2147471089" r:id="rId34"/>
    <p:sldId id="2147471093" r:id="rId35"/>
    <p:sldId id="2147471091" r:id="rId36"/>
    <p:sldId id="2147471039" r:id="rId37"/>
    <p:sldId id="2147471087" r:id="rId38"/>
    <p:sldId id="2147471062" r:id="rId39"/>
    <p:sldId id="2147471082" r:id="rId40"/>
    <p:sldId id="2147471031" r:id="rId41"/>
    <p:sldId id="2147471025" r:id="rId42"/>
    <p:sldId id="2147478335" r:id="rId43"/>
    <p:sldId id="2076137037" r:id="rId44"/>
    <p:sldId id="2147471047" r:id="rId45"/>
    <p:sldId id="2147471126" r:id="rId46"/>
    <p:sldId id="2147471064" r:id="rId47"/>
    <p:sldId id="2147471085" r:id="rId48"/>
    <p:sldId id="2147471045" r:id="rId49"/>
    <p:sldId id="2076137236" r:id="rId50"/>
    <p:sldId id="2147471048" r:id="rId51"/>
    <p:sldId id="2147471065" r:id="rId52"/>
    <p:sldId id="2142533041" r:id="rId53"/>
    <p:sldId id="2147471066" r:id="rId54"/>
    <p:sldId id="2147471049" r:id="rId55"/>
    <p:sldId id="2147478336" r:id="rId56"/>
    <p:sldId id="2147471068" r:id="rId57"/>
    <p:sldId id="2147471076" r:id="rId58"/>
    <p:sldId id="2147471097" r:id="rId59"/>
    <p:sldId id="2147471067" r:id="rId60"/>
    <p:sldId id="2147471094" r:id="rId61"/>
    <p:sldId id="2147478337" r:id="rId62"/>
    <p:sldId id="2147471070" r:id="rId63"/>
    <p:sldId id="2147471083" r:id="rId64"/>
    <p:sldId id="2147471038" r:id="rId65"/>
    <p:sldId id="2147471069" r:id="rId66"/>
    <p:sldId id="2147471105" r:id="rId67"/>
    <p:sldId id="2147471026" r:id="rId68"/>
    <p:sldId id="2147471095" r:id="rId69"/>
    <p:sldId id="2147471027" r:id="rId70"/>
    <p:sldId id="2147471050" r:id="rId71"/>
    <p:sldId id="2147471034" r:id="rId72"/>
    <p:sldId id="2147478338" r:id="rId73"/>
    <p:sldId id="2147471051" r:id="rId74"/>
    <p:sldId id="2147471052" r:id="rId75"/>
    <p:sldId id="2147471053" r:id="rId76"/>
    <p:sldId id="2147471054" r:id="rId77"/>
    <p:sldId id="2147471055" r:id="rId78"/>
    <p:sldId id="2147471056" r:id="rId79"/>
    <p:sldId id="2147471058" r:id="rId80"/>
    <p:sldId id="2147471130" r:id="rId81"/>
    <p:sldId id="2147471059" r:id="rId82"/>
    <p:sldId id="2147478339" r:id="rId83"/>
    <p:sldId id="2147471071" r:id="rId84"/>
    <p:sldId id="2147471072" r:id="rId85"/>
    <p:sldId id="2147471081" r:id="rId86"/>
    <p:sldId id="2076138021" r:id="rId87"/>
    <p:sldId id="2147471074" r:id="rId88"/>
    <p:sldId id="2147471075" r:id="rId89"/>
    <p:sldId id="2147478340" r:id="rId90"/>
    <p:sldId id="2147471132" r:id="rId91"/>
    <p:sldId id="2147471041" r:id="rId92"/>
    <p:sldId id="2147471117" r:id="rId93"/>
    <p:sldId id="2147478341" r:id="rId94"/>
    <p:sldId id="2147471104" r:id="rId95"/>
    <p:sldId id="10793" r:id="rId96"/>
    <p:sldId id="2147471101" r:id="rId97"/>
    <p:sldId id="2147471102" r:id="rId98"/>
    <p:sldId id="10797" r:id="rId99"/>
    <p:sldId id="2147471103" r:id="rId100"/>
    <p:sldId id="2147478342" r:id="rId101"/>
    <p:sldId id="2147471043" r:id="rId102"/>
    <p:sldId id="2076137055" r:id="rId103"/>
    <p:sldId id="2147478343" r:id="rId104"/>
    <p:sldId id="2147471033" r:id="rId105"/>
    <p:sldId id="2147478344" r:id="rId106"/>
    <p:sldId id="2147471131" r:id="rId107"/>
    <p:sldId id="214747099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66245A0-2D66-1147-A7A0-ED79940D6FA3}">
          <p14:sldIdLst>
            <p14:sldId id="2147468535"/>
            <p14:sldId id="10822"/>
          </p14:sldIdLst>
        </p14:section>
        <p14:section name="Overview" id="{E97CBC3E-2C6F-E944-8253-12D3C4D7C9DF}">
          <p14:sldIdLst>
            <p14:sldId id="2147471015"/>
            <p14:sldId id="10821"/>
          </p14:sldIdLst>
        </p14:section>
        <p14:section name="Value Proposition" id="{BA71ED0E-22B4-634C-A67C-4021508527B0}">
          <p14:sldIdLst>
            <p14:sldId id="2147478333"/>
            <p14:sldId id="2147471118"/>
            <p14:sldId id="2147471028"/>
            <p14:sldId id="2147471121"/>
            <p14:sldId id="2147471018"/>
            <p14:sldId id="2147471019"/>
            <p14:sldId id="2147471122"/>
            <p14:sldId id="2147471123"/>
          </p14:sldIdLst>
        </p14:section>
        <p14:section name="Portal Access" id="{460DD0CA-6769-BC4A-B3B7-6B0B9ABA9CF3}">
          <p14:sldIdLst>
            <p14:sldId id="2147471111"/>
          </p14:sldIdLst>
        </p14:section>
        <p14:section name="Architecture" id="{1BDA8AC7-BBE3-3149-A7AB-3C91B9DFD016}">
          <p14:sldIdLst>
            <p14:sldId id="2147471120"/>
            <p14:sldId id="2147471035"/>
            <p14:sldId id="2147471032"/>
            <p14:sldId id="2147471096"/>
          </p14:sldIdLst>
        </p14:section>
        <p14:section name="Product fit and Shard Key selection" id="{D98137DE-084D-2E47-A86A-EDA294E0B818}">
          <p14:sldIdLst>
            <p14:sldId id="8433"/>
            <p14:sldId id="2147471127"/>
            <p14:sldId id="2147471115"/>
            <p14:sldId id="10759"/>
            <p14:sldId id="2147471061"/>
            <p14:sldId id="2123258992"/>
            <p14:sldId id="2076138046"/>
            <p14:sldId id="2147471129"/>
            <p14:sldId id="2076138048"/>
            <p14:sldId id="2147471086"/>
          </p14:sldIdLst>
        </p14:section>
        <p14:section name="Data Modeling" id="{4092B5A4-6AF1-DC4A-AE3F-F64A5682CBCA}">
          <p14:sldIdLst>
            <p14:sldId id="2147478334"/>
            <p14:sldId id="2147471125"/>
            <p14:sldId id="2147471088"/>
            <p14:sldId id="2147471089"/>
            <p14:sldId id="2147471093"/>
            <p14:sldId id="2147471091"/>
            <p14:sldId id="2147471039"/>
            <p14:sldId id="2147471087"/>
          </p14:sldIdLst>
        </p14:section>
        <p14:section name="Parameter Tuning" id="{1633C94B-98EB-7A4E-A7FC-68472879CA6E}">
          <p14:sldIdLst>
            <p14:sldId id="2147471062"/>
          </p14:sldIdLst>
        </p14:section>
        <p14:section name="Rebalancer" id="{DCC7C625-4FB5-3C42-B015-35FCBAA9C8DC}">
          <p14:sldIdLst>
            <p14:sldId id="2147471082"/>
            <p14:sldId id="2147471031"/>
            <p14:sldId id="2147471025"/>
          </p14:sldIdLst>
        </p14:section>
        <p14:section name="Querying" id="{A51726E7-9924-9646-AF70-460823D72033}">
          <p14:sldIdLst>
            <p14:sldId id="2147478335"/>
            <p14:sldId id="2076137037"/>
            <p14:sldId id="2147471047"/>
            <p14:sldId id="2147471126"/>
            <p14:sldId id="2147471064"/>
            <p14:sldId id="2147471085"/>
            <p14:sldId id="2147471045"/>
            <p14:sldId id="2076137236"/>
            <p14:sldId id="2147471048"/>
            <p14:sldId id="2147471065"/>
            <p14:sldId id="2142533041"/>
            <p14:sldId id="2147471066"/>
            <p14:sldId id="2147471049"/>
          </p14:sldIdLst>
        </p14:section>
        <p14:section name="Performance Tuning" id="{C85FBF1D-DFB4-AC4B-BAA3-3E3DA67F80F2}">
          <p14:sldIdLst>
            <p14:sldId id="2147478336"/>
            <p14:sldId id="2147471068"/>
            <p14:sldId id="2147471076"/>
            <p14:sldId id="2147471097"/>
            <p14:sldId id="2147471067"/>
            <p14:sldId id="2147471094"/>
          </p14:sldIdLst>
        </p14:section>
        <p14:section name="Administeration" id="{D056ECAB-6124-0547-AD6E-B9A03564273A}">
          <p14:sldIdLst>
            <p14:sldId id="2147478337"/>
            <p14:sldId id="2147471070"/>
            <p14:sldId id="2147471083"/>
            <p14:sldId id="2147471038"/>
            <p14:sldId id="2147471069"/>
            <p14:sldId id="2147471105"/>
            <p14:sldId id="2147471026"/>
            <p14:sldId id="2147471095"/>
            <p14:sldId id="2147471027"/>
            <p14:sldId id="2147471050"/>
            <p14:sldId id="2147471034"/>
          </p14:sldIdLst>
        </p14:section>
        <p14:section name="Monitoring &amp; Alerting" id="{33601C1B-FC02-6540-A51A-F20826F4303A}">
          <p14:sldIdLst>
            <p14:sldId id="2147478338"/>
            <p14:sldId id="2147471051"/>
            <p14:sldId id="2147471052"/>
            <p14:sldId id="2147471053"/>
            <p14:sldId id="2147471054"/>
            <p14:sldId id="2147471055"/>
            <p14:sldId id="2147471056"/>
            <p14:sldId id="2147471058"/>
            <p14:sldId id="2147471130"/>
            <p14:sldId id="2147471059"/>
          </p14:sldIdLst>
        </p14:section>
        <p14:section name="Logging and Reviewing" id="{768CA817-BCD3-D542-8427-C9DB1B06DDB8}">
          <p14:sldIdLst>
            <p14:sldId id="2147478339"/>
            <p14:sldId id="2147471071"/>
            <p14:sldId id="2147471072"/>
            <p14:sldId id="2147471081"/>
            <p14:sldId id="2076138021"/>
            <p14:sldId id="2147471074"/>
            <p14:sldId id="2147471075"/>
          </p14:sldIdLst>
        </p14:section>
        <p14:section name="Extensions Supported" id="{8AAD883B-7354-4746-8777-B3AF82718B48}">
          <p14:sldIdLst>
            <p14:sldId id="2147478340"/>
            <p14:sldId id="2147471132"/>
            <p14:sldId id="2147471041"/>
            <p14:sldId id="2147471117"/>
          </p14:sldIdLst>
        </p14:section>
        <p14:section name="Customer Evidences" id="{1BD34BD1-64CC-7248-8011-675E96B2992F}">
          <p14:sldIdLst>
            <p14:sldId id="2147478341"/>
            <p14:sldId id="2147471104"/>
            <p14:sldId id="10793"/>
            <p14:sldId id="2147471101"/>
            <p14:sldId id="2147471102"/>
            <p14:sldId id="10797"/>
            <p14:sldId id="2147471103"/>
          </p14:sldIdLst>
        </p14:section>
        <p14:section name="Migration to Cosmos DB for PostgreSQL" id="{38253517-BEFA-8F4C-A524-2D92BEAC0137}">
          <p14:sldIdLst>
            <p14:sldId id="2147478342"/>
            <p14:sldId id="2147471043"/>
            <p14:sldId id="2076137055"/>
          </p14:sldIdLst>
        </p14:section>
        <p14:section name="Programming \ App Stack" id="{DC29B8D1-3EC1-DB41-9B65-963905198C25}">
          <p14:sldIdLst>
            <p14:sldId id="2147478343"/>
            <p14:sldId id="2147471033"/>
          </p14:sldIdLst>
        </p14:section>
        <p14:section name="Closure" id="{44D9F9BB-4FA4-7746-97BD-CD0D50FC7498}">
          <p14:sldIdLst>
            <p14:sldId id="2147478344"/>
            <p14:sldId id="2147471131"/>
            <p14:sldId id="214747099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000000"/>
    <a:srgbClr val="637BCD"/>
    <a:srgbClr val="94A8FF"/>
    <a:srgbClr val="7F94C7"/>
    <a:srgbClr val="A1B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F4F7-582B-4991-ADC3-868C03C3A4E8}" v="5" dt="2022-10-11T17:17:18.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2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customXml" Target="../customXml/item2.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ableStyles" Target="tableStyles.xml"/><Relationship Id="rId118" Type="http://schemas.openxmlformats.org/officeDocument/2006/relationships/customXml" Target="../customXml/item3.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presProps" Target="presProps.xml"/><Relationship Id="rId115" Type="http://schemas.microsoft.com/office/2018/10/relationships/authors" Target="author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customXml" Target="../customXml/item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CF085C-08CC-4261-8E3A-C8817035212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0E6BEF6-175B-4EB2-AD41-46E178132DD7}">
      <dgm:prSet/>
      <dgm:spPr/>
      <dgm:t>
        <a:bodyPr/>
        <a:lstStyle/>
        <a:p>
          <a:r>
            <a:rPr lang="en-US" b="1"/>
            <a:t>Overview - Cosmos DB For PostgreSQL (Powered by Citus)</a:t>
          </a:r>
          <a:endParaRPr lang="en-US"/>
        </a:p>
      </dgm:t>
    </dgm:pt>
    <dgm:pt modelId="{54C6A8F8-8E4A-4AAD-907C-BE3DD53EF2D6}" type="parTrans" cxnId="{1F2D17D5-4B8A-48DC-8E00-2694B2140DC4}">
      <dgm:prSet/>
      <dgm:spPr/>
      <dgm:t>
        <a:bodyPr/>
        <a:lstStyle/>
        <a:p>
          <a:endParaRPr lang="en-US"/>
        </a:p>
      </dgm:t>
    </dgm:pt>
    <dgm:pt modelId="{9838DE8A-3026-4738-A9B9-F74CE9F09246}" type="sibTrans" cxnId="{1F2D17D5-4B8A-48DC-8E00-2694B2140DC4}">
      <dgm:prSet/>
      <dgm:spPr/>
      <dgm:t>
        <a:bodyPr/>
        <a:lstStyle/>
        <a:p>
          <a:endParaRPr lang="en-US"/>
        </a:p>
      </dgm:t>
    </dgm:pt>
    <dgm:pt modelId="{C960F561-EFFB-4D31-A8CF-2B4B1464B71D}">
      <dgm:prSet/>
      <dgm:spPr/>
      <dgm:t>
        <a:bodyPr/>
        <a:lstStyle/>
        <a:p>
          <a:r>
            <a:rPr lang="en-US" b="1"/>
            <a:t>Cluster Manageability</a:t>
          </a:r>
          <a:endParaRPr lang="en-US"/>
        </a:p>
      </dgm:t>
    </dgm:pt>
    <dgm:pt modelId="{CC9374F7-191B-449C-9F69-8E1B6E47743C}" type="parTrans" cxnId="{3CA2B675-5FE8-4F0D-8A23-C0B46F9E041C}">
      <dgm:prSet/>
      <dgm:spPr/>
      <dgm:t>
        <a:bodyPr/>
        <a:lstStyle/>
        <a:p>
          <a:endParaRPr lang="en-US"/>
        </a:p>
      </dgm:t>
    </dgm:pt>
    <dgm:pt modelId="{B6ED9FC2-B1FD-4DA5-B76D-6B1023DAD777}" type="sibTrans" cxnId="{3CA2B675-5FE8-4F0D-8A23-C0B46F9E041C}">
      <dgm:prSet/>
      <dgm:spPr/>
      <dgm:t>
        <a:bodyPr/>
        <a:lstStyle/>
        <a:p>
          <a:endParaRPr lang="en-US"/>
        </a:p>
      </dgm:t>
    </dgm:pt>
    <dgm:pt modelId="{B8FC9DB0-9E55-494A-BFFC-ED86B7CA20CF}">
      <dgm:prSet/>
      <dgm:spPr/>
      <dgm:t>
        <a:bodyPr/>
        <a:lstStyle/>
        <a:p>
          <a:r>
            <a:rPr lang="en-US" b="1"/>
            <a:t>Data Distribution </a:t>
          </a:r>
          <a:endParaRPr lang="en-US"/>
        </a:p>
      </dgm:t>
    </dgm:pt>
    <dgm:pt modelId="{14905585-84AB-4DD5-8100-48F4D71D3596}" type="parTrans" cxnId="{5A0C6EEE-88C3-4AD1-8D89-3CA346C1A404}">
      <dgm:prSet/>
      <dgm:spPr/>
      <dgm:t>
        <a:bodyPr/>
        <a:lstStyle/>
        <a:p>
          <a:endParaRPr lang="en-US"/>
        </a:p>
      </dgm:t>
    </dgm:pt>
    <dgm:pt modelId="{776E3502-5139-458C-9A1F-C5C819943356}" type="sibTrans" cxnId="{5A0C6EEE-88C3-4AD1-8D89-3CA346C1A404}">
      <dgm:prSet/>
      <dgm:spPr/>
      <dgm:t>
        <a:bodyPr/>
        <a:lstStyle/>
        <a:p>
          <a:endParaRPr lang="en-US"/>
        </a:p>
      </dgm:t>
    </dgm:pt>
    <dgm:pt modelId="{5207459B-8C91-49D5-B93C-F14960D931E4}">
      <dgm:prSet/>
      <dgm:spPr/>
      <dgm:t>
        <a:bodyPr/>
        <a:lstStyle/>
        <a:p>
          <a:r>
            <a:rPr lang="en-US" b="1"/>
            <a:t>Data Modeling</a:t>
          </a:r>
          <a:endParaRPr lang="en-US"/>
        </a:p>
      </dgm:t>
    </dgm:pt>
    <dgm:pt modelId="{A81D77F8-5A21-4375-B62A-035CD91AAD78}" type="parTrans" cxnId="{7F964F2F-0CA9-4344-87F3-3BBD3D35620D}">
      <dgm:prSet/>
      <dgm:spPr/>
      <dgm:t>
        <a:bodyPr/>
        <a:lstStyle/>
        <a:p>
          <a:endParaRPr lang="en-US"/>
        </a:p>
      </dgm:t>
    </dgm:pt>
    <dgm:pt modelId="{D82D7C62-3CCF-467F-BF96-02A037E01AB0}" type="sibTrans" cxnId="{7F964F2F-0CA9-4344-87F3-3BBD3D35620D}">
      <dgm:prSet/>
      <dgm:spPr/>
      <dgm:t>
        <a:bodyPr/>
        <a:lstStyle/>
        <a:p>
          <a:endParaRPr lang="en-US"/>
        </a:p>
      </dgm:t>
    </dgm:pt>
    <dgm:pt modelId="{07E3D557-735C-4415-AAC9-17C2F65F1E0F}">
      <dgm:prSet/>
      <dgm:spPr/>
      <dgm:t>
        <a:bodyPr/>
        <a:lstStyle/>
        <a:p>
          <a:r>
            <a:rPr lang="en-US" b="1"/>
            <a:t>Querying (with App Patterns)</a:t>
          </a:r>
          <a:endParaRPr lang="en-US"/>
        </a:p>
      </dgm:t>
    </dgm:pt>
    <dgm:pt modelId="{96F0BBD7-B68C-446F-8C35-5D6233B7566D}" type="parTrans" cxnId="{6DCA0B2D-8C3C-42BE-BBED-D08BAC410AB9}">
      <dgm:prSet/>
      <dgm:spPr/>
      <dgm:t>
        <a:bodyPr/>
        <a:lstStyle/>
        <a:p>
          <a:endParaRPr lang="en-US"/>
        </a:p>
      </dgm:t>
    </dgm:pt>
    <dgm:pt modelId="{0D7D75C6-34B0-4E2F-8D67-67B1DA61D04F}" type="sibTrans" cxnId="{6DCA0B2D-8C3C-42BE-BBED-D08BAC410AB9}">
      <dgm:prSet/>
      <dgm:spPr/>
      <dgm:t>
        <a:bodyPr/>
        <a:lstStyle/>
        <a:p>
          <a:endParaRPr lang="en-US"/>
        </a:p>
      </dgm:t>
    </dgm:pt>
    <dgm:pt modelId="{408DAB3D-AB55-4302-A632-F95CE4CE4D30}">
      <dgm:prSet/>
      <dgm:spPr/>
      <dgm:t>
        <a:bodyPr/>
        <a:lstStyle/>
        <a:p>
          <a:r>
            <a:rPr lang="en-US" b="1"/>
            <a:t>Performance Tuning</a:t>
          </a:r>
          <a:endParaRPr lang="en-US"/>
        </a:p>
      </dgm:t>
    </dgm:pt>
    <dgm:pt modelId="{04F478A7-D053-4D26-B689-5B8198A00429}" type="parTrans" cxnId="{28A4C48A-AF4D-42F3-B098-7C9430B55143}">
      <dgm:prSet/>
      <dgm:spPr/>
      <dgm:t>
        <a:bodyPr/>
        <a:lstStyle/>
        <a:p>
          <a:endParaRPr lang="en-US"/>
        </a:p>
      </dgm:t>
    </dgm:pt>
    <dgm:pt modelId="{BD2FF17E-A7FE-4F32-A1CD-D364408B9D6A}" type="sibTrans" cxnId="{28A4C48A-AF4D-42F3-B098-7C9430B55143}">
      <dgm:prSet/>
      <dgm:spPr/>
      <dgm:t>
        <a:bodyPr/>
        <a:lstStyle/>
        <a:p>
          <a:endParaRPr lang="en-US"/>
        </a:p>
      </dgm:t>
    </dgm:pt>
    <dgm:pt modelId="{1A58CB0A-6C08-4455-9E65-0CFB1F4D156D}">
      <dgm:prSet/>
      <dgm:spPr/>
      <dgm:t>
        <a:bodyPr/>
        <a:lstStyle/>
        <a:p>
          <a:r>
            <a:rPr lang="en-US" b="1"/>
            <a:t>Monitoring &amp; Alerting</a:t>
          </a:r>
          <a:endParaRPr lang="en-US"/>
        </a:p>
      </dgm:t>
    </dgm:pt>
    <dgm:pt modelId="{E541A470-AEA2-4BB0-8425-B5423607DE23}" type="parTrans" cxnId="{02D06E14-434F-49E2-81B1-63CC11296146}">
      <dgm:prSet/>
      <dgm:spPr/>
      <dgm:t>
        <a:bodyPr/>
        <a:lstStyle/>
        <a:p>
          <a:endParaRPr lang="en-US"/>
        </a:p>
      </dgm:t>
    </dgm:pt>
    <dgm:pt modelId="{191F9B93-AAA9-4911-82A4-090C3B82170D}" type="sibTrans" cxnId="{02D06E14-434F-49E2-81B1-63CC11296146}">
      <dgm:prSet/>
      <dgm:spPr/>
      <dgm:t>
        <a:bodyPr/>
        <a:lstStyle/>
        <a:p>
          <a:endParaRPr lang="en-US"/>
        </a:p>
      </dgm:t>
    </dgm:pt>
    <dgm:pt modelId="{08849C32-1BF3-4A25-9232-F0CC5CEBEAEF}">
      <dgm:prSet/>
      <dgm:spPr/>
      <dgm:t>
        <a:bodyPr/>
        <a:lstStyle/>
        <a:p>
          <a:r>
            <a:rPr lang="en-US" b="1"/>
            <a:t>Troubleshooting</a:t>
          </a:r>
          <a:endParaRPr lang="en-US"/>
        </a:p>
      </dgm:t>
    </dgm:pt>
    <dgm:pt modelId="{EFF786CB-7959-4D0E-8365-F6E27577C9FD}" type="parTrans" cxnId="{BA953B4E-A717-4419-8324-CF613206A65C}">
      <dgm:prSet/>
      <dgm:spPr/>
      <dgm:t>
        <a:bodyPr/>
        <a:lstStyle/>
        <a:p>
          <a:endParaRPr lang="en-US"/>
        </a:p>
      </dgm:t>
    </dgm:pt>
    <dgm:pt modelId="{617A4CB4-7638-498B-8AC1-BF59A0ECBBE5}" type="sibTrans" cxnId="{BA953B4E-A717-4419-8324-CF613206A65C}">
      <dgm:prSet/>
      <dgm:spPr/>
      <dgm:t>
        <a:bodyPr/>
        <a:lstStyle/>
        <a:p>
          <a:endParaRPr lang="en-US"/>
        </a:p>
      </dgm:t>
    </dgm:pt>
    <dgm:pt modelId="{A96F144F-62BA-4276-BFC0-B19FB0ECC590}">
      <dgm:prSet/>
      <dgm:spPr/>
      <dgm:t>
        <a:bodyPr/>
        <a:lstStyle/>
        <a:p>
          <a:r>
            <a:rPr lang="en-US" b="1"/>
            <a:t>Programming (App Stacks/ORM)</a:t>
          </a:r>
          <a:endParaRPr lang="en-US"/>
        </a:p>
      </dgm:t>
    </dgm:pt>
    <dgm:pt modelId="{DF73F197-3BDD-4D78-B32C-0E4956624223}" type="parTrans" cxnId="{C3F039E4-9F00-45DC-9488-F1091F34CF72}">
      <dgm:prSet/>
      <dgm:spPr/>
      <dgm:t>
        <a:bodyPr/>
        <a:lstStyle/>
        <a:p>
          <a:endParaRPr lang="en-US"/>
        </a:p>
      </dgm:t>
    </dgm:pt>
    <dgm:pt modelId="{DC6292E2-173B-4BC3-92AD-9D3F608899F8}" type="sibTrans" cxnId="{C3F039E4-9F00-45DC-9488-F1091F34CF72}">
      <dgm:prSet/>
      <dgm:spPr/>
      <dgm:t>
        <a:bodyPr/>
        <a:lstStyle/>
        <a:p>
          <a:endParaRPr lang="en-US"/>
        </a:p>
      </dgm:t>
    </dgm:pt>
    <dgm:pt modelId="{9A2ECA6A-B0BD-4C35-8D2D-95D9E3CD35BA}">
      <dgm:prSet/>
      <dgm:spPr/>
      <dgm:t>
        <a:bodyPr/>
        <a:lstStyle/>
        <a:p>
          <a:r>
            <a:rPr lang="en-US" b="1"/>
            <a:t>Migration Consideration</a:t>
          </a:r>
          <a:endParaRPr lang="en-US"/>
        </a:p>
      </dgm:t>
    </dgm:pt>
    <dgm:pt modelId="{B30ECE45-2EE2-4E8A-8272-519846F6A58F}" type="parTrans" cxnId="{5CC8B740-B6F5-49B9-A450-EB41946E36BA}">
      <dgm:prSet/>
      <dgm:spPr/>
      <dgm:t>
        <a:bodyPr/>
        <a:lstStyle/>
        <a:p>
          <a:endParaRPr lang="en-US"/>
        </a:p>
      </dgm:t>
    </dgm:pt>
    <dgm:pt modelId="{5C48442E-2E20-4F3D-8876-ACE64E04761E}" type="sibTrans" cxnId="{5CC8B740-B6F5-49B9-A450-EB41946E36BA}">
      <dgm:prSet/>
      <dgm:spPr/>
      <dgm:t>
        <a:bodyPr/>
        <a:lstStyle/>
        <a:p>
          <a:endParaRPr lang="en-US"/>
        </a:p>
      </dgm:t>
    </dgm:pt>
    <dgm:pt modelId="{A1B780C6-7984-44B4-AE66-93F9F5F14715}">
      <dgm:prSet/>
      <dgm:spPr/>
      <dgm:t>
        <a:bodyPr/>
        <a:lstStyle/>
        <a:p>
          <a:r>
            <a:rPr lang="en-US" b="1"/>
            <a:t>New UX post Relaunch</a:t>
          </a:r>
          <a:endParaRPr lang="en-US"/>
        </a:p>
      </dgm:t>
    </dgm:pt>
    <dgm:pt modelId="{53AFD704-4C6F-4D98-ADDD-90A21DCC1830}" type="parTrans" cxnId="{EBAE108C-DD95-4080-B7F6-BE5F40D88D62}">
      <dgm:prSet/>
      <dgm:spPr/>
      <dgm:t>
        <a:bodyPr/>
        <a:lstStyle/>
        <a:p>
          <a:endParaRPr lang="en-US"/>
        </a:p>
      </dgm:t>
    </dgm:pt>
    <dgm:pt modelId="{D2F7F4EC-5D68-4282-8E9E-39524C397B36}" type="sibTrans" cxnId="{EBAE108C-DD95-4080-B7F6-BE5F40D88D62}">
      <dgm:prSet/>
      <dgm:spPr/>
      <dgm:t>
        <a:bodyPr/>
        <a:lstStyle/>
        <a:p>
          <a:endParaRPr lang="en-US"/>
        </a:p>
      </dgm:t>
    </dgm:pt>
    <dgm:pt modelId="{2E2CA667-B313-4BF8-B49B-2011F51EFBF8}" type="pres">
      <dgm:prSet presAssocID="{70CF085C-08CC-4261-8E3A-C8817035212C}" presName="linear" presStyleCnt="0">
        <dgm:presLayoutVars>
          <dgm:animLvl val="lvl"/>
          <dgm:resizeHandles val="exact"/>
        </dgm:presLayoutVars>
      </dgm:prSet>
      <dgm:spPr/>
    </dgm:pt>
    <dgm:pt modelId="{7DFE887B-20CE-4245-B29C-72262239CCD0}" type="pres">
      <dgm:prSet presAssocID="{20E6BEF6-175B-4EB2-AD41-46E178132DD7}" presName="parentText" presStyleLbl="node1" presStyleIdx="0" presStyleCnt="11">
        <dgm:presLayoutVars>
          <dgm:chMax val="0"/>
          <dgm:bulletEnabled val="1"/>
        </dgm:presLayoutVars>
      </dgm:prSet>
      <dgm:spPr/>
    </dgm:pt>
    <dgm:pt modelId="{E55A2FB1-DCF8-453E-953C-77C4713AE3D1}" type="pres">
      <dgm:prSet presAssocID="{9838DE8A-3026-4738-A9B9-F74CE9F09246}" presName="spacer" presStyleCnt="0"/>
      <dgm:spPr/>
    </dgm:pt>
    <dgm:pt modelId="{2FE2E3EA-4F7D-4052-AC3F-368CEDF7A04F}" type="pres">
      <dgm:prSet presAssocID="{C960F561-EFFB-4D31-A8CF-2B4B1464B71D}" presName="parentText" presStyleLbl="node1" presStyleIdx="1" presStyleCnt="11">
        <dgm:presLayoutVars>
          <dgm:chMax val="0"/>
          <dgm:bulletEnabled val="1"/>
        </dgm:presLayoutVars>
      </dgm:prSet>
      <dgm:spPr/>
    </dgm:pt>
    <dgm:pt modelId="{08DF684E-43B3-49BD-BC0A-08BCEEE5642B}" type="pres">
      <dgm:prSet presAssocID="{B6ED9FC2-B1FD-4DA5-B76D-6B1023DAD777}" presName="spacer" presStyleCnt="0"/>
      <dgm:spPr/>
    </dgm:pt>
    <dgm:pt modelId="{5CC1D5C2-1F91-469E-9111-B9D8AF688285}" type="pres">
      <dgm:prSet presAssocID="{B8FC9DB0-9E55-494A-BFFC-ED86B7CA20CF}" presName="parentText" presStyleLbl="node1" presStyleIdx="2" presStyleCnt="11">
        <dgm:presLayoutVars>
          <dgm:chMax val="0"/>
          <dgm:bulletEnabled val="1"/>
        </dgm:presLayoutVars>
      </dgm:prSet>
      <dgm:spPr/>
    </dgm:pt>
    <dgm:pt modelId="{BD1E74E8-CE4D-4776-B90E-39F17A2DF306}" type="pres">
      <dgm:prSet presAssocID="{776E3502-5139-458C-9A1F-C5C819943356}" presName="spacer" presStyleCnt="0"/>
      <dgm:spPr/>
    </dgm:pt>
    <dgm:pt modelId="{5C5390E1-8438-4014-8D84-EBE08BB1887F}" type="pres">
      <dgm:prSet presAssocID="{5207459B-8C91-49D5-B93C-F14960D931E4}" presName="parentText" presStyleLbl="node1" presStyleIdx="3" presStyleCnt="11">
        <dgm:presLayoutVars>
          <dgm:chMax val="0"/>
          <dgm:bulletEnabled val="1"/>
        </dgm:presLayoutVars>
      </dgm:prSet>
      <dgm:spPr/>
    </dgm:pt>
    <dgm:pt modelId="{29A08EE7-E542-46BF-8898-20236D0888B9}" type="pres">
      <dgm:prSet presAssocID="{D82D7C62-3CCF-467F-BF96-02A037E01AB0}" presName="spacer" presStyleCnt="0"/>
      <dgm:spPr/>
    </dgm:pt>
    <dgm:pt modelId="{89B3DB52-5B27-4F64-8536-E118F64FC8B0}" type="pres">
      <dgm:prSet presAssocID="{07E3D557-735C-4415-AAC9-17C2F65F1E0F}" presName="parentText" presStyleLbl="node1" presStyleIdx="4" presStyleCnt="11">
        <dgm:presLayoutVars>
          <dgm:chMax val="0"/>
          <dgm:bulletEnabled val="1"/>
        </dgm:presLayoutVars>
      </dgm:prSet>
      <dgm:spPr/>
    </dgm:pt>
    <dgm:pt modelId="{F1454C81-9690-481D-9C8A-C4BA91DA3A66}" type="pres">
      <dgm:prSet presAssocID="{0D7D75C6-34B0-4E2F-8D67-67B1DA61D04F}" presName="spacer" presStyleCnt="0"/>
      <dgm:spPr/>
    </dgm:pt>
    <dgm:pt modelId="{95F26853-56D6-4746-B4A9-993D38A4E98E}" type="pres">
      <dgm:prSet presAssocID="{408DAB3D-AB55-4302-A632-F95CE4CE4D30}" presName="parentText" presStyleLbl="node1" presStyleIdx="5" presStyleCnt="11">
        <dgm:presLayoutVars>
          <dgm:chMax val="0"/>
          <dgm:bulletEnabled val="1"/>
        </dgm:presLayoutVars>
      </dgm:prSet>
      <dgm:spPr/>
    </dgm:pt>
    <dgm:pt modelId="{3BA24D14-BBE7-4623-8418-AC92A5053F4D}" type="pres">
      <dgm:prSet presAssocID="{BD2FF17E-A7FE-4F32-A1CD-D364408B9D6A}" presName="spacer" presStyleCnt="0"/>
      <dgm:spPr/>
    </dgm:pt>
    <dgm:pt modelId="{53EA85E1-174F-4412-A360-396CCCBAD63E}" type="pres">
      <dgm:prSet presAssocID="{1A58CB0A-6C08-4455-9E65-0CFB1F4D156D}" presName="parentText" presStyleLbl="node1" presStyleIdx="6" presStyleCnt="11">
        <dgm:presLayoutVars>
          <dgm:chMax val="0"/>
          <dgm:bulletEnabled val="1"/>
        </dgm:presLayoutVars>
      </dgm:prSet>
      <dgm:spPr/>
    </dgm:pt>
    <dgm:pt modelId="{A54E463E-8933-423E-B433-0716BAE6991C}" type="pres">
      <dgm:prSet presAssocID="{191F9B93-AAA9-4911-82A4-090C3B82170D}" presName="spacer" presStyleCnt="0"/>
      <dgm:spPr/>
    </dgm:pt>
    <dgm:pt modelId="{6AD5D9FD-F052-4020-A4BF-6C8A2A56984A}" type="pres">
      <dgm:prSet presAssocID="{08849C32-1BF3-4A25-9232-F0CC5CEBEAEF}" presName="parentText" presStyleLbl="node1" presStyleIdx="7" presStyleCnt="11">
        <dgm:presLayoutVars>
          <dgm:chMax val="0"/>
          <dgm:bulletEnabled val="1"/>
        </dgm:presLayoutVars>
      </dgm:prSet>
      <dgm:spPr/>
    </dgm:pt>
    <dgm:pt modelId="{E4B3A3C1-ACA8-4291-BC63-4D2793F12AE7}" type="pres">
      <dgm:prSet presAssocID="{617A4CB4-7638-498B-8AC1-BF59A0ECBBE5}" presName="spacer" presStyleCnt="0"/>
      <dgm:spPr/>
    </dgm:pt>
    <dgm:pt modelId="{68EE0537-9BB9-4BCB-8D78-6D6442497F71}" type="pres">
      <dgm:prSet presAssocID="{A96F144F-62BA-4276-BFC0-B19FB0ECC590}" presName="parentText" presStyleLbl="node1" presStyleIdx="8" presStyleCnt="11">
        <dgm:presLayoutVars>
          <dgm:chMax val="0"/>
          <dgm:bulletEnabled val="1"/>
        </dgm:presLayoutVars>
      </dgm:prSet>
      <dgm:spPr/>
    </dgm:pt>
    <dgm:pt modelId="{F5FFAC97-C13B-49B7-89F5-8B46126B6296}" type="pres">
      <dgm:prSet presAssocID="{DC6292E2-173B-4BC3-92AD-9D3F608899F8}" presName="spacer" presStyleCnt="0"/>
      <dgm:spPr/>
    </dgm:pt>
    <dgm:pt modelId="{DB905FE7-3492-4DF2-ACCB-3C23B41BBC71}" type="pres">
      <dgm:prSet presAssocID="{9A2ECA6A-B0BD-4C35-8D2D-95D9E3CD35BA}" presName="parentText" presStyleLbl="node1" presStyleIdx="9" presStyleCnt="11">
        <dgm:presLayoutVars>
          <dgm:chMax val="0"/>
          <dgm:bulletEnabled val="1"/>
        </dgm:presLayoutVars>
      </dgm:prSet>
      <dgm:spPr/>
    </dgm:pt>
    <dgm:pt modelId="{BB7F6E57-3397-4795-80D5-350A964FE700}" type="pres">
      <dgm:prSet presAssocID="{5C48442E-2E20-4F3D-8876-ACE64E04761E}" presName="spacer" presStyleCnt="0"/>
      <dgm:spPr/>
    </dgm:pt>
    <dgm:pt modelId="{FBEB9767-A5AC-438B-9CD6-BFE221BCF261}" type="pres">
      <dgm:prSet presAssocID="{A1B780C6-7984-44B4-AE66-93F9F5F14715}" presName="parentText" presStyleLbl="node1" presStyleIdx="10" presStyleCnt="11">
        <dgm:presLayoutVars>
          <dgm:chMax val="0"/>
          <dgm:bulletEnabled val="1"/>
        </dgm:presLayoutVars>
      </dgm:prSet>
      <dgm:spPr/>
    </dgm:pt>
  </dgm:ptLst>
  <dgm:cxnLst>
    <dgm:cxn modelId="{02D06E14-434F-49E2-81B1-63CC11296146}" srcId="{70CF085C-08CC-4261-8E3A-C8817035212C}" destId="{1A58CB0A-6C08-4455-9E65-0CFB1F4D156D}" srcOrd="6" destOrd="0" parTransId="{E541A470-AEA2-4BB0-8425-B5423607DE23}" sibTransId="{191F9B93-AAA9-4911-82A4-090C3B82170D}"/>
    <dgm:cxn modelId="{76C0171D-23A5-48EC-9B67-FF21E77779E2}" type="presOf" srcId="{70CF085C-08CC-4261-8E3A-C8817035212C}" destId="{2E2CA667-B313-4BF8-B49B-2011F51EFBF8}" srcOrd="0" destOrd="0" presId="urn:microsoft.com/office/officeart/2005/8/layout/vList2"/>
    <dgm:cxn modelId="{6DCA0B2D-8C3C-42BE-BBED-D08BAC410AB9}" srcId="{70CF085C-08CC-4261-8E3A-C8817035212C}" destId="{07E3D557-735C-4415-AAC9-17C2F65F1E0F}" srcOrd="4" destOrd="0" parTransId="{96F0BBD7-B68C-446F-8C35-5D6233B7566D}" sibTransId="{0D7D75C6-34B0-4E2F-8D67-67B1DA61D04F}"/>
    <dgm:cxn modelId="{7F964F2F-0CA9-4344-87F3-3BBD3D35620D}" srcId="{70CF085C-08CC-4261-8E3A-C8817035212C}" destId="{5207459B-8C91-49D5-B93C-F14960D931E4}" srcOrd="3" destOrd="0" parTransId="{A81D77F8-5A21-4375-B62A-035CD91AAD78}" sibTransId="{D82D7C62-3CCF-467F-BF96-02A037E01AB0}"/>
    <dgm:cxn modelId="{1EA62E3D-F9B7-44B3-BA0F-13D4A427B071}" type="presOf" srcId="{A1B780C6-7984-44B4-AE66-93F9F5F14715}" destId="{FBEB9767-A5AC-438B-9CD6-BFE221BCF261}" srcOrd="0" destOrd="0" presId="urn:microsoft.com/office/officeart/2005/8/layout/vList2"/>
    <dgm:cxn modelId="{5CC8B740-B6F5-49B9-A450-EB41946E36BA}" srcId="{70CF085C-08CC-4261-8E3A-C8817035212C}" destId="{9A2ECA6A-B0BD-4C35-8D2D-95D9E3CD35BA}" srcOrd="9" destOrd="0" parTransId="{B30ECE45-2EE2-4E8A-8272-519846F6A58F}" sibTransId="{5C48442E-2E20-4F3D-8876-ACE64E04761E}"/>
    <dgm:cxn modelId="{C4616961-E459-4B07-A19E-FE8821AF20BF}" type="presOf" srcId="{408DAB3D-AB55-4302-A632-F95CE4CE4D30}" destId="{95F26853-56D6-4746-B4A9-993D38A4E98E}" srcOrd="0" destOrd="0" presId="urn:microsoft.com/office/officeart/2005/8/layout/vList2"/>
    <dgm:cxn modelId="{2BBCCC48-5F1A-4228-82CF-A2F6DC76D709}" type="presOf" srcId="{A96F144F-62BA-4276-BFC0-B19FB0ECC590}" destId="{68EE0537-9BB9-4BCB-8D78-6D6442497F71}" srcOrd="0" destOrd="0" presId="urn:microsoft.com/office/officeart/2005/8/layout/vList2"/>
    <dgm:cxn modelId="{BA953B4E-A717-4419-8324-CF613206A65C}" srcId="{70CF085C-08CC-4261-8E3A-C8817035212C}" destId="{08849C32-1BF3-4A25-9232-F0CC5CEBEAEF}" srcOrd="7" destOrd="0" parTransId="{EFF786CB-7959-4D0E-8365-F6E27577C9FD}" sibTransId="{617A4CB4-7638-498B-8AC1-BF59A0ECBBE5}"/>
    <dgm:cxn modelId="{6B31E350-9321-4B1F-95D2-DA82ACF9D52B}" type="presOf" srcId="{C960F561-EFFB-4D31-A8CF-2B4B1464B71D}" destId="{2FE2E3EA-4F7D-4052-AC3F-368CEDF7A04F}" srcOrd="0" destOrd="0" presId="urn:microsoft.com/office/officeart/2005/8/layout/vList2"/>
    <dgm:cxn modelId="{B4FE7455-5470-4959-9887-D24856630892}" type="presOf" srcId="{5207459B-8C91-49D5-B93C-F14960D931E4}" destId="{5C5390E1-8438-4014-8D84-EBE08BB1887F}" srcOrd="0" destOrd="0" presId="urn:microsoft.com/office/officeart/2005/8/layout/vList2"/>
    <dgm:cxn modelId="{3CA2B675-5FE8-4F0D-8A23-C0B46F9E041C}" srcId="{70CF085C-08CC-4261-8E3A-C8817035212C}" destId="{C960F561-EFFB-4D31-A8CF-2B4B1464B71D}" srcOrd="1" destOrd="0" parTransId="{CC9374F7-191B-449C-9F69-8E1B6E47743C}" sibTransId="{B6ED9FC2-B1FD-4DA5-B76D-6B1023DAD777}"/>
    <dgm:cxn modelId="{F9D7EC56-49B9-40D5-AAF6-85E971890E9F}" type="presOf" srcId="{08849C32-1BF3-4A25-9232-F0CC5CEBEAEF}" destId="{6AD5D9FD-F052-4020-A4BF-6C8A2A56984A}" srcOrd="0" destOrd="0" presId="urn:microsoft.com/office/officeart/2005/8/layout/vList2"/>
    <dgm:cxn modelId="{28A4C48A-AF4D-42F3-B098-7C9430B55143}" srcId="{70CF085C-08CC-4261-8E3A-C8817035212C}" destId="{408DAB3D-AB55-4302-A632-F95CE4CE4D30}" srcOrd="5" destOrd="0" parTransId="{04F478A7-D053-4D26-B689-5B8198A00429}" sibTransId="{BD2FF17E-A7FE-4F32-A1CD-D364408B9D6A}"/>
    <dgm:cxn modelId="{EBAE108C-DD95-4080-B7F6-BE5F40D88D62}" srcId="{70CF085C-08CC-4261-8E3A-C8817035212C}" destId="{A1B780C6-7984-44B4-AE66-93F9F5F14715}" srcOrd="10" destOrd="0" parTransId="{53AFD704-4C6F-4D98-ADDD-90A21DCC1830}" sibTransId="{D2F7F4EC-5D68-4282-8E9E-39524C397B36}"/>
    <dgm:cxn modelId="{F0A13591-3246-487F-AEA7-E86509EA95D4}" type="presOf" srcId="{1A58CB0A-6C08-4455-9E65-0CFB1F4D156D}" destId="{53EA85E1-174F-4412-A360-396CCCBAD63E}" srcOrd="0" destOrd="0" presId="urn:microsoft.com/office/officeart/2005/8/layout/vList2"/>
    <dgm:cxn modelId="{3CFB72BF-F7A2-469F-AF66-4C633869D3CA}" type="presOf" srcId="{20E6BEF6-175B-4EB2-AD41-46E178132DD7}" destId="{7DFE887B-20CE-4245-B29C-72262239CCD0}" srcOrd="0" destOrd="0" presId="urn:microsoft.com/office/officeart/2005/8/layout/vList2"/>
    <dgm:cxn modelId="{8F9432C4-4F51-4586-8988-27ED2A727A5D}" type="presOf" srcId="{B8FC9DB0-9E55-494A-BFFC-ED86B7CA20CF}" destId="{5CC1D5C2-1F91-469E-9111-B9D8AF688285}" srcOrd="0" destOrd="0" presId="urn:microsoft.com/office/officeart/2005/8/layout/vList2"/>
    <dgm:cxn modelId="{1F2D17D5-4B8A-48DC-8E00-2694B2140DC4}" srcId="{70CF085C-08CC-4261-8E3A-C8817035212C}" destId="{20E6BEF6-175B-4EB2-AD41-46E178132DD7}" srcOrd="0" destOrd="0" parTransId="{54C6A8F8-8E4A-4AAD-907C-BE3DD53EF2D6}" sibTransId="{9838DE8A-3026-4738-A9B9-F74CE9F09246}"/>
    <dgm:cxn modelId="{C3F039E4-9F00-45DC-9488-F1091F34CF72}" srcId="{70CF085C-08CC-4261-8E3A-C8817035212C}" destId="{A96F144F-62BA-4276-BFC0-B19FB0ECC590}" srcOrd="8" destOrd="0" parTransId="{DF73F197-3BDD-4D78-B32C-0E4956624223}" sibTransId="{DC6292E2-173B-4BC3-92AD-9D3F608899F8}"/>
    <dgm:cxn modelId="{5A0C6EEE-88C3-4AD1-8D89-3CA346C1A404}" srcId="{70CF085C-08CC-4261-8E3A-C8817035212C}" destId="{B8FC9DB0-9E55-494A-BFFC-ED86B7CA20CF}" srcOrd="2" destOrd="0" parTransId="{14905585-84AB-4DD5-8100-48F4D71D3596}" sibTransId="{776E3502-5139-458C-9A1F-C5C819943356}"/>
    <dgm:cxn modelId="{9B43C0EF-2B55-44AB-BA23-D474A07DB887}" type="presOf" srcId="{07E3D557-735C-4415-AAC9-17C2F65F1E0F}" destId="{89B3DB52-5B27-4F64-8536-E118F64FC8B0}" srcOrd="0" destOrd="0" presId="urn:microsoft.com/office/officeart/2005/8/layout/vList2"/>
    <dgm:cxn modelId="{5B26A6FC-6DE6-4B4C-AFEF-14DC877276D8}" type="presOf" srcId="{9A2ECA6A-B0BD-4C35-8D2D-95D9E3CD35BA}" destId="{DB905FE7-3492-4DF2-ACCB-3C23B41BBC71}" srcOrd="0" destOrd="0" presId="urn:microsoft.com/office/officeart/2005/8/layout/vList2"/>
    <dgm:cxn modelId="{DB76A771-43A0-4335-B30A-CDC1680F9A17}" type="presParOf" srcId="{2E2CA667-B313-4BF8-B49B-2011F51EFBF8}" destId="{7DFE887B-20CE-4245-B29C-72262239CCD0}" srcOrd="0" destOrd="0" presId="urn:microsoft.com/office/officeart/2005/8/layout/vList2"/>
    <dgm:cxn modelId="{8C802801-F601-4446-B09A-6FD2D7C4FBE1}" type="presParOf" srcId="{2E2CA667-B313-4BF8-B49B-2011F51EFBF8}" destId="{E55A2FB1-DCF8-453E-953C-77C4713AE3D1}" srcOrd="1" destOrd="0" presId="urn:microsoft.com/office/officeart/2005/8/layout/vList2"/>
    <dgm:cxn modelId="{3CEB7509-CBEA-4436-B9DB-544B71E04FFF}" type="presParOf" srcId="{2E2CA667-B313-4BF8-B49B-2011F51EFBF8}" destId="{2FE2E3EA-4F7D-4052-AC3F-368CEDF7A04F}" srcOrd="2" destOrd="0" presId="urn:microsoft.com/office/officeart/2005/8/layout/vList2"/>
    <dgm:cxn modelId="{D987BAAF-141D-4FD5-90DA-9FF485B392EF}" type="presParOf" srcId="{2E2CA667-B313-4BF8-B49B-2011F51EFBF8}" destId="{08DF684E-43B3-49BD-BC0A-08BCEEE5642B}" srcOrd="3" destOrd="0" presId="urn:microsoft.com/office/officeart/2005/8/layout/vList2"/>
    <dgm:cxn modelId="{9B694F2B-A080-4D34-9770-AC55C4B9AE1D}" type="presParOf" srcId="{2E2CA667-B313-4BF8-B49B-2011F51EFBF8}" destId="{5CC1D5C2-1F91-469E-9111-B9D8AF688285}" srcOrd="4" destOrd="0" presId="urn:microsoft.com/office/officeart/2005/8/layout/vList2"/>
    <dgm:cxn modelId="{83480861-8BFA-4376-AE20-B57B91AD7859}" type="presParOf" srcId="{2E2CA667-B313-4BF8-B49B-2011F51EFBF8}" destId="{BD1E74E8-CE4D-4776-B90E-39F17A2DF306}" srcOrd="5" destOrd="0" presId="urn:microsoft.com/office/officeart/2005/8/layout/vList2"/>
    <dgm:cxn modelId="{79B06626-5924-481D-B126-66AFCF6E406E}" type="presParOf" srcId="{2E2CA667-B313-4BF8-B49B-2011F51EFBF8}" destId="{5C5390E1-8438-4014-8D84-EBE08BB1887F}" srcOrd="6" destOrd="0" presId="urn:microsoft.com/office/officeart/2005/8/layout/vList2"/>
    <dgm:cxn modelId="{61B5B889-95C8-4FB3-8F00-AC386C7BDC06}" type="presParOf" srcId="{2E2CA667-B313-4BF8-B49B-2011F51EFBF8}" destId="{29A08EE7-E542-46BF-8898-20236D0888B9}" srcOrd="7" destOrd="0" presId="urn:microsoft.com/office/officeart/2005/8/layout/vList2"/>
    <dgm:cxn modelId="{0A77DBB7-4E48-4306-99FC-B6EFF9F2A8F5}" type="presParOf" srcId="{2E2CA667-B313-4BF8-B49B-2011F51EFBF8}" destId="{89B3DB52-5B27-4F64-8536-E118F64FC8B0}" srcOrd="8" destOrd="0" presId="urn:microsoft.com/office/officeart/2005/8/layout/vList2"/>
    <dgm:cxn modelId="{E8B83F5D-FFFB-4AE1-BB62-03E024B7B836}" type="presParOf" srcId="{2E2CA667-B313-4BF8-B49B-2011F51EFBF8}" destId="{F1454C81-9690-481D-9C8A-C4BA91DA3A66}" srcOrd="9" destOrd="0" presId="urn:microsoft.com/office/officeart/2005/8/layout/vList2"/>
    <dgm:cxn modelId="{768F4AA7-B8E1-4F62-A511-AB25D8F0C079}" type="presParOf" srcId="{2E2CA667-B313-4BF8-B49B-2011F51EFBF8}" destId="{95F26853-56D6-4746-B4A9-993D38A4E98E}" srcOrd="10" destOrd="0" presId="urn:microsoft.com/office/officeart/2005/8/layout/vList2"/>
    <dgm:cxn modelId="{5081174B-D59B-4F19-831E-E2B9DB2A8C08}" type="presParOf" srcId="{2E2CA667-B313-4BF8-B49B-2011F51EFBF8}" destId="{3BA24D14-BBE7-4623-8418-AC92A5053F4D}" srcOrd="11" destOrd="0" presId="urn:microsoft.com/office/officeart/2005/8/layout/vList2"/>
    <dgm:cxn modelId="{2AD4EB03-8B70-406F-9C7E-9CB203EF88D7}" type="presParOf" srcId="{2E2CA667-B313-4BF8-B49B-2011F51EFBF8}" destId="{53EA85E1-174F-4412-A360-396CCCBAD63E}" srcOrd="12" destOrd="0" presId="urn:microsoft.com/office/officeart/2005/8/layout/vList2"/>
    <dgm:cxn modelId="{8A60AFF9-1DC5-4485-9FBA-000CAB281CEB}" type="presParOf" srcId="{2E2CA667-B313-4BF8-B49B-2011F51EFBF8}" destId="{A54E463E-8933-423E-B433-0716BAE6991C}" srcOrd="13" destOrd="0" presId="urn:microsoft.com/office/officeart/2005/8/layout/vList2"/>
    <dgm:cxn modelId="{42107C63-49AE-4834-9969-798CBA31A944}" type="presParOf" srcId="{2E2CA667-B313-4BF8-B49B-2011F51EFBF8}" destId="{6AD5D9FD-F052-4020-A4BF-6C8A2A56984A}" srcOrd="14" destOrd="0" presId="urn:microsoft.com/office/officeart/2005/8/layout/vList2"/>
    <dgm:cxn modelId="{0571929E-F4C5-42D0-B9FA-D350C3638651}" type="presParOf" srcId="{2E2CA667-B313-4BF8-B49B-2011F51EFBF8}" destId="{E4B3A3C1-ACA8-4291-BC63-4D2793F12AE7}" srcOrd="15" destOrd="0" presId="urn:microsoft.com/office/officeart/2005/8/layout/vList2"/>
    <dgm:cxn modelId="{A4E46F42-0178-4F11-BA03-1F0AF0E467BD}" type="presParOf" srcId="{2E2CA667-B313-4BF8-B49B-2011F51EFBF8}" destId="{68EE0537-9BB9-4BCB-8D78-6D6442497F71}" srcOrd="16" destOrd="0" presId="urn:microsoft.com/office/officeart/2005/8/layout/vList2"/>
    <dgm:cxn modelId="{268FF553-3C2E-40B9-B32D-282E8A36DC24}" type="presParOf" srcId="{2E2CA667-B313-4BF8-B49B-2011F51EFBF8}" destId="{F5FFAC97-C13B-49B7-89F5-8B46126B6296}" srcOrd="17" destOrd="0" presId="urn:microsoft.com/office/officeart/2005/8/layout/vList2"/>
    <dgm:cxn modelId="{9C50EBB9-2577-441F-9C9E-FF09725CDB26}" type="presParOf" srcId="{2E2CA667-B313-4BF8-B49B-2011F51EFBF8}" destId="{DB905FE7-3492-4DF2-ACCB-3C23B41BBC71}" srcOrd="18" destOrd="0" presId="urn:microsoft.com/office/officeart/2005/8/layout/vList2"/>
    <dgm:cxn modelId="{4489DA4C-2B0A-4AFA-8D41-6C58081E9D56}" type="presParOf" srcId="{2E2CA667-B313-4BF8-B49B-2011F51EFBF8}" destId="{BB7F6E57-3397-4795-80D5-350A964FE700}" srcOrd="19" destOrd="0" presId="urn:microsoft.com/office/officeart/2005/8/layout/vList2"/>
    <dgm:cxn modelId="{90380761-D199-4F1D-BB54-7D95C375B86A}" type="presParOf" srcId="{2E2CA667-B313-4BF8-B49B-2011F51EFBF8}" destId="{FBEB9767-A5AC-438B-9CD6-BFE221BCF261}"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48078EAF-E330-464F-9839-3931385E4429}">
      <dgm:prSet/>
      <dgm:spPr/>
      <dgm:t>
        <a:bodyPr/>
        <a:lstStyle/>
        <a:p>
          <a:r>
            <a:rPr lang="en-US"/>
            <a:t>SalesTxn_127</a:t>
          </a:r>
          <a:endParaRPr lang="en-IN"/>
        </a:p>
      </dgm:t>
    </dgm:pt>
    <dgm:pt modelId="{D8DFD7EB-E57D-5C48-B970-8F05C484279D}" type="sibTrans" cxnId="{35658BFB-797C-5042-9395-7659DED7147C}">
      <dgm:prSet/>
      <dgm:spPr/>
      <dgm:t>
        <a:bodyPr/>
        <a:lstStyle/>
        <a:p>
          <a:endParaRPr lang="en-GB"/>
        </a:p>
      </dgm:t>
    </dgm:pt>
    <dgm:pt modelId="{FC68818C-8213-2641-B231-86A0801037B4}" type="parTrans" cxnId="{35658BFB-797C-5042-9395-7659DED7147C}">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NeighborX="736">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SalesTxn_134</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SalesTxn_119</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Y="-68885" custLinFactNeighborX="-38001" custLinFactNeighborY="-100000">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SalesTxn_126</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X="67954" custLinFactY="-25981" custLinFactNeighborX="100000" custLinFactNeighborY="-100000">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SalesTxn_135</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NeighborX="736">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SalesTxn_142</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90F611E-950F-4E38-9D57-0F189A88D25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3FB1E7C-6E3F-4D09-9411-4F2A22633873}">
      <dgm:prSet custT="1"/>
      <dgm:spPr>
        <a:solidFill>
          <a:srgbClr val="0078D4"/>
        </a:solidFill>
      </dgm:spPr>
      <dgm:t>
        <a:bodyPr tIns="274320" bIns="91440" anchor="t" anchorCtr="0"/>
        <a:lstStyle/>
        <a:p>
          <a:r>
            <a:rPr lang="en-US" sz="2400" b="1" i="0">
              <a:latin typeface="Segoe UI Semibold"/>
              <a:cs typeface="Segoe UI Semibold"/>
            </a:rPr>
            <a:t>Distributed Table</a:t>
          </a:r>
        </a:p>
        <a:p>
          <a:pPr rtl="0"/>
          <a:br>
            <a:rPr lang="en-US" sz="2000" b="0" i="0">
              <a:latin typeface="Segoe UI"/>
              <a:cs typeface="Segoe UI"/>
            </a:rPr>
          </a:br>
          <a:r>
            <a:rPr lang="en-US" sz="2000" b="0" i="0">
              <a:latin typeface="Segoe UI"/>
              <a:cs typeface="Segoe UI"/>
            </a:rPr>
            <a:t>A table split into multiple shards spread across multiple nodes.</a:t>
          </a:r>
          <a:endParaRPr lang="en-US" sz="2000" b="0" i="0">
            <a:latin typeface="Segoe UI" panose="020B0502040204020203" pitchFamily="34" charset="0"/>
            <a:cs typeface="Segoe UI" panose="020B0502040204020203" pitchFamily="34" charset="0"/>
          </a:endParaRPr>
        </a:p>
        <a:p>
          <a:pPr rtl="0"/>
          <a:r>
            <a:rPr lang="en-US" sz="2000" b="0" i="0">
              <a:latin typeface="Segoe UI"/>
              <a:cs typeface="Segoe UI"/>
            </a:rPr>
            <a:t> Typical size &gt; 10 GB</a:t>
          </a:r>
        </a:p>
      </dgm:t>
    </dgm:pt>
    <dgm:pt modelId="{B659F876-F5C3-461C-A112-8BC096434920}" type="parTrans" cxnId="{2600ED43-6CAB-47C0-B2D5-D88E54AB1F2B}">
      <dgm:prSet/>
      <dgm:spPr/>
      <dgm:t>
        <a:bodyPr/>
        <a:lstStyle/>
        <a:p>
          <a:endParaRPr lang="en-US"/>
        </a:p>
      </dgm:t>
    </dgm:pt>
    <dgm:pt modelId="{5ADBE316-8743-4430-87F3-58295A61671C}" type="sibTrans" cxnId="{2600ED43-6CAB-47C0-B2D5-D88E54AB1F2B}">
      <dgm:prSet/>
      <dgm:spPr/>
      <dgm:t>
        <a:bodyPr/>
        <a:lstStyle/>
        <a:p>
          <a:endParaRPr lang="en-US"/>
        </a:p>
      </dgm:t>
    </dgm:pt>
    <dgm:pt modelId="{6A28482E-9C47-4745-BC8A-346A2358B6CC}">
      <dgm:prSet custT="1"/>
      <dgm:spPr>
        <a:solidFill>
          <a:srgbClr val="000000"/>
        </a:solidFill>
      </dgm:spPr>
      <dgm:t>
        <a:bodyPr tIns="274320" bIns="91440" anchor="t"/>
        <a:lstStyle/>
        <a:p>
          <a:r>
            <a:rPr lang="en-US" sz="2400" b="1" i="0">
              <a:latin typeface="Segoe UI Semibold"/>
              <a:cs typeface="Segoe UI Semibold"/>
            </a:rPr>
            <a:t>Reference Table</a:t>
          </a:r>
        </a:p>
        <a:p>
          <a:br>
            <a:rPr lang="en-IN" sz="2000" b="0" i="0">
              <a:latin typeface="Segoe UI"/>
              <a:cs typeface="Segoe UI"/>
            </a:rPr>
          </a:br>
          <a:r>
            <a:rPr lang="en-IN" sz="2000" b="0" i="0">
              <a:latin typeface="Segoe UI"/>
              <a:cs typeface="Segoe UI"/>
            </a:rPr>
            <a:t>A table that is placed on all nodes in a </a:t>
          </a:r>
          <a:r>
            <a:rPr lang="en-IN" sz="2000" b="0" i="0" err="1">
              <a:latin typeface="Segoe UI"/>
              <a:cs typeface="Segoe UI"/>
            </a:rPr>
            <a:t>Citus</a:t>
          </a:r>
          <a:r>
            <a:rPr lang="en-IN" sz="2000" b="0" i="0">
              <a:latin typeface="Segoe UI"/>
              <a:cs typeface="Segoe UI"/>
            </a:rPr>
            <a:t> cluster.</a:t>
          </a:r>
        </a:p>
        <a:p>
          <a:r>
            <a:rPr lang="en-IN" sz="2000" b="0" i="0">
              <a:latin typeface="Segoe UI"/>
              <a:cs typeface="Segoe UI"/>
            </a:rPr>
            <a:t>Typical size &lt; 10 GB</a:t>
          </a:r>
          <a:endParaRPr lang="en-US" sz="2000" b="0" i="0">
            <a:latin typeface="Segoe UI"/>
            <a:cs typeface="Segoe UI"/>
          </a:endParaRPr>
        </a:p>
      </dgm:t>
    </dgm:pt>
    <dgm:pt modelId="{1A648F8A-B3B5-4A8A-BFA5-76BD7D6DE22B}" type="parTrans" cxnId="{5EF2A791-60D0-48F1-BCF5-2B7B7729406E}">
      <dgm:prSet/>
      <dgm:spPr/>
      <dgm:t>
        <a:bodyPr/>
        <a:lstStyle/>
        <a:p>
          <a:endParaRPr lang="en-US"/>
        </a:p>
      </dgm:t>
    </dgm:pt>
    <dgm:pt modelId="{C8D442A5-80F3-47EB-A511-9FB7478E7B4C}" type="sibTrans" cxnId="{5EF2A791-60D0-48F1-BCF5-2B7B7729406E}">
      <dgm:prSet/>
      <dgm:spPr/>
      <dgm:t>
        <a:bodyPr/>
        <a:lstStyle/>
        <a:p>
          <a:endParaRPr lang="en-US"/>
        </a:p>
      </dgm:t>
    </dgm:pt>
    <dgm:pt modelId="{3F0F6876-D661-4C44-9FC4-8772A1350E71}">
      <dgm:prSet custT="1"/>
      <dgm:spPr>
        <a:solidFill>
          <a:srgbClr val="243A5E"/>
        </a:solidFill>
      </dgm:spPr>
      <dgm:t>
        <a:bodyPr tIns="274320" bIns="274320" anchor="t"/>
        <a:lstStyle/>
        <a:p>
          <a:r>
            <a:rPr lang="en-US" sz="2400" b="1" i="0">
              <a:latin typeface="Segoe UI Semibold"/>
              <a:cs typeface="Segoe UI Semibold"/>
            </a:rPr>
            <a:t>Local Table</a:t>
          </a:r>
        </a:p>
        <a:p>
          <a:pPr rtl="0"/>
          <a:br>
            <a:rPr lang="en-IN" sz="2000" b="0" i="0">
              <a:latin typeface="Segoe UI"/>
              <a:cs typeface="Segoe UI"/>
            </a:rPr>
          </a:br>
          <a:r>
            <a:rPr lang="en-IN" sz="2000" b="0" i="0">
              <a:latin typeface="Segoe UI"/>
              <a:cs typeface="Segoe UI"/>
            </a:rPr>
            <a:t>Tables that are created for administrative sections of your application, typically stored on coordinator</a:t>
          </a:r>
          <a:endParaRPr lang="en-US" sz="2000" b="0" i="0">
            <a:latin typeface="Segoe UI"/>
            <a:cs typeface="Segoe UI"/>
          </a:endParaRPr>
        </a:p>
      </dgm:t>
    </dgm:pt>
    <dgm:pt modelId="{4E9BC412-4DD1-46C4-B8E9-861D5EA7170D}" type="parTrans" cxnId="{2503FD11-7356-4761-815B-2F6CD9F2D030}">
      <dgm:prSet/>
      <dgm:spPr/>
      <dgm:t>
        <a:bodyPr/>
        <a:lstStyle/>
        <a:p>
          <a:endParaRPr lang="en-US"/>
        </a:p>
      </dgm:t>
    </dgm:pt>
    <dgm:pt modelId="{7E8AC5A3-B19C-4074-8BB8-5F5EEDC8E204}" type="sibTrans" cxnId="{2503FD11-7356-4761-815B-2F6CD9F2D030}">
      <dgm:prSet/>
      <dgm:spPr/>
      <dgm:t>
        <a:bodyPr/>
        <a:lstStyle/>
        <a:p>
          <a:endParaRPr lang="en-US"/>
        </a:p>
      </dgm:t>
    </dgm:pt>
    <dgm:pt modelId="{C0BFB6DF-98B1-5348-9D95-41196279DA35}" type="pres">
      <dgm:prSet presAssocID="{290F611E-950F-4E38-9D57-0F189A88D253}" presName="diagram" presStyleCnt="0">
        <dgm:presLayoutVars>
          <dgm:dir/>
          <dgm:resizeHandles val="exact"/>
        </dgm:presLayoutVars>
      </dgm:prSet>
      <dgm:spPr/>
    </dgm:pt>
    <dgm:pt modelId="{CC609890-0150-4247-B62E-53F13220E4E4}" type="pres">
      <dgm:prSet presAssocID="{63FB1E7C-6E3F-4D09-9411-4F2A22633873}" presName="node" presStyleLbl="node1" presStyleIdx="0" presStyleCnt="3" custScaleY="144779">
        <dgm:presLayoutVars>
          <dgm:bulletEnabled val="1"/>
        </dgm:presLayoutVars>
      </dgm:prSet>
      <dgm:spPr/>
    </dgm:pt>
    <dgm:pt modelId="{7B455B0E-D20B-924E-9EC2-0221D50B7B1C}" type="pres">
      <dgm:prSet presAssocID="{5ADBE316-8743-4430-87F3-58295A61671C}" presName="sibTrans" presStyleCnt="0"/>
      <dgm:spPr/>
    </dgm:pt>
    <dgm:pt modelId="{89E6FAE2-CB3F-4145-8C84-21B38682DDF8}" type="pres">
      <dgm:prSet presAssocID="{6A28482E-9C47-4745-BC8A-346A2358B6CC}" presName="node" presStyleLbl="node1" presStyleIdx="1" presStyleCnt="3" custScaleY="144779">
        <dgm:presLayoutVars>
          <dgm:bulletEnabled val="1"/>
        </dgm:presLayoutVars>
      </dgm:prSet>
      <dgm:spPr/>
    </dgm:pt>
    <dgm:pt modelId="{87EF60B8-B8D7-6046-B630-A832C1ADE730}" type="pres">
      <dgm:prSet presAssocID="{C8D442A5-80F3-47EB-A511-9FB7478E7B4C}" presName="sibTrans" presStyleCnt="0"/>
      <dgm:spPr/>
    </dgm:pt>
    <dgm:pt modelId="{FBB9AE56-6325-DC42-9DBE-F68147055347}" type="pres">
      <dgm:prSet presAssocID="{3F0F6876-D661-4C44-9FC4-8772A1350E71}" presName="node" presStyleLbl="node1" presStyleIdx="2" presStyleCnt="3" custScaleY="144779">
        <dgm:presLayoutVars>
          <dgm:bulletEnabled val="1"/>
        </dgm:presLayoutVars>
      </dgm:prSet>
      <dgm:spPr/>
    </dgm:pt>
  </dgm:ptLst>
  <dgm:cxnLst>
    <dgm:cxn modelId="{2503FD11-7356-4761-815B-2F6CD9F2D030}" srcId="{290F611E-950F-4E38-9D57-0F189A88D253}" destId="{3F0F6876-D661-4C44-9FC4-8772A1350E71}" srcOrd="2" destOrd="0" parTransId="{4E9BC412-4DD1-46C4-B8E9-861D5EA7170D}" sibTransId="{7E8AC5A3-B19C-4074-8BB8-5F5EEDC8E204}"/>
    <dgm:cxn modelId="{B43BF114-B6DD-6B4E-AC59-3DA4A9AADC8E}" type="presOf" srcId="{63FB1E7C-6E3F-4D09-9411-4F2A22633873}" destId="{CC609890-0150-4247-B62E-53F13220E4E4}" srcOrd="0" destOrd="0" presId="urn:microsoft.com/office/officeart/2005/8/layout/default"/>
    <dgm:cxn modelId="{29471162-E811-094A-8896-137960CB066B}" type="presOf" srcId="{3F0F6876-D661-4C44-9FC4-8772A1350E71}" destId="{FBB9AE56-6325-DC42-9DBE-F68147055347}" srcOrd="0" destOrd="0" presId="urn:microsoft.com/office/officeart/2005/8/layout/default"/>
    <dgm:cxn modelId="{2600ED43-6CAB-47C0-B2D5-D88E54AB1F2B}" srcId="{290F611E-950F-4E38-9D57-0F189A88D253}" destId="{63FB1E7C-6E3F-4D09-9411-4F2A22633873}" srcOrd="0" destOrd="0" parTransId="{B659F876-F5C3-461C-A112-8BC096434920}" sibTransId="{5ADBE316-8743-4430-87F3-58295A61671C}"/>
    <dgm:cxn modelId="{BFCE7D6E-F5A0-1049-954E-E4503AC1F07C}" type="presOf" srcId="{6A28482E-9C47-4745-BC8A-346A2358B6CC}" destId="{89E6FAE2-CB3F-4145-8C84-21B38682DDF8}" srcOrd="0" destOrd="0" presId="urn:microsoft.com/office/officeart/2005/8/layout/default"/>
    <dgm:cxn modelId="{5EF2A791-60D0-48F1-BCF5-2B7B7729406E}" srcId="{290F611E-950F-4E38-9D57-0F189A88D253}" destId="{6A28482E-9C47-4745-BC8A-346A2358B6CC}" srcOrd="1" destOrd="0" parTransId="{1A648F8A-B3B5-4A8A-BFA5-76BD7D6DE22B}" sibTransId="{C8D442A5-80F3-47EB-A511-9FB7478E7B4C}"/>
    <dgm:cxn modelId="{708AD1A5-06BE-C743-98C1-54441E60324C}" type="presOf" srcId="{290F611E-950F-4E38-9D57-0F189A88D253}" destId="{C0BFB6DF-98B1-5348-9D95-41196279DA35}" srcOrd="0" destOrd="0" presId="urn:microsoft.com/office/officeart/2005/8/layout/default"/>
    <dgm:cxn modelId="{1A5F5E64-0433-6046-B784-0B8CAB5E97ED}" type="presParOf" srcId="{C0BFB6DF-98B1-5348-9D95-41196279DA35}" destId="{CC609890-0150-4247-B62E-53F13220E4E4}" srcOrd="0" destOrd="0" presId="urn:microsoft.com/office/officeart/2005/8/layout/default"/>
    <dgm:cxn modelId="{9307A34C-2380-274D-A1D2-994937638984}" type="presParOf" srcId="{C0BFB6DF-98B1-5348-9D95-41196279DA35}" destId="{7B455B0E-D20B-924E-9EC2-0221D50B7B1C}" srcOrd="1" destOrd="0" presId="urn:microsoft.com/office/officeart/2005/8/layout/default"/>
    <dgm:cxn modelId="{0F066C41-6EE7-4C49-9291-1593A0838685}" type="presParOf" srcId="{C0BFB6DF-98B1-5348-9D95-41196279DA35}" destId="{89E6FAE2-CB3F-4145-8C84-21B38682DDF8}" srcOrd="2" destOrd="0" presId="urn:microsoft.com/office/officeart/2005/8/layout/default"/>
    <dgm:cxn modelId="{5EC589EE-2049-6D43-BC57-3E2F492E70B7}" type="presParOf" srcId="{C0BFB6DF-98B1-5348-9D95-41196279DA35}" destId="{87EF60B8-B8D7-6046-B630-A832C1ADE730}" srcOrd="3" destOrd="0" presId="urn:microsoft.com/office/officeart/2005/8/layout/default"/>
    <dgm:cxn modelId="{BB514625-A566-9B4F-9695-7FA0E83EAEA1}" type="presParOf" srcId="{C0BFB6DF-98B1-5348-9D95-41196279DA35}" destId="{FBB9AE56-6325-DC42-9DBE-F68147055347}"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7730BC6-01D9-4AD8-B323-344720AB468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62629AC-6836-46BC-89AF-A7BD9CF78DEC}">
      <dgm:prSet custT="1"/>
      <dgm:spPr/>
      <dgm:t>
        <a:bodyPr/>
        <a:lstStyle/>
        <a:p>
          <a:pPr>
            <a:lnSpc>
              <a:spcPct val="100000"/>
            </a:lnSpc>
          </a:pPr>
          <a:r>
            <a:rPr lang="en-US" sz="1200" b="0" i="0">
              <a:latin typeface="Segoe UI" panose="020B0502040204020203" pitchFamily="34" charset="0"/>
              <a:cs typeface="Segoe UI" panose="020B0502040204020203" pitchFamily="34" charset="0"/>
            </a:rPr>
            <a:t>Database logging is an important part of your highly available database solution, though it is important to understand that it </a:t>
          </a:r>
          <a:r>
            <a:rPr lang="en-US" sz="1200" b="1" i="0">
              <a:latin typeface="Segoe UI" panose="020B0502040204020203" pitchFamily="34" charset="0"/>
              <a:cs typeface="Segoe UI" panose="020B0502040204020203" pitchFamily="34" charset="0"/>
            </a:rPr>
            <a:t>often become an overhead without judicial log levels</a:t>
          </a:r>
          <a:r>
            <a:rPr lang="en-US" sz="1200" b="0" i="0">
              <a:latin typeface="Segoe UI" panose="020B0502040204020203" pitchFamily="34" charset="0"/>
              <a:cs typeface="Segoe UI" panose="020B0502040204020203" pitchFamily="34" charset="0"/>
            </a:rPr>
            <a:t>.</a:t>
          </a:r>
        </a:p>
      </dgm:t>
    </dgm:pt>
    <dgm:pt modelId="{ADFE1FD4-48C8-40C2-9A12-3059287467AB}" type="parTrans" cxnId="{0D1422BA-D90C-4EFE-88D4-BF4F582F1589}">
      <dgm:prSet/>
      <dgm:spPr/>
      <dgm:t>
        <a:bodyPr/>
        <a:lstStyle/>
        <a:p>
          <a:endParaRPr lang="en-US"/>
        </a:p>
      </dgm:t>
    </dgm:pt>
    <dgm:pt modelId="{9ACEC840-F143-4CF3-AF96-50AC1A67E6D9}" type="sibTrans" cxnId="{0D1422BA-D90C-4EFE-88D4-BF4F582F1589}">
      <dgm:prSet/>
      <dgm:spPr/>
      <dgm:t>
        <a:bodyPr/>
        <a:lstStyle/>
        <a:p>
          <a:pPr>
            <a:lnSpc>
              <a:spcPct val="100000"/>
            </a:lnSpc>
          </a:pPr>
          <a:endParaRPr lang="en-US"/>
        </a:p>
      </dgm:t>
    </dgm:pt>
    <dgm:pt modelId="{4CBF7912-6D1D-BA46-B762-FEE5B1070421}" type="pres">
      <dgm:prSet presAssocID="{07730BC6-01D9-4AD8-B323-344720AB468B}" presName="hierChild1" presStyleCnt="0">
        <dgm:presLayoutVars>
          <dgm:chPref val="1"/>
          <dgm:dir/>
          <dgm:animOne val="branch"/>
          <dgm:animLvl val="lvl"/>
          <dgm:resizeHandles/>
        </dgm:presLayoutVars>
      </dgm:prSet>
      <dgm:spPr/>
    </dgm:pt>
    <dgm:pt modelId="{91EE9F92-F67D-354F-B022-14496192FB8B}" type="pres">
      <dgm:prSet presAssocID="{862629AC-6836-46BC-89AF-A7BD9CF78DEC}" presName="hierRoot1" presStyleCnt="0"/>
      <dgm:spPr/>
    </dgm:pt>
    <dgm:pt modelId="{74DB0DCD-E0E1-C14D-9A0D-382E52515276}" type="pres">
      <dgm:prSet presAssocID="{862629AC-6836-46BC-89AF-A7BD9CF78DEC}" presName="composite" presStyleCnt="0"/>
      <dgm:spPr/>
    </dgm:pt>
    <dgm:pt modelId="{540CB5AF-E8B4-124D-BD42-5FDAAFDE1D3D}" type="pres">
      <dgm:prSet presAssocID="{862629AC-6836-46BC-89AF-A7BD9CF78DEC}" presName="background" presStyleLbl="node0" presStyleIdx="0" presStyleCnt="1"/>
      <dgm:spPr/>
    </dgm:pt>
    <dgm:pt modelId="{68CB2A53-74D9-3F49-86FF-ED39D15DDE48}" type="pres">
      <dgm:prSet presAssocID="{862629AC-6836-46BC-89AF-A7BD9CF78DEC}" presName="text" presStyleLbl="fgAcc0" presStyleIdx="0" presStyleCnt="1" custLinFactNeighborX="2980" custLinFactNeighborY="1875">
        <dgm:presLayoutVars>
          <dgm:chPref val="3"/>
        </dgm:presLayoutVars>
      </dgm:prSet>
      <dgm:spPr/>
    </dgm:pt>
    <dgm:pt modelId="{8C0FDC9E-4161-8545-B91B-711399ADF39D}" type="pres">
      <dgm:prSet presAssocID="{862629AC-6836-46BC-89AF-A7BD9CF78DEC}" presName="hierChild2" presStyleCnt="0"/>
      <dgm:spPr/>
    </dgm:pt>
  </dgm:ptLst>
  <dgm:cxnLst>
    <dgm:cxn modelId="{48144532-F5FE-E045-9B63-367FE2B62EC4}" type="presOf" srcId="{862629AC-6836-46BC-89AF-A7BD9CF78DEC}" destId="{68CB2A53-74D9-3F49-86FF-ED39D15DDE48}" srcOrd="0" destOrd="0" presId="urn:microsoft.com/office/officeart/2005/8/layout/hierarchy1"/>
    <dgm:cxn modelId="{EDA4B789-9BDA-4B40-93B2-4438D902D7D3}" type="presOf" srcId="{07730BC6-01D9-4AD8-B323-344720AB468B}" destId="{4CBF7912-6D1D-BA46-B762-FEE5B1070421}" srcOrd="0" destOrd="0" presId="urn:microsoft.com/office/officeart/2005/8/layout/hierarchy1"/>
    <dgm:cxn modelId="{0D1422BA-D90C-4EFE-88D4-BF4F582F1589}" srcId="{07730BC6-01D9-4AD8-B323-344720AB468B}" destId="{862629AC-6836-46BC-89AF-A7BD9CF78DEC}" srcOrd="0" destOrd="0" parTransId="{ADFE1FD4-48C8-40C2-9A12-3059287467AB}" sibTransId="{9ACEC840-F143-4CF3-AF96-50AC1A67E6D9}"/>
    <dgm:cxn modelId="{44F9C7A1-2CE3-B74A-AF51-8DF106D0F3F0}" type="presParOf" srcId="{4CBF7912-6D1D-BA46-B762-FEE5B1070421}" destId="{91EE9F92-F67D-354F-B022-14496192FB8B}" srcOrd="0" destOrd="0" presId="urn:microsoft.com/office/officeart/2005/8/layout/hierarchy1"/>
    <dgm:cxn modelId="{0EB9546B-9915-304E-A758-D9B612CD2E05}" type="presParOf" srcId="{91EE9F92-F67D-354F-B022-14496192FB8B}" destId="{74DB0DCD-E0E1-C14D-9A0D-382E52515276}" srcOrd="0" destOrd="0" presId="urn:microsoft.com/office/officeart/2005/8/layout/hierarchy1"/>
    <dgm:cxn modelId="{AE626FC9-3ADE-3141-A4DB-EF08A96D4DFA}" type="presParOf" srcId="{74DB0DCD-E0E1-C14D-9A0D-382E52515276}" destId="{540CB5AF-E8B4-124D-BD42-5FDAAFDE1D3D}" srcOrd="0" destOrd="0" presId="urn:microsoft.com/office/officeart/2005/8/layout/hierarchy1"/>
    <dgm:cxn modelId="{2A24F1E1-DAFF-1641-BC39-45F59340E6BC}" type="presParOf" srcId="{74DB0DCD-E0E1-C14D-9A0D-382E52515276}" destId="{68CB2A53-74D9-3F49-86FF-ED39D15DDE48}" srcOrd="1" destOrd="0" presId="urn:microsoft.com/office/officeart/2005/8/layout/hierarchy1"/>
    <dgm:cxn modelId="{A8294F45-E4AB-B849-9603-AD550FDB0D3A}" type="presParOf" srcId="{91EE9F92-F67D-354F-B022-14496192FB8B}" destId="{8C0FDC9E-4161-8545-B91B-711399ADF39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err="1"/>
            <a:t>SalesTxn</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NeighborX="0" custLinFactNeighborY="-320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SalesTxn_111</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SalesTxn_112</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SalesTxn_113</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NeighborX="736">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SalesTxn_114</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SalesTxn_142</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SalesTxn_111</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Y="-68885" custLinFactNeighborX="-38001" custLinFactNeighborY="-100000">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AA8DCE-11BB-F043-A357-F29A9B81EE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48078EAF-E330-464F-9839-3931385E4429}">
      <dgm:prSet/>
      <dgm:spPr/>
      <dgm:t>
        <a:bodyPr/>
        <a:lstStyle/>
        <a:p>
          <a:r>
            <a:rPr lang="en-US"/>
            <a:t>SalesTxn_118</a:t>
          </a:r>
          <a:endParaRPr lang="en-IN"/>
        </a:p>
      </dgm:t>
    </dgm:pt>
    <dgm:pt modelId="{FC68818C-8213-2641-B231-86A0801037B4}" type="parTrans" cxnId="{35658BFB-797C-5042-9395-7659DED7147C}">
      <dgm:prSet/>
      <dgm:spPr/>
      <dgm:t>
        <a:bodyPr/>
        <a:lstStyle/>
        <a:p>
          <a:endParaRPr lang="en-GB"/>
        </a:p>
      </dgm:t>
    </dgm:pt>
    <dgm:pt modelId="{D8DFD7EB-E57D-5C48-B970-8F05C484279D}" type="sibTrans" cxnId="{35658BFB-797C-5042-9395-7659DED7147C}">
      <dgm:prSet/>
      <dgm:spPr/>
      <dgm:t>
        <a:bodyPr/>
        <a:lstStyle/>
        <a:p>
          <a:endParaRPr lang="en-GB"/>
        </a:p>
      </dgm:t>
    </dgm:pt>
    <dgm:pt modelId="{3FD59333-5BB1-0B4E-8E30-C42FB91E81C8}">
      <dgm:prSet/>
      <dgm:spPr/>
      <dgm:t>
        <a:bodyPr/>
        <a:lstStyle/>
        <a:p>
          <a:pPr>
            <a:buFont typeface="Arial" panose="020B0604020202020204" pitchFamily="34" charset="0"/>
            <a:buNone/>
          </a:pPr>
          <a:r>
            <a:rPr lang="en-US"/>
            <a:t>	</a:t>
          </a:r>
          <a:r>
            <a:rPr lang="en-US" err="1"/>
            <a:t>SalesTxnID</a:t>
          </a:r>
          <a:r>
            <a:rPr lang="en-US"/>
            <a:t>	int</a:t>
          </a:r>
          <a:endParaRPr lang="en-IN"/>
        </a:p>
      </dgm:t>
    </dgm:pt>
    <dgm:pt modelId="{2B8E77CA-CDA0-D449-A752-BA11D2C9E9D9}" type="sibTrans" cxnId="{1EF0E1FC-05F9-1C45-A078-25D320167E14}">
      <dgm:prSet/>
      <dgm:spPr/>
      <dgm:t>
        <a:bodyPr/>
        <a:lstStyle/>
        <a:p>
          <a:endParaRPr lang="en-GB"/>
        </a:p>
      </dgm:t>
    </dgm:pt>
    <dgm:pt modelId="{E28702D4-8007-704A-9184-AACBFBF4FB4C}" type="parTrans" cxnId="{1EF0E1FC-05F9-1C45-A078-25D320167E14}">
      <dgm:prSet/>
      <dgm:spPr/>
      <dgm:t>
        <a:bodyPr/>
        <a:lstStyle/>
        <a:p>
          <a:endParaRPr lang="en-GB"/>
        </a:p>
      </dgm:t>
    </dgm:pt>
    <dgm:pt modelId="{FA58372A-2462-F548-AD99-F2D1F6BA40D6}">
      <dgm:prSet/>
      <dgm:spPr/>
      <dgm:t>
        <a:bodyPr/>
        <a:lstStyle/>
        <a:p>
          <a:pPr>
            <a:buFont typeface="Arial" panose="020B0604020202020204" pitchFamily="34" charset="0"/>
            <a:buNone/>
          </a:pPr>
          <a:r>
            <a:rPr lang="en-US"/>
            <a:t>Date		datetime</a:t>
          </a:r>
          <a:endParaRPr lang="en-IN"/>
        </a:p>
      </dgm:t>
    </dgm:pt>
    <dgm:pt modelId="{4D0B3050-D2B8-C544-922F-C7C019078FEB}" type="sibTrans" cxnId="{816A572C-9408-F246-9061-C7E1E50A1435}">
      <dgm:prSet/>
      <dgm:spPr/>
      <dgm:t>
        <a:bodyPr/>
        <a:lstStyle/>
        <a:p>
          <a:endParaRPr lang="en-GB"/>
        </a:p>
      </dgm:t>
    </dgm:pt>
    <dgm:pt modelId="{1AD6ECBD-0328-6B44-AC73-AF1E145CC1B2}" type="parTrans" cxnId="{816A572C-9408-F246-9061-C7E1E50A1435}">
      <dgm:prSet/>
      <dgm:spPr/>
      <dgm:t>
        <a:bodyPr/>
        <a:lstStyle/>
        <a:p>
          <a:endParaRPr lang="en-GB"/>
        </a:p>
      </dgm:t>
    </dgm:pt>
    <dgm:pt modelId="{89887213-4BDF-354F-B683-7C683DA9ECB5}">
      <dgm:prSet/>
      <dgm:spPr/>
      <dgm:t>
        <a:bodyPr/>
        <a:lstStyle/>
        <a:p>
          <a:pPr>
            <a:buFont typeface="Arial" panose="020B0604020202020204" pitchFamily="34" charset="0"/>
            <a:buNone/>
          </a:pPr>
          <a:r>
            <a:rPr lang="en-US"/>
            <a:t>Amount	decimal(19,4)</a:t>
          </a:r>
          <a:endParaRPr lang="en-IN"/>
        </a:p>
      </dgm:t>
    </dgm:pt>
    <dgm:pt modelId="{A91613B6-BBA8-1543-B296-AC5297427CD6}" type="sibTrans" cxnId="{FD69E071-6305-9B41-97E3-EB00D3DB8611}">
      <dgm:prSet/>
      <dgm:spPr/>
      <dgm:t>
        <a:bodyPr/>
        <a:lstStyle/>
        <a:p>
          <a:endParaRPr lang="en-GB"/>
        </a:p>
      </dgm:t>
    </dgm:pt>
    <dgm:pt modelId="{61E1D5F3-9411-654A-8AD9-C7A0B34ECF95}" type="parTrans" cxnId="{FD69E071-6305-9B41-97E3-EB00D3DB8611}">
      <dgm:prSet/>
      <dgm:spPr/>
      <dgm:t>
        <a:bodyPr/>
        <a:lstStyle/>
        <a:p>
          <a:endParaRPr lang="en-GB"/>
        </a:p>
      </dgm:t>
    </dgm:pt>
    <dgm:pt modelId="{65D4FADB-D907-9A41-9176-4687514F2411}">
      <dgm:prSet/>
      <dgm:spPr/>
      <dgm:t>
        <a:bodyPr/>
        <a:lstStyle/>
        <a:p>
          <a:pPr>
            <a:buFont typeface="Arial" panose="020B0604020202020204" pitchFamily="34" charset="0"/>
            <a:buNone/>
          </a:pPr>
          <a:r>
            <a:rPr lang="en-IN"/>
            <a:t>  </a:t>
          </a:r>
          <a:r>
            <a:rPr lang="en-IN" err="1"/>
            <a:t>CustomerID</a:t>
          </a:r>
          <a:r>
            <a:rPr lang="en-IN"/>
            <a:t> 	</a:t>
          </a:r>
          <a:r>
            <a:rPr lang="en-IN" err="1"/>
            <a:t>bigint</a:t>
          </a:r>
          <a:endParaRPr lang="en-IN"/>
        </a:p>
      </dgm:t>
    </dgm:pt>
    <dgm:pt modelId="{89811867-1467-3947-BF08-E43CF07C1B7B}" type="parTrans" cxnId="{2B54D477-A812-344A-AF5A-C343E0A79212}">
      <dgm:prSet/>
      <dgm:spPr/>
      <dgm:t>
        <a:bodyPr/>
        <a:lstStyle/>
        <a:p>
          <a:endParaRPr lang="en-GB"/>
        </a:p>
      </dgm:t>
    </dgm:pt>
    <dgm:pt modelId="{D33C4D9E-8990-374F-8E97-BD849D6A2533}" type="sibTrans" cxnId="{2B54D477-A812-344A-AF5A-C343E0A79212}">
      <dgm:prSet/>
      <dgm:spPr/>
      <dgm:t>
        <a:bodyPr/>
        <a:lstStyle/>
        <a:p>
          <a:endParaRPr lang="en-GB"/>
        </a:p>
      </dgm:t>
    </dgm:pt>
    <dgm:pt modelId="{F5848725-F681-4249-9B70-6EF0F6EC01AB}" type="pres">
      <dgm:prSet presAssocID="{DFAA8DCE-11BB-F043-A357-F29A9B81EE26}" presName="Name0" presStyleCnt="0">
        <dgm:presLayoutVars>
          <dgm:dir/>
          <dgm:animLvl val="lvl"/>
          <dgm:resizeHandles val="exact"/>
        </dgm:presLayoutVars>
      </dgm:prSet>
      <dgm:spPr/>
    </dgm:pt>
    <dgm:pt modelId="{A4399F65-E82A-F34B-9CD9-E73A95F5AFAA}" type="pres">
      <dgm:prSet presAssocID="{48078EAF-E330-464F-9839-3931385E4429}" presName="composite" presStyleCnt="0"/>
      <dgm:spPr/>
    </dgm:pt>
    <dgm:pt modelId="{09AE5948-8853-C84E-9D9B-2D58ED7428B9}" type="pres">
      <dgm:prSet presAssocID="{48078EAF-E330-464F-9839-3931385E4429}" presName="parTx" presStyleLbl="alignNode1" presStyleIdx="0" presStyleCnt="1" custLinFactX="67954" custLinFactY="-25981" custLinFactNeighborX="100000" custLinFactNeighborY="-100000">
        <dgm:presLayoutVars>
          <dgm:chMax val="0"/>
          <dgm:chPref val="0"/>
          <dgm:bulletEnabled val="1"/>
        </dgm:presLayoutVars>
      </dgm:prSet>
      <dgm:spPr/>
    </dgm:pt>
    <dgm:pt modelId="{26AA894D-664B-A143-8BBB-8C171CF6E605}" type="pres">
      <dgm:prSet presAssocID="{48078EAF-E330-464F-9839-3931385E4429}" presName="desTx" presStyleLbl="alignAccFollowNode1" presStyleIdx="0" presStyleCnt="1">
        <dgm:presLayoutVars>
          <dgm:bulletEnabled val="1"/>
        </dgm:presLayoutVars>
      </dgm:prSet>
      <dgm:spPr/>
    </dgm:pt>
  </dgm:ptLst>
  <dgm:cxnLst>
    <dgm:cxn modelId="{816A572C-9408-F246-9061-C7E1E50A1435}" srcId="{65D4FADB-D907-9A41-9176-4687514F2411}" destId="{FA58372A-2462-F548-AD99-F2D1F6BA40D6}" srcOrd="0" destOrd="0" parTransId="{1AD6ECBD-0328-6B44-AC73-AF1E145CC1B2}" sibTransId="{4D0B3050-D2B8-C544-922F-C7C019078FEB}"/>
    <dgm:cxn modelId="{FD69E071-6305-9B41-97E3-EB00D3DB8611}" srcId="{65D4FADB-D907-9A41-9176-4687514F2411}" destId="{89887213-4BDF-354F-B683-7C683DA9ECB5}" srcOrd="1" destOrd="0" parTransId="{61E1D5F3-9411-654A-8AD9-C7A0B34ECF95}" sibTransId="{A91613B6-BBA8-1543-B296-AC5297427CD6}"/>
    <dgm:cxn modelId="{0ED2C354-8D5C-F244-B2E6-9064A3C50F41}" type="presOf" srcId="{48078EAF-E330-464F-9839-3931385E4429}" destId="{09AE5948-8853-C84E-9D9B-2D58ED7428B9}" srcOrd="0" destOrd="0" presId="urn:microsoft.com/office/officeart/2005/8/layout/hList1"/>
    <dgm:cxn modelId="{2B54D477-A812-344A-AF5A-C343E0A79212}" srcId="{48078EAF-E330-464F-9839-3931385E4429}" destId="{65D4FADB-D907-9A41-9176-4687514F2411}" srcOrd="1" destOrd="0" parTransId="{89811867-1467-3947-BF08-E43CF07C1B7B}" sibTransId="{D33C4D9E-8990-374F-8E97-BD849D6A2533}"/>
    <dgm:cxn modelId="{887551A4-3644-7843-B42E-6725C64D09DA}" type="presOf" srcId="{89887213-4BDF-354F-B683-7C683DA9ECB5}" destId="{26AA894D-664B-A143-8BBB-8C171CF6E605}" srcOrd="0" destOrd="3" presId="urn:microsoft.com/office/officeart/2005/8/layout/hList1"/>
    <dgm:cxn modelId="{384478B6-F82D-CE48-B79B-09D8B9AD20E6}" type="presOf" srcId="{65D4FADB-D907-9A41-9176-4687514F2411}" destId="{26AA894D-664B-A143-8BBB-8C171CF6E605}" srcOrd="0" destOrd="1" presId="urn:microsoft.com/office/officeart/2005/8/layout/hList1"/>
    <dgm:cxn modelId="{001DE4BB-CFC5-A840-9F2C-1DBF51E742F1}" type="presOf" srcId="{3FD59333-5BB1-0B4E-8E30-C42FB91E81C8}" destId="{26AA894D-664B-A143-8BBB-8C171CF6E605}" srcOrd="0" destOrd="0" presId="urn:microsoft.com/office/officeart/2005/8/layout/hList1"/>
    <dgm:cxn modelId="{6B1DB9E6-40B1-664F-9087-A786DF474C9B}" type="presOf" srcId="{FA58372A-2462-F548-AD99-F2D1F6BA40D6}" destId="{26AA894D-664B-A143-8BBB-8C171CF6E605}" srcOrd="0" destOrd="2" presId="urn:microsoft.com/office/officeart/2005/8/layout/hList1"/>
    <dgm:cxn modelId="{835C90E7-0CDA-934E-9553-3AF35EFC6239}" type="presOf" srcId="{DFAA8DCE-11BB-F043-A357-F29A9B81EE26}" destId="{F5848725-F681-4249-9B70-6EF0F6EC01AB}" srcOrd="0" destOrd="0" presId="urn:microsoft.com/office/officeart/2005/8/layout/hList1"/>
    <dgm:cxn modelId="{35658BFB-797C-5042-9395-7659DED7147C}" srcId="{DFAA8DCE-11BB-F043-A357-F29A9B81EE26}" destId="{48078EAF-E330-464F-9839-3931385E4429}" srcOrd="0" destOrd="0" parTransId="{FC68818C-8213-2641-B231-86A0801037B4}" sibTransId="{D8DFD7EB-E57D-5C48-B970-8F05C484279D}"/>
    <dgm:cxn modelId="{1EF0E1FC-05F9-1C45-A078-25D320167E14}" srcId="{48078EAF-E330-464F-9839-3931385E4429}" destId="{3FD59333-5BB1-0B4E-8E30-C42FB91E81C8}" srcOrd="0" destOrd="0" parTransId="{E28702D4-8007-704A-9184-AACBFBF4FB4C}" sibTransId="{2B8E77CA-CDA0-D449-A752-BA11D2C9E9D9}"/>
    <dgm:cxn modelId="{16CDA722-D631-0C43-AAF1-EAD5390B9890}" type="presParOf" srcId="{F5848725-F681-4249-9B70-6EF0F6EC01AB}" destId="{A4399F65-E82A-F34B-9CD9-E73A95F5AFAA}" srcOrd="0" destOrd="0" presId="urn:microsoft.com/office/officeart/2005/8/layout/hList1"/>
    <dgm:cxn modelId="{56D0E21F-ADC5-EA4B-A223-781DA883EDA9}" type="presParOf" srcId="{A4399F65-E82A-F34B-9CD9-E73A95F5AFAA}" destId="{09AE5948-8853-C84E-9D9B-2D58ED7428B9}" srcOrd="0" destOrd="0" presId="urn:microsoft.com/office/officeart/2005/8/layout/hList1"/>
    <dgm:cxn modelId="{47480560-ACE5-4B48-9555-80E4620E6A6A}" type="presParOf" srcId="{A4399F65-E82A-F34B-9CD9-E73A95F5AFAA}" destId="{26AA894D-664B-A143-8BBB-8C171CF6E605}"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E887B-20CE-4245-B29C-72262239CCD0}">
      <dsp:nvSpPr>
        <dsp:cNvPr id="0" name=""/>
        <dsp:cNvSpPr/>
      </dsp:nvSpPr>
      <dsp:spPr>
        <a:xfrm>
          <a:off x="0" y="5386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Overview - Cosmos DB For PostgreSQL (Powered by Citus)</a:t>
          </a:r>
          <a:endParaRPr lang="en-US" sz="1800" kern="1200"/>
        </a:p>
      </dsp:txBody>
      <dsp:txXfrm>
        <a:off x="21075" y="74936"/>
        <a:ext cx="7208987" cy="389580"/>
      </dsp:txXfrm>
    </dsp:sp>
    <dsp:sp modelId="{2FE2E3EA-4F7D-4052-AC3F-368CEDF7A04F}">
      <dsp:nvSpPr>
        <dsp:cNvPr id="0" name=""/>
        <dsp:cNvSpPr/>
      </dsp:nvSpPr>
      <dsp:spPr>
        <a:xfrm>
          <a:off x="0" y="53743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Cluster Manageability</a:t>
          </a:r>
          <a:endParaRPr lang="en-US" sz="1800" kern="1200"/>
        </a:p>
      </dsp:txBody>
      <dsp:txXfrm>
        <a:off x="21075" y="558506"/>
        <a:ext cx="7208987" cy="389580"/>
      </dsp:txXfrm>
    </dsp:sp>
    <dsp:sp modelId="{5CC1D5C2-1F91-469E-9111-B9D8AF688285}">
      <dsp:nvSpPr>
        <dsp:cNvPr id="0" name=""/>
        <dsp:cNvSpPr/>
      </dsp:nvSpPr>
      <dsp:spPr>
        <a:xfrm>
          <a:off x="0" y="102100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Data Distribution </a:t>
          </a:r>
          <a:endParaRPr lang="en-US" sz="1800" kern="1200"/>
        </a:p>
      </dsp:txBody>
      <dsp:txXfrm>
        <a:off x="21075" y="1042076"/>
        <a:ext cx="7208987" cy="389580"/>
      </dsp:txXfrm>
    </dsp:sp>
    <dsp:sp modelId="{5C5390E1-8438-4014-8D84-EBE08BB1887F}">
      <dsp:nvSpPr>
        <dsp:cNvPr id="0" name=""/>
        <dsp:cNvSpPr/>
      </dsp:nvSpPr>
      <dsp:spPr>
        <a:xfrm>
          <a:off x="0" y="150457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Data Modeling</a:t>
          </a:r>
          <a:endParaRPr lang="en-US" sz="1800" kern="1200"/>
        </a:p>
      </dsp:txBody>
      <dsp:txXfrm>
        <a:off x="21075" y="1525646"/>
        <a:ext cx="7208987" cy="389580"/>
      </dsp:txXfrm>
    </dsp:sp>
    <dsp:sp modelId="{89B3DB52-5B27-4F64-8536-E118F64FC8B0}">
      <dsp:nvSpPr>
        <dsp:cNvPr id="0" name=""/>
        <dsp:cNvSpPr/>
      </dsp:nvSpPr>
      <dsp:spPr>
        <a:xfrm>
          <a:off x="0" y="198814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Querying (with App Patterns)</a:t>
          </a:r>
          <a:endParaRPr lang="en-US" sz="1800" kern="1200"/>
        </a:p>
      </dsp:txBody>
      <dsp:txXfrm>
        <a:off x="21075" y="2009216"/>
        <a:ext cx="7208987" cy="389580"/>
      </dsp:txXfrm>
    </dsp:sp>
    <dsp:sp modelId="{95F26853-56D6-4746-B4A9-993D38A4E98E}">
      <dsp:nvSpPr>
        <dsp:cNvPr id="0" name=""/>
        <dsp:cNvSpPr/>
      </dsp:nvSpPr>
      <dsp:spPr>
        <a:xfrm>
          <a:off x="0" y="247171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Performance Tuning</a:t>
          </a:r>
          <a:endParaRPr lang="en-US" sz="1800" kern="1200"/>
        </a:p>
      </dsp:txBody>
      <dsp:txXfrm>
        <a:off x="21075" y="2492786"/>
        <a:ext cx="7208987" cy="389580"/>
      </dsp:txXfrm>
    </dsp:sp>
    <dsp:sp modelId="{53EA85E1-174F-4412-A360-396CCCBAD63E}">
      <dsp:nvSpPr>
        <dsp:cNvPr id="0" name=""/>
        <dsp:cNvSpPr/>
      </dsp:nvSpPr>
      <dsp:spPr>
        <a:xfrm>
          <a:off x="0" y="2955281"/>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Monitoring &amp; Alerting</a:t>
          </a:r>
          <a:endParaRPr lang="en-US" sz="1800" kern="1200"/>
        </a:p>
      </dsp:txBody>
      <dsp:txXfrm>
        <a:off x="21075" y="2976356"/>
        <a:ext cx="7208987" cy="389580"/>
      </dsp:txXfrm>
    </dsp:sp>
    <dsp:sp modelId="{6AD5D9FD-F052-4020-A4BF-6C8A2A56984A}">
      <dsp:nvSpPr>
        <dsp:cNvPr id="0" name=""/>
        <dsp:cNvSpPr/>
      </dsp:nvSpPr>
      <dsp:spPr>
        <a:xfrm>
          <a:off x="0" y="3438852"/>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Troubleshooting</a:t>
          </a:r>
          <a:endParaRPr lang="en-US" sz="1800" kern="1200"/>
        </a:p>
      </dsp:txBody>
      <dsp:txXfrm>
        <a:off x="21075" y="3459927"/>
        <a:ext cx="7208987" cy="389580"/>
      </dsp:txXfrm>
    </dsp:sp>
    <dsp:sp modelId="{68EE0537-9BB9-4BCB-8D78-6D6442497F71}">
      <dsp:nvSpPr>
        <dsp:cNvPr id="0" name=""/>
        <dsp:cNvSpPr/>
      </dsp:nvSpPr>
      <dsp:spPr>
        <a:xfrm>
          <a:off x="0" y="3922422"/>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Programming (App Stacks/ORM)</a:t>
          </a:r>
          <a:endParaRPr lang="en-US" sz="1800" kern="1200"/>
        </a:p>
      </dsp:txBody>
      <dsp:txXfrm>
        <a:off x="21075" y="3943497"/>
        <a:ext cx="7208987" cy="389580"/>
      </dsp:txXfrm>
    </dsp:sp>
    <dsp:sp modelId="{DB905FE7-3492-4DF2-ACCB-3C23B41BBC71}">
      <dsp:nvSpPr>
        <dsp:cNvPr id="0" name=""/>
        <dsp:cNvSpPr/>
      </dsp:nvSpPr>
      <dsp:spPr>
        <a:xfrm>
          <a:off x="0" y="4405992"/>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Migration Consideration</a:t>
          </a:r>
          <a:endParaRPr lang="en-US" sz="1800" kern="1200"/>
        </a:p>
      </dsp:txBody>
      <dsp:txXfrm>
        <a:off x="21075" y="4427067"/>
        <a:ext cx="7208987" cy="389580"/>
      </dsp:txXfrm>
    </dsp:sp>
    <dsp:sp modelId="{FBEB9767-A5AC-438B-9CD6-BFE221BCF261}">
      <dsp:nvSpPr>
        <dsp:cNvPr id="0" name=""/>
        <dsp:cNvSpPr/>
      </dsp:nvSpPr>
      <dsp:spPr>
        <a:xfrm>
          <a:off x="0" y="4889562"/>
          <a:ext cx="7251137"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New UX post Relaunch</a:t>
          </a:r>
          <a:endParaRPr lang="en-US" sz="1800" kern="1200"/>
        </a:p>
      </dsp:txBody>
      <dsp:txXfrm>
        <a:off x="21075" y="4910637"/>
        <a:ext cx="7208987"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33124"/>
          <a:ext cx="1330046"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SalesTxn_127</a:t>
          </a:r>
          <a:endParaRPr lang="en-IN" sz="700" kern="1200"/>
        </a:p>
      </dsp:txBody>
      <dsp:txXfrm>
        <a:off x="0" y="33124"/>
        <a:ext cx="1330046" cy="201600"/>
      </dsp:txXfrm>
    </dsp:sp>
    <dsp:sp modelId="{26AA894D-664B-A143-8BBB-8C171CF6E605}">
      <dsp:nvSpPr>
        <dsp:cNvPr id="0" name=""/>
        <dsp:cNvSpPr/>
      </dsp:nvSpPr>
      <dsp:spPr>
        <a:xfrm>
          <a:off x="0" y="234724"/>
          <a:ext cx="1330046"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34724"/>
        <a:ext cx="1330046" cy="5380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33124"/>
          <a:ext cx="1330046"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SalesTxn_134</a:t>
          </a:r>
          <a:endParaRPr lang="en-IN" sz="700" kern="1200"/>
        </a:p>
      </dsp:txBody>
      <dsp:txXfrm>
        <a:off x="0" y="33124"/>
        <a:ext cx="1330046" cy="201600"/>
      </dsp:txXfrm>
    </dsp:sp>
    <dsp:sp modelId="{26AA894D-664B-A143-8BBB-8C171CF6E605}">
      <dsp:nvSpPr>
        <dsp:cNvPr id="0" name=""/>
        <dsp:cNvSpPr/>
      </dsp:nvSpPr>
      <dsp:spPr>
        <a:xfrm>
          <a:off x="0" y="234724"/>
          <a:ext cx="1330046"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34724"/>
        <a:ext cx="1330046" cy="5380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0"/>
          <a:ext cx="1435033"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SalesTxn_119</a:t>
          </a:r>
          <a:endParaRPr lang="en-IN" sz="700" kern="1200"/>
        </a:p>
      </dsp:txBody>
      <dsp:txXfrm>
        <a:off x="0" y="0"/>
        <a:ext cx="1435033" cy="201600"/>
      </dsp:txXfrm>
    </dsp:sp>
    <dsp:sp modelId="{26AA894D-664B-A143-8BBB-8C171CF6E605}">
      <dsp:nvSpPr>
        <dsp:cNvPr id="0" name=""/>
        <dsp:cNvSpPr/>
      </dsp:nvSpPr>
      <dsp:spPr>
        <a:xfrm>
          <a:off x="0" y="247787"/>
          <a:ext cx="1435033"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47787"/>
        <a:ext cx="1435033" cy="5380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0"/>
          <a:ext cx="1435033"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SalesTxn_126</a:t>
          </a:r>
          <a:endParaRPr lang="en-IN" sz="700" kern="1200"/>
        </a:p>
      </dsp:txBody>
      <dsp:txXfrm>
        <a:off x="0" y="0"/>
        <a:ext cx="1435033" cy="201600"/>
      </dsp:txXfrm>
    </dsp:sp>
    <dsp:sp modelId="{26AA894D-664B-A143-8BBB-8C171CF6E605}">
      <dsp:nvSpPr>
        <dsp:cNvPr id="0" name=""/>
        <dsp:cNvSpPr/>
      </dsp:nvSpPr>
      <dsp:spPr>
        <a:xfrm>
          <a:off x="0" y="247787"/>
          <a:ext cx="1435033"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47787"/>
        <a:ext cx="1435033" cy="5380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33124"/>
          <a:ext cx="1330046"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SalesTxn_135</a:t>
          </a:r>
          <a:endParaRPr lang="en-IN" sz="700" kern="1200"/>
        </a:p>
      </dsp:txBody>
      <dsp:txXfrm>
        <a:off x="0" y="33124"/>
        <a:ext cx="1330046" cy="201600"/>
      </dsp:txXfrm>
    </dsp:sp>
    <dsp:sp modelId="{26AA894D-664B-A143-8BBB-8C171CF6E605}">
      <dsp:nvSpPr>
        <dsp:cNvPr id="0" name=""/>
        <dsp:cNvSpPr/>
      </dsp:nvSpPr>
      <dsp:spPr>
        <a:xfrm>
          <a:off x="0" y="234724"/>
          <a:ext cx="1330046"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34724"/>
        <a:ext cx="1330046" cy="5380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33124"/>
          <a:ext cx="1330046"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SalesTxn_142</a:t>
          </a:r>
          <a:endParaRPr lang="en-IN" sz="700" kern="1200"/>
        </a:p>
      </dsp:txBody>
      <dsp:txXfrm>
        <a:off x="0" y="33124"/>
        <a:ext cx="1330046" cy="201600"/>
      </dsp:txXfrm>
    </dsp:sp>
    <dsp:sp modelId="{26AA894D-664B-A143-8BBB-8C171CF6E605}">
      <dsp:nvSpPr>
        <dsp:cNvPr id="0" name=""/>
        <dsp:cNvSpPr/>
      </dsp:nvSpPr>
      <dsp:spPr>
        <a:xfrm>
          <a:off x="0" y="234724"/>
          <a:ext cx="1330046"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34724"/>
        <a:ext cx="1330046" cy="5380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9890-0150-4247-B62E-53F13220E4E4}">
      <dsp:nvSpPr>
        <dsp:cNvPr id="0" name=""/>
        <dsp:cNvSpPr/>
      </dsp:nvSpPr>
      <dsp:spPr>
        <a:xfrm>
          <a:off x="0" y="547152"/>
          <a:ext cx="3286125" cy="2854571"/>
        </a:xfrm>
        <a:prstGeom prst="rect">
          <a:avLst/>
        </a:prstGeom>
        <a:solidFill>
          <a:srgbClr val="0078D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274320" rIns="91440" bIns="91440" numCol="1" spcCol="1270" anchor="t" anchorCtr="0">
          <a:noAutofit/>
        </a:bodyPr>
        <a:lstStyle/>
        <a:p>
          <a:pPr marL="0" lvl="0" indent="0" algn="ctr" defTabSz="1066800">
            <a:lnSpc>
              <a:spcPct val="90000"/>
            </a:lnSpc>
            <a:spcBef>
              <a:spcPct val="0"/>
            </a:spcBef>
            <a:spcAft>
              <a:spcPct val="35000"/>
            </a:spcAft>
            <a:buNone/>
          </a:pPr>
          <a:r>
            <a:rPr lang="en-US" sz="2400" b="1" i="0" kern="1200">
              <a:latin typeface="Segoe UI Semibold"/>
              <a:cs typeface="Segoe UI Semibold"/>
            </a:rPr>
            <a:t>Distributed Table</a:t>
          </a:r>
        </a:p>
        <a:p>
          <a:pPr marL="0" lvl="0" indent="0" algn="ctr" defTabSz="1066800" rtl="0">
            <a:lnSpc>
              <a:spcPct val="90000"/>
            </a:lnSpc>
            <a:spcBef>
              <a:spcPct val="0"/>
            </a:spcBef>
            <a:spcAft>
              <a:spcPct val="35000"/>
            </a:spcAft>
            <a:buNone/>
          </a:pPr>
          <a:br>
            <a:rPr lang="en-US" sz="2000" b="0" i="0" kern="1200">
              <a:latin typeface="Segoe UI"/>
              <a:cs typeface="Segoe UI"/>
            </a:rPr>
          </a:br>
          <a:r>
            <a:rPr lang="en-US" sz="2000" b="0" i="0" kern="1200">
              <a:latin typeface="Segoe UI"/>
              <a:cs typeface="Segoe UI"/>
            </a:rPr>
            <a:t>A table split into multiple shards spread across multiple nodes.</a:t>
          </a:r>
          <a:endParaRPr lang="en-US" sz="2000" b="0" i="0" kern="1200">
            <a:latin typeface="Segoe UI" panose="020B0502040204020203" pitchFamily="34" charset="0"/>
            <a:cs typeface="Segoe UI" panose="020B0502040204020203" pitchFamily="34" charset="0"/>
          </a:endParaRPr>
        </a:p>
        <a:p>
          <a:pPr marL="0" lvl="0" indent="0" algn="ctr" defTabSz="1066800" rtl="0">
            <a:lnSpc>
              <a:spcPct val="90000"/>
            </a:lnSpc>
            <a:spcBef>
              <a:spcPct val="0"/>
            </a:spcBef>
            <a:spcAft>
              <a:spcPct val="35000"/>
            </a:spcAft>
            <a:buNone/>
          </a:pPr>
          <a:r>
            <a:rPr lang="en-US" sz="2000" b="0" i="0" kern="1200">
              <a:latin typeface="Segoe UI"/>
              <a:cs typeface="Segoe UI"/>
            </a:rPr>
            <a:t> Typical size &gt; 10 GB</a:t>
          </a:r>
        </a:p>
      </dsp:txBody>
      <dsp:txXfrm>
        <a:off x="0" y="547152"/>
        <a:ext cx="3286125" cy="2854571"/>
      </dsp:txXfrm>
    </dsp:sp>
    <dsp:sp modelId="{89E6FAE2-CB3F-4145-8C84-21B38682DDF8}">
      <dsp:nvSpPr>
        <dsp:cNvPr id="0" name=""/>
        <dsp:cNvSpPr/>
      </dsp:nvSpPr>
      <dsp:spPr>
        <a:xfrm>
          <a:off x="3614737" y="547152"/>
          <a:ext cx="3286125" cy="2854571"/>
        </a:xfrm>
        <a:prstGeom prst="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274320" rIns="91440" bIns="91440" numCol="1" spcCol="1270" anchor="t" anchorCtr="0">
          <a:noAutofit/>
        </a:bodyPr>
        <a:lstStyle/>
        <a:p>
          <a:pPr marL="0" lvl="0" indent="0" algn="ctr" defTabSz="1066800">
            <a:lnSpc>
              <a:spcPct val="90000"/>
            </a:lnSpc>
            <a:spcBef>
              <a:spcPct val="0"/>
            </a:spcBef>
            <a:spcAft>
              <a:spcPct val="35000"/>
            </a:spcAft>
            <a:buNone/>
          </a:pPr>
          <a:r>
            <a:rPr lang="en-US" sz="2400" b="1" i="0" kern="1200">
              <a:latin typeface="Segoe UI Semibold"/>
              <a:cs typeface="Segoe UI Semibold"/>
            </a:rPr>
            <a:t>Reference Table</a:t>
          </a:r>
        </a:p>
        <a:p>
          <a:pPr marL="0" lvl="0" indent="0" algn="ctr" defTabSz="1066800">
            <a:lnSpc>
              <a:spcPct val="90000"/>
            </a:lnSpc>
            <a:spcBef>
              <a:spcPct val="0"/>
            </a:spcBef>
            <a:spcAft>
              <a:spcPct val="35000"/>
            </a:spcAft>
            <a:buNone/>
          </a:pPr>
          <a:br>
            <a:rPr lang="en-IN" sz="2000" b="0" i="0" kern="1200">
              <a:latin typeface="Segoe UI"/>
              <a:cs typeface="Segoe UI"/>
            </a:rPr>
          </a:br>
          <a:r>
            <a:rPr lang="en-IN" sz="2000" b="0" i="0" kern="1200">
              <a:latin typeface="Segoe UI"/>
              <a:cs typeface="Segoe UI"/>
            </a:rPr>
            <a:t>A table that is placed on all nodes in a </a:t>
          </a:r>
          <a:r>
            <a:rPr lang="en-IN" sz="2000" b="0" i="0" kern="1200" err="1">
              <a:latin typeface="Segoe UI"/>
              <a:cs typeface="Segoe UI"/>
            </a:rPr>
            <a:t>Citus</a:t>
          </a:r>
          <a:r>
            <a:rPr lang="en-IN" sz="2000" b="0" i="0" kern="1200">
              <a:latin typeface="Segoe UI"/>
              <a:cs typeface="Segoe UI"/>
            </a:rPr>
            <a:t> cluster.</a:t>
          </a:r>
        </a:p>
        <a:p>
          <a:pPr marL="0" lvl="0" indent="0" algn="ctr" defTabSz="1066800">
            <a:lnSpc>
              <a:spcPct val="90000"/>
            </a:lnSpc>
            <a:spcBef>
              <a:spcPct val="0"/>
            </a:spcBef>
            <a:spcAft>
              <a:spcPct val="35000"/>
            </a:spcAft>
            <a:buNone/>
          </a:pPr>
          <a:r>
            <a:rPr lang="en-IN" sz="2000" b="0" i="0" kern="1200">
              <a:latin typeface="Segoe UI"/>
              <a:cs typeface="Segoe UI"/>
            </a:rPr>
            <a:t>Typical size &lt; 10 GB</a:t>
          </a:r>
          <a:endParaRPr lang="en-US" sz="2000" b="0" i="0" kern="1200">
            <a:latin typeface="Segoe UI"/>
            <a:cs typeface="Segoe UI"/>
          </a:endParaRPr>
        </a:p>
      </dsp:txBody>
      <dsp:txXfrm>
        <a:off x="3614737" y="547152"/>
        <a:ext cx="3286125" cy="2854571"/>
      </dsp:txXfrm>
    </dsp:sp>
    <dsp:sp modelId="{FBB9AE56-6325-DC42-9DBE-F68147055347}">
      <dsp:nvSpPr>
        <dsp:cNvPr id="0" name=""/>
        <dsp:cNvSpPr/>
      </dsp:nvSpPr>
      <dsp:spPr>
        <a:xfrm>
          <a:off x="7229475" y="547152"/>
          <a:ext cx="3286125" cy="2854571"/>
        </a:xfrm>
        <a:prstGeom prst="rect">
          <a:avLst/>
        </a:prstGeom>
        <a:solidFill>
          <a:srgbClr val="243A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274320" rIns="91440" bIns="274320" numCol="1" spcCol="1270" anchor="t" anchorCtr="0">
          <a:noAutofit/>
        </a:bodyPr>
        <a:lstStyle/>
        <a:p>
          <a:pPr marL="0" lvl="0" indent="0" algn="ctr" defTabSz="1066800">
            <a:lnSpc>
              <a:spcPct val="90000"/>
            </a:lnSpc>
            <a:spcBef>
              <a:spcPct val="0"/>
            </a:spcBef>
            <a:spcAft>
              <a:spcPct val="35000"/>
            </a:spcAft>
            <a:buNone/>
          </a:pPr>
          <a:r>
            <a:rPr lang="en-US" sz="2400" b="1" i="0" kern="1200">
              <a:latin typeface="Segoe UI Semibold"/>
              <a:cs typeface="Segoe UI Semibold"/>
            </a:rPr>
            <a:t>Local Table</a:t>
          </a:r>
        </a:p>
        <a:p>
          <a:pPr marL="0" lvl="0" indent="0" algn="ctr" defTabSz="1066800" rtl="0">
            <a:lnSpc>
              <a:spcPct val="90000"/>
            </a:lnSpc>
            <a:spcBef>
              <a:spcPct val="0"/>
            </a:spcBef>
            <a:spcAft>
              <a:spcPct val="35000"/>
            </a:spcAft>
            <a:buNone/>
          </a:pPr>
          <a:br>
            <a:rPr lang="en-IN" sz="2000" b="0" i="0" kern="1200">
              <a:latin typeface="Segoe UI"/>
              <a:cs typeface="Segoe UI"/>
            </a:rPr>
          </a:br>
          <a:r>
            <a:rPr lang="en-IN" sz="2000" b="0" i="0" kern="1200">
              <a:latin typeface="Segoe UI"/>
              <a:cs typeface="Segoe UI"/>
            </a:rPr>
            <a:t>Tables that are created for administrative sections of your application, typically stored on coordinator</a:t>
          </a:r>
          <a:endParaRPr lang="en-US" sz="2000" b="0" i="0" kern="1200">
            <a:latin typeface="Segoe UI"/>
            <a:cs typeface="Segoe UI"/>
          </a:endParaRPr>
        </a:p>
      </dsp:txBody>
      <dsp:txXfrm>
        <a:off x="7229475" y="547152"/>
        <a:ext cx="3286125" cy="285457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CB5AF-E8B4-124D-BD42-5FDAAFDE1D3D}">
      <dsp:nvSpPr>
        <dsp:cNvPr id="0" name=""/>
        <dsp:cNvSpPr/>
      </dsp:nvSpPr>
      <dsp:spPr>
        <a:xfrm>
          <a:off x="0" y="121215"/>
          <a:ext cx="3984567" cy="2530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B2A53-74D9-3F49-86FF-ED39D15DDE48}">
      <dsp:nvSpPr>
        <dsp:cNvPr id="0" name=""/>
        <dsp:cNvSpPr/>
      </dsp:nvSpPr>
      <dsp:spPr>
        <a:xfrm>
          <a:off x="442729" y="541808"/>
          <a:ext cx="3984567" cy="2530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b="0" i="0" kern="1200">
              <a:latin typeface="Segoe UI" panose="020B0502040204020203" pitchFamily="34" charset="0"/>
              <a:cs typeface="Segoe UI" panose="020B0502040204020203" pitchFamily="34" charset="0"/>
            </a:rPr>
            <a:t>Database logging is an important part of your highly available database solution, though it is important to understand that it </a:t>
          </a:r>
          <a:r>
            <a:rPr lang="en-US" sz="1200" b="1" i="0" kern="1200">
              <a:latin typeface="Segoe UI" panose="020B0502040204020203" pitchFamily="34" charset="0"/>
              <a:cs typeface="Segoe UI" panose="020B0502040204020203" pitchFamily="34" charset="0"/>
            </a:rPr>
            <a:t>often become an overhead without judicial log levels</a:t>
          </a:r>
          <a:r>
            <a:rPr lang="en-US" sz="1200" b="0" i="0" kern="1200">
              <a:latin typeface="Segoe UI" panose="020B0502040204020203" pitchFamily="34" charset="0"/>
              <a:cs typeface="Segoe UI" panose="020B0502040204020203" pitchFamily="34" charset="0"/>
            </a:rPr>
            <a:t>.</a:t>
          </a:r>
        </a:p>
      </dsp:txBody>
      <dsp:txXfrm>
        <a:off x="516836" y="615915"/>
        <a:ext cx="3836353" cy="2381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59311"/>
          <a:ext cx="2207715"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SalesTxn</a:t>
          </a:r>
          <a:endParaRPr lang="en-IN" sz="1200" kern="1200"/>
        </a:p>
      </dsp:txBody>
      <dsp:txXfrm>
        <a:off x="0" y="59311"/>
        <a:ext cx="2207715" cy="345600"/>
      </dsp:txXfrm>
    </dsp:sp>
    <dsp:sp modelId="{26AA894D-664B-A143-8BBB-8C171CF6E605}">
      <dsp:nvSpPr>
        <dsp:cNvPr id="0" name=""/>
        <dsp:cNvSpPr/>
      </dsp:nvSpPr>
      <dsp:spPr>
        <a:xfrm>
          <a:off x="0" y="415974"/>
          <a:ext cx="2207715"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None/>
          </a:pPr>
          <a:r>
            <a:rPr lang="en-US" sz="1200" kern="1200"/>
            <a:t>	</a:t>
          </a:r>
          <a:r>
            <a:rPr lang="en-US" sz="1200" kern="1200" err="1"/>
            <a:t>SalesTxnID</a:t>
          </a:r>
          <a:r>
            <a:rPr lang="en-US" sz="1200" kern="1200"/>
            <a:t>	int</a:t>
          </a:r>
          <a:endParaRPr lang="en-IN" sz="1200" kern="1200"/>
        </a:p>
        <a:p>
          <a:pPr marL="114300" lvl="1" indent="-114300" algn="l" defTabSz="533400">
            <a:lnSpc>
              <a:spcPct val="90000"/>
            </a:lnSpc>
            <a:spcBef>
              <a:spcPct val="0"/>
            </a:spcBef>
            <a:spcAft>
              <a:spcPct val="15000"/>
            </a:spcAft>
            <a:buFont typeface="Arial" panose="020B0604020202020204" pitchFamily="34" charset="0"/>
            <a:buNone/>
          </a:pPr>
          <a:r>
            <a:rPr lang="en-IN" sz="1200" kern="1200"/>
            <a:t>   </a:t>
          </a:r>
          <a:r>
            <a:rPr lang="en-IN" sz="1200" kern="1200" err="1"/>
            <a:t>CustomerID</a:t>
          </a:r>
          <a:r>
            <a:rPr lang="en-IN" sz="1200" kern="1200"/>
            <a:t> 	</a:t>
          </a:r>
          <a:r>
            <a:rPr lang="en-IN" sz="1200" kern="1200" err="1"/>
            <a:t>bigint</a:t>
          </a:r>
          <a:endParaRPr lang="en-IN" sz="1200" kern="1200"/>
        </a:p>
        <a:p>
          <a:pPr marL="228600" lvl="2" indent="-114300" algn="l" defTabSz="533400">
            <a:lnSpc>
              <a:spcPct val="90000"/>
            </a:lnSpc>
            <a:spcBef>
              <a:spcPct val="0"/>
            </a:spcBef>
            <a:spcAft>
              <a:spcPct val="15000"/>
            </a:spcAft>
            <a:buFont typeface="Arial" panose="020B0604020202020204" pitchFamily="34" charset="0"/>
            <a:buNone/>
          </a:pPr>
          <a:r>
            <a:rPr lang="en-US" sz="1200" kern="1200"/>
            <a:t>Date		datetime</a:t>
          </a:r>
          <a:endParaRPr lang="en-IN" sz="1200" kern="1200"/>
        </a:p>
        <a:p>
          <a:pPr marL="228600" lvl="2" indent="-114300" algn="l" defTabSz="533400">
            <a:lnSpc>
              <a:spcPct val="90000"/>
            </a:lnSpc>
            <a:spcBef>
              <a:spcPct val="0"/>
            </a:spcBef>
            <a:spcAft>
              <a:spcPct val="15000"/>
            </a:spcAft>
            <a:buFont typeface="Arial" panose="020B0604020202020204" pitchFamily="34" charset="0"/>
            <a:buNone/>
          </a:pPr>
          <a:r>
            <a:rPr lang="en-US" sz="1200" kern="1200"/>
            <a:t>Amount	decimal(19,4)</a:t>
          </a:r>
          <a:endParaRPr lang="en-IN" sz="1200" kern="1200"/>
        </a:p>
      </dsp:txBody>
      <dsp:txXfrm>
        <a:off x="0" y="415974"/>
        <a:ext cx="2207715" cy="922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15710"/>
          <a:ext cx="1680038"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a:t>SalesTxn_111</a:t>
          </a:r>
          <a:endParaRPr lang="en-IN" sz="900" kern="1200"/>
        </a:p>
      </dsp:txBody>
      <dsp:txXfrm>
        <a:off x="0" y="15710"/>
        <a:ext cx="1680038" cy="259200"/>
      </dsp:txXfrm>
    </dsp:sp>
    <dsp:sp modelId="{26AA894D-664B-A143-8BBB-8C171CF6E605}">
      <dsp:nvSpPr>
        <dsp:cNvPr id="0" name=""/>
        <dsp:cNvSpPr/>
      </dsp:nvSpPr>
      <dsp:spPr>
        <a:xfrm>
          <a:off x="0" y="274911"/>
          <a:ext cx="1680038" cy="6917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a:t>	</a:t>
          </a:r>
          <a:r>
            <a:rPr lang="en-US" sz="900" kern="1200" err="1"/>
            <a:t>SalesTxnID</a:t>
          </a:r>
          <a:r>
            <a:rPr lang="en-US" sz="900" kern="1200"/>
            <a:t>	int</a:t>
          </a:r>
          <a:endParaRPr lang="en-IN" sz="900" kern="1200"/>
        </a:p>
        <a:p>
          <a:pPr marL="57150" lvl="1" indent="-57150" algn="l" defTabSz="400050">
            <a:lnSpc>
              <a:spcPct val="90000"/>
            </a:lnSpc>
            <a:spcBef>
              <a:spcPct val="0"/>
            </a:spcBef>
            <a:spcAft>
              <a:spcPct val="15000"/>
            </a:spcAft>
            <a:buFont typeface="Arial" panose="020B0604020202020204" pitchFamily="34" charset="0"/>
            <a:buNone/>
          </a:pPr>
          <a:r>
            <a:rPr lang="en-IN" sz="900" kern="1200"/>
            <a:t>  </a:t>
          </a:r>
          <a:r>
            <a:rPr lang="en-IN" sz="900" kern="1200" err="1"/>
            <a:t>CustomerID</a:t>
          </a:r>
          <a:r>
            <a:rPr lang="en-IN" sz="900" kern="1200"/>
            <a:t> 	</a:t>
          </a:r>
          <a:r>
            <a:rPr lang="en-IN" sz="900" kern="1200" err="1"/>
            <a:t>bigint</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Date		datetime</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Amount	decimal(19,4)</a:t>
          </a:r>
          <a:endParaRPr lang="en-IN" sz="900" kern="1200"/>
        </a:p>
      </dsp:txBody>
      <dsp:txXfrm>
        <a:off x="0" y="274911"/>
        <a:ext cx="1680038" cy="691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15710"/>
          <a:ext cx="1680038"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a:t>SalesTxn_112</a:t>
          </a:r>
          <a:endParaRPr lang="en-IN" sz="900" kern="1200"/>
        </a:p>
      </dsp:txBody>
      <dsp:txXfrm>
        <a:off x="0" y="15710"/>
        <a:ext cx="1680038" cy="259200"/>
      </dsp:txXfrm>
    </dsp:sp>
    <dsp:sp modelId="{26AA894D-664B-A143-8BBB-8C171CF6E605}">
      <dsp:nvSpPr>
        <dsp:cNvPr id="0" name=""/>
        <dsp:cNvSpPr/>
      </dsp:nvSpPr>
      <dsp:spPr>
        <a:xfrm>
          <a:off x="0" y="274911"/>
          <a:ext cx="1680038" cy="6917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a:t>	</a:t>
          </a:r>
          <a:r>
            <a:rPr lang="en-US" sz="900" kern="1200" err="1"/>
            <a:t>SalesTxnID</a:t>
          </a:r>
          <a:r>
            <a:rPr lang="en-US" sz="900" kern="1200"/>
            <a:t>	int</a:t>
          </a:r>
          <a:endParaRPr lang="en-IN" sz="900" kern="1200"/>
        </a:p>
        <a:p>
          <a:pPr marL="57150" lvl="1" indent="-57150" algn="l" defTabSz="400050">
            <a:lnSpc>
              <a:spcPct val="90000"/>
            </a:lnSpc>
            <a:spcBef>
              <a:spcPct val="0"/>
            </a:spcBef>
            <a:spcAft>
              <a:spcPct val="15000"/>
            </a:spcAft>
            <a:buFont typeface="Arial" panose="020B0604020202020204" pitchFamily="34" charset="0"/>
            <a:buNone/>
          </a:pPr>
          <a:r>
            <a:rPr lang="en-IN" sz="900" kern="1200"/>
            <a:t>  </a:t>
          </a:r>
          <a:r>
            <a:rPr lang="en-IN" sz="900" kern="1200" err="1"/>
            <a:t>CustomerID</a:t>
          </a:r>
          <a:r>
            <a:rPr lang="en-IN" sz="900" kern="1200"/>
            <a:t> 	</a:t>
          </a:r>
          <a:r>
            <a:rPr lang="en-IN" sz="900" kern="1200" err="1"/>
            <a:t>bigint</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Date		datetime</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Amount	decimal(19,4)</a:t>
          </a:r>
          <a:endParaRPr lang="en-IN" sz="900" kern="1200"/>
        </a:p>
      </dsp:txBody>
      <dsp:txXfrm>
        <a:off x="0" y="274911"/>
        <a:ext cx="1680038" cy="691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15710"/>
          <a:ext cx="1680038"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a:t>SalesTxn_113</a:t>
          </a:r>
          <a:endParaRPr lang="en-IN" sz="900" kern="1200"/>
        </a:p>
      </dsp:txBody>
      <dsp:txXfrm>
        <a:off x="0" y="15710"/>
        <a:ext cx="1680038" cy="259200"/>
      </dsp:txXfrm>
    </dsp:sp>
    <dsp:sp modelId="{26AA894D-664B-A143-8BBB-8C171CF6E605}">
      <dsp:nvSpPr>
        <dsp:cNvPr id="0" name=""/>
        <dsp:cNvSpPr/>
      </dsp:nvSpPr>
      <dsp:spPr>
        <a:xfrm>
          <a:off x="0" y="274911"/>
          <a:ext cx="1680038" cy="6917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a:t>	</a:t>
          </a:r>
          <a:r>
            <a:rPr lang="en-US" sz="900" kern="1200" err="1"/>
            <a:t>SalesTxnID</a:t>
          </a:r>
          <a:r>
            <a:rPr lang="en-US" sz="900" kern="1200"/>
            <a:t>	int</a:t>
          </a:r>
          <a:endParaRPr lang="en-IN" sz="900" kern="1200"/>
        </a:p>
        <a:p>
          <a:pPr marL="57150" lvl="1" indent="-57150" algn="l" defTabSz="400050">
            <a:lnSpc>
              <a:spcPct val="90000"/>
            </a:lnSpc>
            <a:spcBef>
              <a:spcPct val="0"/>
            </a:spcBef>
            <a:spcAft>
              <a:spcPct val="15000"/>
            </a:spcAft>
            <a:buFont typeface="Arial" panose="020B0604020202020204" pitchFamily="34" charset="0"/>
            <a:buNone/>
          </a:pPr>
          <a:r>
            <a:rPr lang="en-IN" sz="900" kern="1200"/>
            <a:t>  </a:t>
          </a:r>
          <a:r>
            <a:rPr lang="en-IN" sz="900" kern="1200" err="1"/>
            <a:t>CustomerID</a:t>
          </a:r>
          <a:r>
            <a:rPr lang="en-IN" sz="900" kern="1200"/>
            <a:t> 	</a:t>
          </a:r>
          <a:r>
            <a:rPr lang="en-IN" sz="900" kern="1200" err="1"/>
            <a:t>bigint</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Date		datetime</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Amount	decimal(19,4)</a:t>
          </a:r>
          <a:endParaRPr lang="en-IN" sz="900" kern="1200"/>
        </a:p>
      </dsp:txBody>
      <dsp:txXfrm>
        <a:off x="0" y="274911"/>
        <a:ext cx="1680038" cy="691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15710"/>
          <a:ext cx="1680038"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a:t>SalesTxn_114</a:t>
          </a:r>
          <a:endParaRPr lang="en-IN" sz="900" kern="1200"/>
        </a:p>
      </dsp:txBody>
      <dsp:txXfrm>
        <a:off x="0" y="15710"/>
        <a:ext cx="1680038" cy="259200"/>
      </dsp:txXfrm>
    </dsp:sp>
    <dsp:sp modelId="{26AA894D-664B-A143-8BBB-8C171CF6E605}">
      <dsp:nvSpPr>
        <dsp:cNvPr id="0" name=""/>
        <dsp:cNvSpPr/>
      </dsp:nvSpPr>
      <dsp:spPr>
        <a:xfrm>
          <a:off x="0" y="274911"/>
          <a:ext cx="1680038" cy="6917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a:t>	</a:t>
          </a:r>
          <a:r>
            <a:rPr lang="en-US" sz="900" kern="1200" err="1"/>
            <a:t>SalesTxnID</a:t>
          </a:r>
          <a:r>
            <a:rPr lang="en-US" sz="900" kern="1200"/>
            <a:t>	int</a:t>
          </a:r>
          <a:endParaRPr lang="en-IN" sz="900" kern="1200"/>
        </a:p>
        <a:p>
          <a:pPr marL="57150" lvl="1" indent="-57150" algn="l" defTabSz="400050">
            <a:lnSpc>
              <a:spcPct val="90000"/>
            </a:lnSpc>
            <a:spcBef>
              <a:spcPct val="0"/>
            </a:spcBef>
            <a:spcAft>
              <a:spcPct val="15000"/>
            </a:spcAft>
            <a:buFont typeface="Arial" panose="020B0604020202020204" pitchFamily="34" charset="0"/>
            <a:buNone/>
          </a:pPr>
          <a:r>
            <a:rPr lang="en-IN" sz="900" kern="1200"/>
            <a:t>  </a:t>
          </a:r>
          <a:r>
            <a:rPr lang="en-IN" sz="900" kern="1200" err="1"/>
            <a:t>CustomerID</a:t>
          </a:r>
          <a:r>
            <a:rPr lang="en-IN" sz="900" kern="1200"/>
            <a:t> 	</a:t>
          </a:r>
          <a:r>
            <a:rPr lang="en-IN" sz="900" kern="1200" err="1"/>
            <a:t>bigint</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Date		datetime</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Amount	decimal(19,4)</a:t>
          </a:r>
          <a:endParaRPr lang="en-IN" sz="900" kern="1200"/>
        </a:p>
      </dsp:txBody>
      <dsp:txXfrm>
        <a:off x="0" y="274911"/>
        <a:ext cx="1680038" cy="6917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15710"/>
          <a:ext cx="1680038"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a:t>SalesTxn_142</a:t>
          </a:r>
          <a:endParaRPr lang="en-IN" sz="900" kern="1200"/>
        </a:p>
      </dsp:txBody>
      <dsp:txXfrm>
        <a:off x="0" y="15710"/>
        <a:ext cx="1680038" cy="259200"/>
      </dsp:txXfrm>
    </dsp:sp>
    <dsp:sp modelId="{26AA894D-664B-A143-8BBB-8C171CF6E605}">
      <dsp:nvSpPr>
        <dsp:cNvPr id="0" name=""/>
        <dsp:cNvSpPr/>
      </dsp:nvSpPr>
      <dsp:spPr>
        <a:xfrm>
          <a:off x="0" y="274911"/>
          <a:ext cx="1680038" cy="6917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a:t>	</a:t>
          </a:r>
          <a:r>
            <a:rPr lang="en-US" sz="900" kern="1200" err="1"/>
            <a:t>SalesTxnID</a:t>
          </a:r>
          <a:r>
            <a:rPr lang="en-US" sz="900" kern="1200"/>
            <a:t>	int</a:t>
          </a:r>
          <a:endParaRPr lang="en-IN" sz="900" kern="1200"/>
        </a:p>
        <a:p>
          <a:pPr marL="57150" lvl="1" indent="-57150" algn="l" defTabSz="400050">
            <a:lnSpc>
              <a:spcPct val="90000"/>
            </a:lnSpc>
            <a:spcBef>
              <a:spcPct val="0"/>
            </a:spcBef>
            <a:spcAft>
              <a:spcPct val="15000"/>
            </a:spcAft>
            <a:buFont typeface="Arial" panose="020B0604020202020204" pitchFamily="34" charset="0"/>
            <a:buNone/>
          </a:pPr>
          <a:r>
            <a:rPr lang="en-IN" sz="900" kern="1200"/>
            <a:t>  </a:t>
          </a:r>
          <a:r>
            <a:rPr lang="en-IN" sz="900" kern="1200" err="1"/>
            <a:t>CustomerID</a:t>
          </a:r>
          <a:r>
            <a:rPr lang="en-IN" sz="900" kern="1200"/>
            <a:t> 	</a:t>
          </a:r>
          <a:r>
            <a:rPr lang="en-IN" sz="900" kern="1200" err="1"/>
            <a:t>bigint</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Date		datetime</a:t>
          </a:r>
          <a:endParaRPr lang="en-IN" sz="900" kern="1200"/>
        </a:p>
        <a:p>
          <a:pPr marL="114300" lvl="2" indent="-57150" algn="l" defTabSz="400050">
            <a:lnSpc>
              <a:spcPct val="90000"/>
            </a:lnSpc>
            <a:spcBef>
              <a:spcPct val="0"/>
            </a:spcBef>
            <a:spcAft>
              <a:spcPct val="15000"/>
            </a:spcAft>
            <a:buFont typeface="Arial" panose="020B0604020202020204" pitchFamily="34" charset="0"/>
            <a:buNone/>
          </a:pPr>
          <a:r>
            <a:rPr lang="en-US" sz="900" kern="1200"/>
            <a:t>Amount	decimal(19,4)</a:t>
          </a:r>
          <a:endParaRPr lang="en-IN" sz="900" kern="1200"/>
        </a:p>
      </dsp:txBody>
      <dsp:txXfrm>
        <a:off x="0" y="274911"/>
        <a:ext cx="1680038" cy="6917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0"/>
          <a:ext cx="1435033"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SalesTxn_111</a:t>
          </a:r>
          <a:endParaRPr lang="en-IN" sz="700" kern="1200"/>
        </a:p>
      </dsp:txBody>
      <dsp:txXfrm>
        <a:off x="0" y="0"/>
        <a:ext cx="1435033" cy="201600"/>
      </dsp:txXfrm>
    </dsp:sp>
    <dsp:sp modelId="{26AA894D-664B-A143-8BBB-8C171CF6E605}">
      <dsp:nvSpPr>
        <dsp:cNvPr id="0" name=""/>
        <dsp:cNvSpPr/>
      </dsp:nvSpPr>
      <dsp:spPr>
        <a:xfrm>
          <a:off x="0" y="247787"/>
          <a:ext cx="1435033"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47787"/>
        <a:ext cx="1435033" cy="5380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5948-8853-C84E-9D9B-2D58ED7428B9}">
      <dsp:nvSpPr>
        <dsp:cNvPr id="0" name=""/>
        <dsp:cNvSpPr/>
      </dsp:nvSpPr>
      <dsp:spPr>
        <a:xfrm>
          <a:off x="0" y="0"/>
          <a:ext cx="1435033" cy="20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kern="1200"/>
            <a:t>SalesTxn_118</a:t>
          </a:r>
          <a:endParaRPr lang="en-IN" sz="700" kern="1200"/>
        </a:p>
      </dsp:txBody>
      <dsp:txXfrm>
        <a:off x="0" y="0"/>
        <a:ext cx="1435033" cy="201600"/>
      </dsp:txXfrm>
    </dsp:sp>
    <dsp:sp modelId="{26AA894D-664B-A143-8BBB-8C171CF6E605}">
      <dsp:nvSpPr>
        <dsp:cNvPr id="0" name=""/>
        <dsp:cNvSpPr/>
      </dsp:nvSpPr>
      <dsp:spPr>
        <a:xfrm>
          <a:off x="0" y="247787"/>
          <a:ext cx="1435033" cy="538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Font typeface="Arial" panose="020B0604020202020204" pitchFamily="34" charset="0"/>
            <a:buNone/>
          </a:pPr>
          <a:r>
            <a:rPr lang="en-US" sz="700" kern="1200"/>
            <a:t>	</a:t>
          </a:r>
          <a:r>
            <a:rPr lang="en-US" sz="700" kern="1200" err="1"/>
            <a:t>SalesTxnID</a:t>
          </a:r>
          <a:r>
            <a:rPr lang="en-US" sz="700" kern="1200"/>
            <a:t>	int</a:t>
          </a:r>
          <a:endParaRPr lang="en-IN" sz="700" kern="1200"/>
        </a:p>
        <a:p>
          <a:pPr marL="57150" lvl="1" indent="-57150" algn="l" defTabSz="311150">
            <a:lnSpc>
              <a:spcPct val="90000"/>
            </a:lnSpc>
            <a:spcBef>
              <a:spcPct val="0"/>
            </a:spcBef>
            <a:spcAft>
              <a:spcPct val="15000"/>
            </a:spcAft>
            <a:buFont typeface="Arial" panose="020B0604020202020204" pitchFamily="34" charset="0"/>
            <a:buNone/>
          </a:pPr>
          <a:r>
            <a:rPr lang="en-IN" sz="700" kern="1200"/>
            <a:t>  </a:t>
          </a:r>
          <a:r>
            <a:rPr lang="en-IN" sz="700" kern="1200" err="1"/>
            <a:t>CustomerID</a:t>
          </a:r>
          <a:r>
            <a:rPr lang="en-IN" sz="700" kern="1200"/>
            <a:t> 	</a:t>
          </a:r>
          <a:r>
            <a:rPr lang="en-IN" sz="700" kern="1200" err="1"/>
            <a:t>bigint</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Date		datetime</a:t>
          </a:r>
          <a:endParaRPr lang="en-IN" sz="700" kern="1200"/>
        </a:p>
        <a:p>
          <a:pPr marL="114300" lvl="2" indent="-57150" algn="l" defTabSz="311150">
            <a:lnSpc>
              <a:spcPct val="90000"/>
            </a:lnSpc>
            <a:spcBef>
              <a:spcPct val="0"/>
            </a:spcBef>
            <a:spcAft>
              <a:spcPct val="15000"/>
            </a:spcAft>
            <a:buFont typeface="Arial" panose="020B0604020202020204" pitchFamily="34" charset="0"/>
            <a:buNone/>
          </a:pPr>
          <a:r>
            <a:rPr lang="en-US" sz="700" kern="1200"/>
            <a:t>Amount	decimal(19,4)</a:t>
          </a:r>
          <a:endParaRPr lang="en-IN" sz="700" kern="1200"/>
        </a:p>
      </dsp:txBody>
      <dsp:txXfrm>
        <a:off x="0" y="247787"/>
        <a:ext cx="1435033" cy="5380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FF831-821E-DD4D-B38E-11763462E822}"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EE797-3402-F146-824C-F16D30B2C246}" type="slidenum">
              <a:rPr lang="en-US" smtClean="0"/>
              <a:t>‹#›</a:t>
            </a:fld>
            <a:endParaRPr lang="en-US"/>
          </a:p>
        </p:txBody>
      </p:sp>
    </p:spTree>
    <p:extLst>
      <p:ext uri="{BB962C8B-B14F-4D97-AF65-F5344CB8AC3E}">
        <p14:creationId xmlns:p14="http://schemas.microsoft.com/office/powerpoint/2010/main" val="188200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citusdata.com/en/stable/develop/reference_processing.html#push-pull-execut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citusdata.com/en/stable/develop/api_udf.html#rebalance-table-shard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citusdata.com/blog/2018/02/22/seven-tips-for-dealing-with-postgres-locks/"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wiki.postgresql.org/wiki/Lock_Monitoring" TargetMode="External"/><Relationship Id="rId4" Type="http://schemas.openxmlformats.org/officeDocument/2006/relationships/hyperlink" Target="https://pganalyze.com/blog/postgresql-log-monitoring-101-deadlocks-checkpoints-blocked-querie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citusdata.com/en/stable/develop/api_guc.html?highlight=citus.task_assignment_policy#citus-task-assignment-policy-enum"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s://docs.citusdata.com/en/stable/develop/api_guc.html?highlight=citus.max_adaptive_executor_pool_size#citus-max-adaptive-executor-pool-size-integer" TargetMode="External"/><Relationship Id="rId4" Type="http://schemas.openxmlformats.org/officeDocument/2006/relationships/hyperlink" Target="https://docs.citusdata.com/en/stable/develop/api_guc.html#citus-task-assignment-policy-enum"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review.learn.microsoft.com/en-gb/azure/cosmos-db/postgresql/introduction?branch=release-ignite-cosmosdb-pg"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1D5CBD-4056-4CD7-B24E-9FF42CDE9B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61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In motion: Only TLS 1.3</a:t>
            </a:r>
            <a:endParaRPr lang="en-US" b="0" i="0" u="none" strike="noStrike">
              <a:solidFill>
                <a:srgbClr val="000000"/>
              </a:solidFill>
              <a:effectLst/>
              <a:latin typeface="Arial" panose="020B0604020202020204"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At-rest: Always encrypted with AES-256 cypher [in Azure Storage]​</a:t>
            </a:r>
            <a:endParaRPr lang="en-US" b="0" i="0" u="none" strike="noStrike">
              <a:solidFill>
                <a:srgbClr val="000000"/>
              </a:solidFill>
              <a:effectLst/>
              <a:latin typeface="Arial" panose="020B0604020202020204"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Private Link Support​</a:t>
            </a:r>
          </a:p>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Row level security – native PostgreSQL RLS works! Steps to enable RLS - https://</a:t>
            </a:r>
            <a:r>
              <a:rPr lang="en-US" b="0" i="0" u="none" strike="noStrike" err="1">
                <a:solidFill>
                  <a:srgbClr val="000000"/>
                </a:solidFill>
                <a:effectLst/>
                <a:latin typeface="Segoe UI Light" panose="020B0502040204020203" pitchFamily="34" charset="0"/>
              </a:rPr>
              <a:t>www.drware.com</a:t>
            </a:r>
            <a:r>
              <a:rPr lang="en-US" b="0" i="0" u="none" strike="noStrike">
                <a:solidFill>
                  <a:srgbClr val="000000"/>
                </a:solidFill>
                <a:effectLst/>
                <a:latin typeface="Segoe UI Light" panose="020B0502040204020203" pitchFamily="34" charset="0"/>
              </a:rPr>
              <a:t>/row-level-security-in-azure-database-for-</a:t>
            </a:r>
            <a:r>
              <a:rPr lang="en-US" b="0" i="0" u="none" strike="noStrike" err="1">
                <a:solidFill>
                  <a:srgbClr val="000000"/>
                </a:solidFill>
                <a:effectLst/>
                <a:latin typeface="Segoe UI Light" panose="020B0502040204020203" pitchFamily="34" charset="0"/>
              </a:rPr>
              <a:t>postgresql</a:t>
            </a:r>
            <a:r>
              <a:rPr lang="en-US" b="0" i="0" u="none" strike="noStrike">
                <a:solidFill>
                  <a:srgbClr val="000000"/>
                </a:solidFill>
                <a:effectLst/>
                <a:latin typeface="Segoe UI Light" panose="020B0502040204020203" pitchFamily="34" charset="0"/>
              </a:rPr>
              <a:t>-hyperscale/</a:t>
            </a:r>
            <a:endParaRPr lang="en-US" b="0" i="0" u="none" strike="noStrike">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11</a:t>
            </a:fld>
            <a:endParaRPr lang="en-US"/>
          </a:p>
        </p:txBody>
      </p:sp>
    </p:spTree>
    <p:extLst>
      <p:ext uri="{BB962C8B-B14F-4D97-AF65-F5344CB8AC3E}">
        <p14:creationId xmlns:p14="http://schemas.microsoft.com/office/powerpoint/2010/main" val="219911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Inbuilt functions added by the Citus </a:t>
            </a:r>
            <a:r>
              <a:rPr lang="en-US" err="1"/>
              <a:t>extention</a:t>
            </a:r>
            <a:r>
              <a:rPr lang="en-US"/>
              <a:t> removes lots of complexities in performing the distribution or compression operation in most effective ways.</a:t>
            </a:r>
          </a:p>
        </p:txBody>
      </p:sp>
      <p:sp>
        <p:nvSpPr>
          <p:cNvPr id="4" name="Slide Number Placeholder 3"/>
          <p:cNvSpPr>
            <a:spLocks noGrp="1"/>
          </p:cNvSpPr>
          <p:nvPr>
            <p:ph type="sldNum" sz="quarter" idx="5"/>
          </p:nvPr>
        </p:nvSpPr>
        <p:spPr/>
        <p:txBody>
          <a:bodyPr/>
          <a:lstStyle/>
          <a:p>
            <a:fld id="{EDCEE797-3402-F146-824C-F16D30B2C246}" type="slidenum">
              <a:rPr lang="en-US" smtClean="0"/>
              <a:t>12</a:t>
            </a:fld>
            <a:endParaRPr lang="en-US"/>
          </a:p>
        </p:txBody>
      </p:sp>
    </p:spTree>
    <p:extLst>
      <p:ext uri="{BB962C8B-B14F-4D97-AF65-F5344CB8AC3E}">
        <p14:creationId xmlns:p14="http://schemas.microsoft.com/office/powerpoint/2010/main" val="320880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guided preview of navigating the portal for provisioning the PostgreSQL cluster. Each page is configured to flip after 5 secs.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CB710-1EA3-42F0-81E8-F9D8261CFE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11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 Region replicas are also supported with similar set up but replication set up is </a:t>
            </a:r>
            <a:r>
              <a:rPr lang="en-US" b="1"/>
              <a:t>Asynchronous </a:t>
            </a:r>
            <a:r>
              <a:rPr lang="en-US" b="0"/>
              <a:t>(Expected to have minor lags).</a:t>
            </a:r>
          </a:p>
        </p:txBody>
      </p:sp>
      <p:sp>
        <p:nvSpPr>
          <p:cNvPr id="4" name="Slide Number Placeholder 3"/>
          <p:cNvSpPr>
            <a:spLocks noGrp="1"/>
          </p:cNvSpPr>
          <p:nvPr>
            <p:ph type="sldNum" sz="quarter" idx="5"/>
          </p:nvPr>
        </p:nvSpPr>
        <p:spPr/>
        <p:txBody>
          <a:bodyPr/>
          <a:lstStyle/>
          <a:p>
            <a:fld id="{EDCEE797-3402-F146-824C-F16D30B2C246}" type="slidenum">
              <a:rPr lang="en-US" smtClean="0"/>
              <a:t>14</a:t>
            </a:fld>
            <a:endParaRPr lang="en-US"/>
          </a:p>
        </p:txBody>
      </p:sp>
    </p:spTree>
    <p:extLst>
      <p:ext uri="{BB962C8B-B14F-4D97-AF65-F5344CB8AC3E}">
        <p14:creationId xmlns:p14="http://schemas.microsoft.com/office/powerpoint/2010/main" val="339360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INSERT, UPDATE, DELETE, SELECT can be routed to any node &amp; will be served by node containing the actual data.</a:t>
            </a:r>
            <a:endParaRPr lang="en-US" b="1"/>
          </a:p>
          <a:p>
            <a:endParaRPr lang="en-US"/>
          </a:p>
          <a:p>
            <a:r>
              <a:rPr lang="en-US"/>
              <a:t>Distribution happens with hashing of distribution key and at the backend keeping separate ranges or buckets for storing the shards. </a:t>
            </a:r>
            <a:endParaRPr lang="en-US">
              <a:cs typeface="Calibri" panose="020F0502020204030204"/>
            </a:endParaRPr>
          </a:p>
          <a:p>
            <a:pPr marL="171450" indent="-171450">
              <a:buFont typeface="Arial" panose="020B0604020202020204" pitchFamily="34" charset="0"/>
              <a:buChar char="•"/>
            </a:pPr>
            <a:r>
              <a:rPr lang="en-US"/>
              <a:t>1 shard could map to n distribution values.</a:t>
            </a:r>
            <a:endParaRPr lang="en-US">
              <a:cs typeface="Calibri" panose="020F0502020204030204"/>
            </a:endParaRPr>
          </a:p>
          <a:p>
            <a:pPr marL="171450" indent="-171450">
              <a:buFont typeface="Arial" panose="020B0604020202020204" pitchFamily="34" charset="0"/>
              <a:buChar char="•"/>
            </a:pPr>
            <a:r>
              <a:rPr lang="en-US"/>
              <a:t>1 node could host “m” number of shards for same table.</a:t>
            </a:r>
            <a:endParaRPr lang="en-US">
              <a:cs typeface="Calibri" panose="020F0502020204030204"/>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More shards could help with faster ingestion rates and also help with easier vacuuming of tables. Ideal for highly transactional systems or IOT based systems.</a:t>
            </a:r>
            <a:endParaRPr lang="en-US">
              <a:cs typeface="Calibri"/>
            </a:endParaRPr>
          </a:p>
          <a:p>
            <a:pPr marL="171450" indent="-171450">
              <a:buFont typeface="Arial" panose="020B0604020202020204" pitchFamily="34" charset="0"/>
              <a:buChar char="•"/>
            </a:pPr>
            <a:r>
              <a:rPr lang="en-US" b="1"/>
              <a:t>Analytics query may perform better with somewhat limited shards, typically 2-4 shards per node. Allowing for dedicated connection and hardware</a:t>
            </a:r>
            <a:r>
              <a:rPr lang="en-US"/>
              <a:t>. Analogy to this is, Copying files on windows where we observe 100,000 smaller files being less performant than 100 files, both being of same size.</a:t>
            </a:r>
            <a:endParaRPr lang="en-US">
              <a:cs typeface="Calibri"/>
            </a:endParaRPr>
          </a:p>
        </p:txBody>
      </p:sp>
      <p:sp>
        <p:nvSpPr>
          <p:cNvPr id="4" name="Slide Number Placeholder 3"/>
          <p:cNvSpPr>
            <a:spLocks noGrp="1"/>
          </p:cNvSpPr>
          <p:nvPr>
            <p:ph type="sldNum" sz="quarter" idx="5"/>
          </p:nvPr>
        </p:nvSpPr>
        <p:spPr/>
        <p:txBody>
          <a:bodyPr/>
          <a:lstStyle/>
          <a:p>
            <a:fld id="{EDCEE797-3402-F146-824C-F16D30B2C246}" type="slidenum">
              <a:rPr lang="en-US" smtClean="0"/>
              <a:t>15</a:t>
            </a:fld>
            <a:endParaRPr lang="en-US"/>
          </a:p>
        </p:txBody>
      </p:sp>
    </p:spTree>
    <p:extLst>
      <p:ext uri="{BB962C8B-B14F-4D97-AF65-F5344CB8AC3E}">
        <p14:creationId xmlns:p14="http://schemas.microsoft.com/office/powerpoint/2010/main" val="224749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create_distributed_table</a:t>
            </a:r>
            <a:r>
              <a:rPr lang="en-US"/>
              <a:t> accepts &lt;</a:t>
            </a:r>
            <a:r>
              <a:rPr lang="en-US" err="1"/>
              <a:t>Table_name</a:t>
            </a:r>
            <a:r>
              <a:rPr lang="en-US"/>
              <a:t>&gt;,&lt;</a:t>
            </a:r>
            <a:r>
              <a:rPr lang="en-US" err="1"/>
              <a:t>Shard_key</a:t>
            </a:r>
            <a:r>
              <a:rPr lang="en-US"/>
              <a:t>&gt;,&lt;shard count&gt;,&lt;collocate with&gt;</a:t>
            </a:r>
          </a:p>
          <a:p>
            <a:endParaRPr lang="en-US"/>
          </a:p>
          <a:p>
            <a:r>
              <a:rPr lang="en-US"/>
              <a:t>SELECT </a:t>
            </a:r>
            <a:r>
              <a:rPr lang="en-US" err="1"/>
              <a:t>create_distributed_table</a:t>
            </a:r>
            <a:r>
              <a:rPr lang="en-US"/>
              <a:t>(‘Table_1’, ‘</a:t>
            </a:r>
            <a:r>
              <a:rPr lang="en-US" err="1"/>
              <a:t>ShardKeyID</a:t>
            </a:r>
            <a:r>
              <a:rPr lang="en-US"/>
              <a:t>', </a:t>
            </a:r>
            <a:r>
              <a:rPr lang="en-US" err="1"/>
              <a:t>shard_count</a:t>
            </a:r>
            <a:r>
              <a:rPr lang="en-US"/>
              <a:t>:=8,</a:t>
            </a:r>
            <a:r>
              <a:rPr lang="en-IN" b="0" i="0" u="none" strike="noStrike">
                <a:solidFill>
                  <a:srgbClr val="E6E6E6"/>
                </a:solidFill>
                <a:effectLst/>
                <a:latin typeface="SFMono-Regular"/>
              </a:rPr>
              <a:t> </a:t>
            </a:r>
            <a:r>
              <a:rPr lang="en-IN" b="0" i="0" u="none" strike="noStrike" err="1">
                <a:solidFill>
                  <a:srgbClr val="E6E6E6"/>
                </a:solidFill>
                <a:effectLst/>
                <a:latin typeface="SFMono-Regular"/>
              </a:rPr>
              <a:t>colocate_with</a:t>
            </a:r>
            <a:r>
              <a:rPr lang="en-IN" b="0" i="0" u="none" strike="noStrike">
                <a:solidFill>
                  <a:srgbClr val="E6E6E6"/>
                </a:solidFill>
                <a:effectLst/>
                <a:latin typeface="SFMono-Regular"/>
              </a:rPr>
              <a:t>:=</a:t>
            </a:r>
            <a:r>
              <a:rPr lang="en-IN" b="0" i="0" u="none" strike="noStrike">
                <a:solidFill>
                  <a:srgbClr val="CE9178"/>
                </a:solidFill>
                <a:effectLst/>
                <a:latin typeface="SFMono-Regular"/>
              </a:rPr>
              <a:t>'</a:t>
            </a:r>
            <a:r>
              <a:rPr lang="en-IN" b="0" i="0" u="none" strike="noStrike" err="1">
                <a:solidFill>
                  <a:srgbClr val="CE9178"/>
                </a:solidFill>
                <a:effectLst/>
                <a:latin typeface="SFMono-Regular"/>
              </a:rPr>
              <a:t>another_table</a:t>
            </a:r>
            <a:r>
              <a:rPr lang="en-IN" b="0" i="0" u="none" strike="noStrike">
                <a:solidFill>
                  <a:srgbClr val="CE9178"/>
                </a:solidFill>
                <a:effectLst/>
                <a:latin typeface="SFMono-Regular"/>
              </a:rPr>
              <a:t>’</a:t>
            </a:r>
            <a:r>
              <a:rPr lang="en-US"/>
              <a:t>);</a:t>
            </a:r>
          </a:p>
          <a:p>
            <a:endParaRPr lang="en-US"/>
          </a:p>
          <a:p>
            <a:r>
              <a:rPr lang="en-US" b="1"/>
              <a:t>Default shard count = 32</a:t>
            </a:r>
          </a:p>
          <a:p>
            <a:endParaRPr lang="en-US" b="1"/>
          </a:p>
          <a:p>
            <a:r>
              <a:rPr lang="en-US"/>
              <a:t>Co-locate helps with grouping multiple related tables to be distributed together with common data ranges. This improves the performance multi-folds by avoiding any joins to be done across different nodes.</a:t>
            </a:r>
          </a:p>
        </p:txBody>
      </p:sp>
      <p:sp>
        <p:nvSpPr>
          <p:cNvPr id="4" name="Slide Number Placeholder 3"/>
          <p:cNvSpPr>
            <a:spLocks noGrp="1"/>
          </p:cNvSpPr>
          <p:nvPr>
            <p:ph type="sldNum" sz="quarter" idx="5"/>
          </p:nvPr>
        </p:nvSpPr>
        <p:spPr/>
        <p:txBody>
          <a:bodyPr/>
          <a:lstStyle/>
          <a:p>
            <a:fld id="{EDCEE797-3402-F146-824C-F16D30B2C246}" type="slidenum">
              <a:rPr lang="en-US" smtClean="0"/>
              <a:t>16</a:t>
            </a:fld>
            <a:endParaRPr lang="en-US"/>
          </a:p>
        </p:txBody>
      </p:sp>
    </p:spTree>
    <p:extLst>
      <p:ext uri="{BB962C8B-B14F-4D97-AF65-F5344CB8AC3E}">
        <p14:creationId xmlns:p14="http://schemas.microsoft.com/office/powerpoint/2010/main" val="2449891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default, equal number of shards gets distributed across individual nodes being part of the cluster.</a:t>
            </a:r>
          </a:p>
          <a:p>
            <a:endParaRPr lang="en-US"/>
          </a:p>
          <a:p>
            <a:r>
              <a:rPr lang="en-US"/>
              <a:t>Example, 4 worker node cluster, will distribute 32 shards equally – 8 shards on each node.</a:t>
            </a:r>
          </a:p>
        </p:txBody>
      </p:sp>
      <p:sp>
        <p:nvSpPr>
          <p:cNvPr id="4" name="Slide Number Placeholder 3"/>
          <p:cNvSpPr>
            <a:spLocks noGrp="1"/>
          </p:cNvSpPr>
          <p:nvPr>
            <p:ph type="sldNum" sz="quarter" idx="5"/>
          </p:nvPr>
        </p:nvSpPr>
        <p:spPr/>
        <p:txBody>
          <a:bodyPr/>
          <a:lstStyle/>
          <a:p>
            <a:fld id="{EDCEE797-3402-F146-824C-F16D30B2C246}" type="slidenum">
              <a:rPr lang="en-US" smtClean="0"/>
              <a:t>17</a:t>
            </a:fld>
            <a:endParaRPr lang="en-US"/>
          </a:p>
        </p:txBody>
      </p:sp>
    </p:spTree>
    <p:extLst>
      <p:ext uri="{BB962C8B-B14F-4D97-AF65-F5344CB8AC3E}">
        <p14:creationId xmlns:p14="http://schemas.microsoft.com/office/powerpoint/2010/main" val="695536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87696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404040"/>
                </a:solidFill>
                <a:effectLst/>
                <a:latin typeface="Lato" panose="020F0502020204030203" pitchFamily="34" charset="0"/>
              </a:rPr>
              <a:t>In a time-series workload, applications query recent information while archiving old information.</a:t>
            </a:r>
          </a:p>
          <a:p>
            <a:endParaRPr lang="en-IN" b="0" i="0" u="none" strike="noStrike">
              <a:solidFill>
                <a:srgbClr val="404040"/>
              </a:solidFill>
              <a:effectLst/>
              <a:latin typeface="Lato" panose="020F0502020204030203" pitchFamily="34" charset="0"/>
            </a:endParaRPr>
          </a:p>
          <a:p>
            <a:r>
              <a:rPr lang="en-IN" b="0" i="0" u="none" strike="noStrike">
                <a:solidFill>
                  <a:srgbClr val="404040"/>
                </a:solidFill>
                <a:effectLst/>
                <a:latin typeface="Lato" panose="020F0502020204030203" pitchFamily="34" charset="0"/>
              </a:rPr>
              <a:t>The most common mistake in </a:t>
            </a:r>
            <a:r>
              <a:rPr lang="en-IN" b="0" i="0" u="none" strike="noStrike" err="1">
                <a:solidFill>
                  <a:srgbClr val="404040"/>
                </a:solidFill>
                <a:effectLst/>
                <a:latin typeface="Lato" panose="020F0502020204030203" pitchFamily="34" charset="0"/>
              </a:rPr>
              <a:t>modeling</a:t>
            </a:r>
            <a:r>
              <a:rPr lang="en-IN" b="0" i="0" u="none" strike="noStrike">
                <a:solidFill>
                  <a:srgbClr val="404040"/>
                </a:solidFill>
                <a:effectLst/>
                <a:latin typeface="Lato" panose="020F0502020204030203" pitchFamily="34" charset="0"/>
              </a:rPr>
              <a:t> timeseries information in Citus is using the timestamp itself as a distribution column. A hash distribution based on time will distribute times seemingly at random into different shards </a:t>
            </a:r>
          </a:p>
          <a:p>
            <a:r>
              <a:rPr lang="en-IN" b="0" i="0" u="none" strike="noStrike">
                <a:solidFill>
                  <a:srgbClr val="404040"/>
                </a:solidFill>
                <a:effectLst/>
                <a:latin typeface="Lato" panose="020F0502020204030203" pitchFamily="34" charset="0"/>
              </a:rPr>
              <a:t>rather than keeping ranges of time together in shards. However, queries involving time generally reference ranges of time (for example the most recent data), so such a hash distribution would lead to network overhead.</a:t>
            </a:r>
          </a:p>
          <a:p>
            <a:endParaRPr lang="en-IN" b="0" i="0" u="none" strike="noStrike">
              <a:solidFill>
                <a:srgbClr val="404040"/>
              </a:solidFill>
              <a:effectLst/>
              <a:latin typeface="Lato" panose="020F0502020204030203" pitchFamily="34" charset="0"/>
            </a:endParaRPr>
          </a:p>
          <a:p>
            <a:r>
              <a:rPr lang="en-IN" b="0" i="0" u="none" strike="noStrike">
                <a:solidFill>
                  <a:srgbClr val="404040"/>
                </a:solidFill>
                <a:effectLst/>
                <a:latin typeface="Lato" panose="020F0502020204030203" pitchFamily="34" charset="0"/>
              </a:rPr>
              <a:t>Real-time queries typically ask for numeric aggregates grouped by date or category. Citus sends these queries to each shard for partial results and assembles the final answer on the coordinator node. Queries run fastest when as many nodes contribute as possible, and when no single node must do a disproportionate amount of work.</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20</a:t>
            </a:fld>
            <a:endParaRPr lang="en-US"/>
          </a:p>
        </p:txBody>
      </p:sp>
    </p:spTree>
    <p:extLst>
      <p:ext uri="{BB962C8B-B14F-4D97-AF65-F5344CB8AC3E}">
        <p14:creationId xmlns:p14="http://schemas.microsoft.com/office/powerpoint/2010/main" val="311420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Detailed documentation for available Citus INBUILT functions </a:t>
            </a:r>
          </a:p>
          <a:p>
            <a:endParaRPr lang="en-US"/>
          </a:p>
          <a:p>
            <a:r>
              <a:rPr lang="en-US"/>
              <a:t>https://docs.microsoft.com/en-us/azure/postgresql/hyperscale/reference-overview</a:t>
            </a:r>
          </a:p>
        </p:txBody>
      </p:sp>
      <p:sp>
        <p:nvSpPr>
          <p:cNvPr id="4" name="Slide Number Placeholder 3"/>
          <p:cNvSpPr>
            <a:spLocks noGrp="1"/>
          </p:cNvSpPr>
          <p:nvPr>
            <p:ph type="sldNum" sz="quarter" idx="5"/>
          </p:nvPr>
        </p:nvSpPr>
        <p:spPr/>
        <p:txBody>
          <a:bodyPr/>
          <a:lstStyle/>
          <a:p>
            <a:fld id="{EDCEE797-3402-F146-824C-F16D30B2C246}" type="slidenum">
              <a:rPr lang="en-US" smtClean="0"/>
              <a:t>3</a:t>
            </a:fld>
            <a:endParaRPr lang="en-US"/>
          </a:p>
        </p:txBody>
      </p:sp>
    </p:spTree>
    <p:extLst>
      <p:ext uri="{BB962C8B-B14F-4D97-AF65-F5344CB8AC3E}">
        <p14:creationId xmlns:p14="http://schemas.microsoft.com/office/powerpoint/2010/main" val="1328054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159E-4241-49CF-AECE-67834C200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25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404040"/>
                </a:solidFill>
                <a:effectLst/>
                <a:latin typeface="Lato" panose="020F0502020204030203" pitchFamily="34" charset="0"/>
              </a:rPr>
              <a:t>Concept of colocation (covered in querying section) is the key here.</a:t>
            </a:r>
          </a:p>
          <a:p>
            <a:endParaRPr lang="en-IN" b="0" i="0" u="none" strike="noStrike">
              <a:solidFill>
                <a:srgbClr val="404040"/>
              </a:solidFill>
              <a:effectLst/>
              <a:latin typeface="Lato" panose="020F0502020204030203" pitchFamily="34" charset="0"/>
            </a:endParaRPr>
          </a:p>
          <a:p>
            <a:r>
              <a:rPr lang="en-IN" b="0" i="0" u="none" strike="noStrike">
                <a:solidFill>
                  <a:srgbClr val="404040"/>
                </a:solidFill>
                <a:effectLst/>
                <a:latin typeface="Lato" panose="020F0502020204030203" pitchFamily="34" charset="0"/>
              </a:rPr>
              <a:t>Common instances include company, account, organization, or customer. The column name will be something like </a:t>
            </a:r>
            <a:r>
              <a:rPr lang="en-IN" err="1">
                <a:effectLst/>
              </a:rPr>
              <a:t>company_id</a:t>
            </a:r>
            <a:r>
              <a:rPr lang="en-IN" b="0" i="0" u="none" strike="noStrike">
                <a:solidFill>
                  <a:srgbClr val="404040"/>
                </a:solidFill>
                <a:effectLst/>
                <a:latin typeface="Lato" panose="020F0502020204030203" pitchFamily="34" charset="0"/>
              </a:rPr>
              <a:t> or </a:t>
            </a:r>
            <a:r>
              <a:rPr lang="en-IN" err="1">
                <a:effectLst/>
              </a:rPr>
              <a:t>customer_id</a:t>
            </a:r>
            <a:r>
              <a:rPr lang="en-IN" b="0" i="0" u="none" strike="noStrike">
                <a:solidFill>
                  <a:srgbClr val="404040"/>
                </a:solidFill>
                <a:effectLst/>
                <a:latin typeface="Lato" panose="020F0502020204030203" pitchFamily="34" charset="0"/>
              </a:rPr>
              <a:t>. </a:t>
            </a:r>
          </a:p>
          <a:p>
            <a:r>
              <a:rPr lang="en-IN" b="0" i="0" u="none" strike="noStrike">
                <a:solidFill>
                  <a:srgbClr val="404040"/>
                </a:solidFill>
                <a:effectLst/>
                <a:latin typeface="Lato" panose="020F0502020204030203" pitchFamily="34" charset="0"/>
              </a:rPr>
              <a:t>Examine each of your queries and ask yourself: would it work if it had additional WHERE clauses to restrict all tables involved to rows with the same tenant id?</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22</a:t>
            </a:fld>
            <a:endParaRPr lang="en-US"/>
          </a:p>
        </p:txBody>
      </p:sp>
    </p:spTree>
    <p:extLst>
      <p:ext uri="{BB962C8B-B14F-4D97-AF65-F5344CB8AC3E}">
        <p14:creationId xmlns:p14="http://schemas.microsoft.com/office/powerpoint/2010/main" val="1297261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23</a:t>
            </a:fld>
            <a:endParaRPr lang="en-US"/>
          </a:p>
        </p:txBody>
      </p:sp>
    </p:spTree>
    <p:extLst>
      <p:ext uri="{BB962C8B-B14F-4D97-AF65-F5344CB8AC3E}">
        <p14:creationId xmlns:p14="http://schemas.microsoft.com/office/powerpoint/2010/main" val="2833497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refine the criteria specifically to IOT &amp; possible loopholes to avoid</a:t>
            </a:r>
          </a:p>
          <a:p>
            <a:endParaRPr lang="en-US"/>
          </a:p>
          <a:p>
            <a:r>
              <a:rPr lang="en-US"/>
              <a:t>https://</a:t>
            </a:r>
            <a:r>
              <a:rPr lang="en-US" err="1"/>
              <a:t>docs.microsoft.com</a:t>
            </a:r>
            <a:r>
              <a:rPr lang="en-US"/>
              <a:t>/</a:t>
            </a:r>
            <a:r>
              <a:rPr lang="en-US" err="1"/>
              <a:t>en</a:t>
            </a:r>
            <a:r>
              <a:rPr lang="en-US"/>
              <a:t>-us/azure/</a:t>
            </a:r>
            <a:r>
              <a:rPr lang="en-US" err="1"/>
              <a:t>postgresql</a:t>
            </a:r>
            <a:r>
              <a:rPr lang="en-US"/>
              <a:t>/hyperscale/</a:t>
            </a:r>
            <a:r>
              <a:rPr lang="en-US" err="1"/>
              <a:t>quickstart</a:t>
            </a:r>
            <a:r>
              <a:rPr lang="en-US"/>
              <a:t>-build-scalable-apps-model-high-throughput</a:t>
            </a:r>
          </a:p>
        </p:txBody>
      </p:sp>
      <p:sp>
        <p:nvSpPr>
          <p:cNvPr id="4" name="Slide Number Placeholder 3"/>
          <p:cNvSpPr>
            <a:spLocks noGrp="1"/>
          </p:cNvSpPr>
          <p:nvPr>
            <p:ph type="sldNum" sz="quarter" idx="5"/>
          </p:nvPr>
        </p:nvSpPr>
        <p:spPr/>
        <p:txBody>
          <a:bodyPr/>
          <a:lstStyle/>
          <a:p>
            <a:fld id="{EDCEE797-3402-F146-824C-F16D30B2C246}" type="slidenum">
              <a:rPr lang="en-US" smtClean="0"/>
              <a:t>24</a:t>
            </a:fld>
            <a:endParaRPr lang="en-US"/>
          </a:p>
        </p:txBody>
      </p:sp>
    </p:spTree>
    <p:extLst>
      <p:ext uri="{BB962C8B-B14F-4D97-AF65-F5344CB8AC3E}">
        <p14:creationId xmlns:p14="http://schemas.microsoft.com/office/powerpoint/2010/main" val="394929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943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Distributed tables which requires Joins are typically split using common field or key, to keep the data collocated. This enables local \ faster joins.</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29</a:t>
            </a:fld>
            <a:endParaRPr lang="en-US"/>
          </a:p>
        </p:txBody>
      </p:sp>
    </p:spTree>
    <p:extLst>
      <p:ext uri="{BB962C8B-B14F-4D97-AF65-F5344CB8AC3E}">
        <p14:creationId xmlns:p14="http://schemas.microsoft.com/office/powerpoint/2010/main" val="1837447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285750" indent="-285750" algn="l">
              <a:buFont typeface="Arial" panose="020B0604020202020204" pitchFamily="34" charset="0"/>
              <a:buChar char="•"/>
            </a:pPr>
            <a:r>
              <a:rPr lang="en-IN" sz="1200" u="none" strike="noStrike">
                <a:solidFill>
                  <a:schemeClr val="accent1">
                    <a:lumMod val="75000"/>
                  </a:schemeClr>
                </a:solidFill>
                <a:effectLst/>
                <a:latin typeface="Segoe UI" panose="020B0502040204020203" pitchFamily="34" charset="0"/>
                <a:cs typeface="Segoe UI" panose="020B0502040204020203" pitchFamily="34" charset="0"/>
              </a:rPr>
              <a:t>The </a:t>
            </a:r>
            <a:r>
              <a:rPr lang="en-IN" sz="1200" b="1" u="none" strike="noStrike">
                <a:solidFill>
                  <a:schemeClr val="accent1">
                    <a:lumMod val="75000"/>
                  </a:schemeClr>
                </a:solidFill>
                <a:effectLst/>
                <a:latin typeface="Segoe UI" panose="020B0502040204020203" pitchFamily="34" charset="0"/>
                <a:cs typeface="Segoe UI" panose="020B0502040204020203" pitchFamily="34" charset="0"/>
              </a:rPr>
              <a:t>stores</a:t>
            </a:r>
            <a:r>
              <a:rPr lang="en-IN" sz="1200" u="none" strike="noStrike">
                <a:solidFill>
                  <a:schemeClr val="accent1">
                    <a:lumMod val="75000"/>
                  </a:schemeClr>
                </a:solidFill>
                <a:effectLst/>
                <a:latin typeface="Segoe UI" panose="020B0502040204020203" pitchFamily="34" charset="0"/>
                <a:cs typeface="Segoe UI" panose="020B0502040204020203" pitchFamily="34" charset="0"/>
              </a:rPr>
              <a:t> table is at the top of the hierarchy. </a:t>
            </a:r>
          </a:p>
          <a:p>
            <a:pPr marL="285750" indent="-285750" algn="l">
              <a:buFont typeface="Arial" panose="020B0604020202020204" pitchFamily="34" charset="0"/>
              <a:buChar char="•"/>
            </a:pPr>
            <a:r>
              <a:rPr lang="en-IN" sz="1200" b="1">
                <a:solidFill>
                  <a:schemeClr val="accent1">
                    <a:lumMod val="75000"/>
                  </a:schemeClr>
                </a:solidFill>
                <a:latin typeface="Segoe UI" panose="020B0502040204020203" pitchFamily="34" charset="0"/>
                <a:cs typeface="Segoe UI" panose="020B0502040204020203" pitchFamily="34" charset="0"/>
              </a:rPr>
              <a:t>p</a:t>
            </a:r>
            <a:r>
              <a:rPr lang="en-IN" sz="1200" b="1" u="none" strike="noStrike">
                <a:solidFill>
                  <a:schemeClr val="accent1">
                    <a:lumMod val="75000"/>
                  </a:schemeClr>
                </a:solidFill>
                <a:effectLst/>
                <a:latin typeface="Segoe UI" panose="020B0502040204020203" pitchFamily="34" charset="0"/>
                <a:cs typeface="Segoe UI" panose="020B0502040204020203" pitchFamily="34" charset="0"/>
              </a:rPr>
              <a:t>roducts</a:t>
            </a:r>
            <a:r>
              <a:rPr lang="en-IN" sz="1200">
                <a:solidFill>
                  <a:schemeClr val="accent1">
                    <a:lumMod val="75000"/>
                  </a:schemeClr>
                </a:solidFill>
                <a:latin typeface="Segoe UI" panose="020B0502040204020203" pitchFamily="34" charset="0"/>
                <a:cs typeface="Segoe UI" panose="020B0502040204020203" pitchFamily="34" charset="0"/>
              </a:rPr>
              <a:t> &amp;</a:t>
            </a:r>
            <a:r>
              <a:rPr lang="en-IN" sz="1200" u="none" strike="noStrike">
                <a:solidFill>
                  <a:schemeClr val="accent1">
                    <a:lumMod val="75000"/>
                  </a:schemeClr>
                </a:solidFill>
                <a:effectLst/>
                <a:latin typeface="Segoe UI" panose="020B0502040204020203" pitchFamily="34" charset="0"/>
                <a:cs typeface="Segoe UI" panose="020B0502040204020203" pitchFamily="34" charset="0"/>
              </a:rPr>
              <a:t> </a:t>
            </a:r>
            <a:r>
              <a:rPr lang="en-IN" sz="1200" b="1" u="none" strike="noStrike">
                <a:solidFill>
                  <a:schemeClr val="accent1">
                    <a:lumMod val="75000"/>
                  </a:schemeClr>
                </a:solidFill>
                <a:effectLst/>
                <a:latin typeface="Segoe UI" panose="020B0502040204020203" pitchFamily="34" charset="0"/>
                <a:cs typeface="Segoe UI" panose="020B0502040204020203" pitchFamily="34" charset="0"/>
              </a:rPr>
              <a:t>orders</a:t>
            </a:r>
            <a:r>
              <a:rPr lang="en-IN" sz="1200" u="none" strike="noStrike">
                <a:solidFill>
                  <a:schemeClr val="accent1">
                    <a:lumMod val="75000"/>
                  </a:schemeClr>
                </a:solidFill>
                <a:effectLst/>
                <a:latin typeface="Segoe UI" panose="020B0502040204020203" pitchFamily="34" charset="0"/>
                <a:cs typeface="Segoe UI" panose="020B0502040204020203" pitchFamily="34" charset="0"/>
              </a:rPr>
              <a:t> are associated to store.</a:t>
            </a:r>
          </a:p>
          <a:p>
            <a:pPr marL="285750" indent="-285750" algn="l">
              <a:buFont typeface="Arial" panose="020B0604020202020204" pitchFamily="34" charset="0"/>
              <a:buChar char="•"/>
            </a:pPr>
            <a:r>
              <a:rPr lang="en-IN" sz="1200" b="1" u="none" strike="noStrike" err="1">
                <a:solidFill>
                  <a:schemeClr val="accent1">
                    <a:lumMod val="75000"/>
                  </a:schemeClr>
                </a:solidFill>
                <a:effectLst/>
                <a:latin typeface="Segoe UI" panose="020B0502040204020203" pitchFamily="34" charset="0"/>
                <a:cs typeface="Segoe UI" panose="020B0502040204020203" pitchFamily="34" charset="0"/>
              </a:rPr>
              <a:t>line_items</a:t>
            </a:r>
            <a:r>
              <a:rPr lang="en-IN" sz="1200" b="1" u="none" strike="noStrike">
                <a:solidFill>
                  <a:schemeClr val="accent1">
                    <a:lumMod val="75000"/>
                  </a:schemeClr>
                </a:solidFill>
                <a:effectLst/>
                <a:latin typeface="Segoe UI" panose="020B0502040204020203" pitchFamily="34" charset="0"/>
                <a:cs typeface="Segoe UI" panose="020B0502040204020203" pitchFamily="34" charset="0"/>
              </a:rPr>
              <a:t> </a:t>
            </a:r>
            <a:r>
              <a:rPr lang="en-IN" sz="1200" u="none" strike="noStrike">
                <a:solidFill>
                  <a:schemeClr val="accent1">
                    <a:lumMod val="75000"/>
                  </a:schemeClr>
                </a:solidFill>
                <a:effectLst/>
                <a:latin typeface="Segoe UI" panose="020B0502040204020203" pitchFamily="34" charset="0"/>
                <a:cs typeface="Segoe UI" panose="020B0502040204020203" pitchFamily="34" charset="0"/>
              </a:rPr>
              <a:t>is associated to orders, and indirectly comes lower in store hierarchy.</a:t>
            </a:r>
          </a:p>
          <a:p>
            <a:pPr marL="285750" indent="-285750" algn="l">
              <a:buFont typeface="Arial" panose="020B0604020202020204" pitchFamily="34" charset="0"/>
              <a:buChar char="•"/>
            </a:pPr>
            <a:r>
              <a:rPr lang="en-IN" sz="1200" b="1">
                <a:solidFill>
                  <a:schemeClr val="accent1">
                    <a:lumMod val="75000"/>
                  </a:schemeClr>
                </a:solidFill>
                <a:latin typeface="Segoe UI" panose="020B0502040204020203" pitchFamily="34" charset="0"/>
                <a:cs typeface="Segoe UI" panose="020B0502040204020203" pitchFamily="34" charset="0"/>
              </a:rPr>
              <a:t>address</a:t>
            </a:r>
            <a:r>
              <a:rPr lang="en-IN" sz="1200">
                <a:solidFill>
                  <a:schemeClr val="accent1">
                    <a:lumMod val="75000"/>
                  </a:schemeClr>
                </a:solidFill>
                <a:latin typeface="Segoe UI" panose="020B0502040204020203" pitchFamily="34" charset="0"/>
                <a:cs typeface="Segoe UI" panose="020B0502040204020203" pitchFamily="34" charset="0"/>
              </a:rPr>
              <a:t> &amp; </a:t>
            </a:r>
            <a:r>
              <a:rPr lang="en-IN" sz="1200" b="1">
                <a:solidFill>
                  <a:schemeClr val="accent1">
                    <a:lumMod val="75000"/>
                  </a:schemeClr>
                </a:solidFill>
                <a:latin typeface="Segoe UI" panose="020B0502040204020203" pitchFamily="34" charset="0"/>
                <a:cs typeface="Segoe UI" panose="020B0502040204020203" pitchFamily="34" charset="0"/>
              </a:rPr>
              <a:t>category</a:t>
            </a:r>
            <a:r>
              <a:rPr lang="en-IN" sz="1200">
                <a:solidFill>
                  <a:schemeClr val="accent1">
                    <a:lumMod val="75000"/>
                  </a:schemeClr>
                </a:solidFill>
                <a:latin typeface="Segoe UI" panose="020B0502040204020203" pitchFamily="34" charset="0"/>
                <a:cs typeface="Segoe UI" panose="020B0502040204020203" pitchFamily="34" charset="0"/>
              </a:rPr>
              <a:t> are master tables, required in Joins to specific tables only, &amp; are smaller in size. These are ideal candidates we choose as REFERENCE table</a:t>
            </a:r>
            <a:endParaRPr lang="en-IN" sz="1200" u="none" strike="noStrike">
              <a:solidFill>
                <a:schemeClr val="accent1">
                  <a:lumMod val="75000"/>
                </a:schemeClr>
              </a:solidFill>
              <a:effectLst/>
              <a:latin typeface="Segoe UI" panose="020B0502040204020203" pitchFamily="34" charset="0"/>
              <a:cs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30</a:t>
            </a:fld>
            <a:endParaRPr lang="en-US"/>
          </a:p>
        </p:txBody>
      </p:sp>
    </p:spTree>
    <p:extLst>
      <p:ext uri="{BB962C8B-B14F-4D97-AF65-F5344CB8AC3E}">
        <p14:creationId xmlns:p14="http://schemas.microsoft.com/office/powerpoint/2010/main" val="275872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err="1">
                <a:solidFill>
                  <a:srgbClr val="E6E6E6"/>
                </a:solidFill>
                <a:effectLst/>
                <a:latin typeface="Segoe UI" panose="020B0502040204020203" pitchFamily="34" charset="0"/>
              </a:rPr>
              <a:t>Colocating</a:t>
            </a:r>
            <a:r>
              <a:rPr lang="en-IN" b="0" i="0" u="none" strike="noStrike">
                <a:solidFill>
                  <a:srgbClr val="E6E6E6"/>
                </a:solidFill>
                <a:effectLst/>
                <a:latin typeface="Segoe UI" panose="020B0502040204020203" pitchFamily="34" charset="0"/>
              </a:rPr>
              <a:t> tables by store has advantages:</a:t>
            </a:r>
          </a:p>
          <a:p>
            <a:pPr algn="l">
              <a:buFont typeface="Arial" panose="020B0604020202020204" pitchFamily="34" charset="0"/>
              <a:buChar char="•"/>
            </a:pPr>
            <a:r>
              <a:rPr lang="en-IN" b="0" i="0" u="none" strike="noStrike">
                <a:solidFill>
                  <a:srgbClr val="E6E6E6"/>
                </a:solidFill>
                <a:effectLst/>
                <a:latin typeface="Segoe UI" panose="020B0502040204020203" pitchFamily="34" charset="0"/>
              </a:rPr>
              <a:t>Provides SQL coverage such as foreign keys, JOINs. Transactions for a single tenant are localized on a single worker node where each tenant exists.</a:t>
            </a:r>
          </a:p>
          <a:p>
            <a:pPr algn="l">
              <a:buFont typeface="Arial" panose="020B0604020202020204" pitchFamily="34" charset="0"/>
              <a:buChar char="•"/>
            </a:pPr>
            <a:r>
              <a:rPr lang="en-IN" b="0" i="0" u="none" strike="noStrike">
                <a:solidFill>
                  <a:srgbClr val="E6E6E6"/>
                </a:solidFill>
                <a:effectLst/>
                <a:latin typeface="Segoe UI" panose="020B0502040204020203" pitchFamily="34" charset="0"/>
              </a:rPr>
              <a:t>Achieves single digit millisecond performance. </a:t>
            </a:r>
          </a:p>
          <a:p>
            <a:pPr algn="l">
              <a:buFont typeface="Arial" panose="020B0604020202020204" pitchFamily="34" charset="0"/>
              <a:buChar char="•"/>
            </a:pPr>
            <a:r>
              <a:rPr lang="en-IN" b="0" i="0" u="none" strike="noStrike">
                <a:solidFill>
                  <a:srgbClr val="E6E6E6"/>
                </a:solidFill>
                <a:effectLst/>
                <a:latin typeface="Segoe UI" panose="020B0502040204020203" pitchFamily="34" charset="0"/>
              </a:rPr>
              <a:t>Queries for a single tenant are routed to a single node instead of getting parallelized, which helps optimize network hops and still scale compute/memory.</a:t>
            </a:r>
          </a:p>
          <a:p>
            <a:pPr algn="l">
              <a:buFont typeface="Arial" panose="020B0604020202020204" pitchFamily="34" charset="0"/>
              <a:buChar char="•"/>
            </a:pPr>
            <a:r>
              <a:rPr lang="en-IN" b="0" i="0" u="none" strike="noStrike">
                <a:solidFill>
                  <a:srgbClr val="E6E6E6"/>
                </a:solidFill>
                <a:effectLst/>
                <a:latin typeface="Segoe UI" panose="020B0502040204020203" pitchFamily="34" charset="0"/>
              </a:rPr>
              <a:t>It scales. As the number of tenants grows, you can add nodes and rebalance the tenants to new nodes, or even isolate large tenants to their own nodes. Tenant isolation allows you to provide dedicated resources.</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31</a:t>
            </a:fld>
            <a:endParaRPr lang="en-US"/>
          </a:p>
        </p:txBody>
      </p:sp>
    </p:spTree>
    <p:extLst>
      <p:ext uri="{BB962C8B-B14F-4D97-AF65-F5344CB8AC3E}">
        <p14:creationId xmlns:p14="http://schemas.microsoft.com/office/powerpoint/2010/main" val="485203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slide showed both Shard 1 &amp; Shard 2 being part of </a:t>
            </a:r>
            <a:r>
              <a:rPr lang="en-US" b="1"/>
              <a:t>worker node 1. </a:t>
            </a:r>
            <a:r>
              <a:rPr lang="en-US" b="0"/>
              <a:t>With growing need for Store 1, we moved out shard 2 to separate node of its own leaving worker node 1 resources solely available to Store 1.</a:t>
            </a:r>
            <a:endParaRPr lang="en-US" b="1"/>
          </a:p>
        </p:txBody>
      </p:sp>
      <p:sp>
        <p:nvSpPr>
          <p:cNvPr id="4" name="Slide Number Placeholder 3"/>
          <p:cNvSpPr>
            <a:spLocks noGrp="1"/>
          </p:cNvSpPr>
          <p:nvPr>
            <p:ph type="sldNum" sz="quarter" idx="5"/>
          </p:nvPr>
        </p:nvSpPr>
        <p:spPr/>
        <p:txBody>
          <a:bodyPr/>
          <a:lstStyle/>
          <a:p>
            <a:fld id="{EDCEE797-3402-F146-824C-F16D30B2C246}" type="slidenum">
              <a:rPr lang="en-US" smtClean="0"/>
              <a:t>32</a:t>
            </a:fld>
            <a:endParaRPr lang="en-US"/>
          </a:p>
        </p:txBody>
      </p:sp>
    </p:spTree>
    <p:extLst>
      <p:ext uri="{BB962C8B-B14F-4D97-AF65-F5344CB8AC3E}">
        <p14:creationId xmlns:p14="http://schemas.microsoft.com/office/powerpoint/2010/main" val="93550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sz="1200">
                <a:solidFill>
                  <a:schemeClr val="accent1">
                    <a:lumMod val="75000"/>
                  </a:schemeClr>
                </a:solidFill>
                <a:latin typeface="Segoe UI" panose="020B0502040204020203" pitchFamily="34" charset="0"/>
                <a:cs typeface="Segoe UI" panose="020B0502040204020203" pitchFamily="34" charset="0"/>
              </a:rPr>
              <a:t>Identify sales for given Store </a:t>
            </a:r>
          </a:p>
          <a:p>
            <a:endParaRPr lang="en-US" sz="1200">
              <a:solidFill>
                <a:schemeClr val="accent1">
                  <a:lumMod val="75000"/>
                </a:schemeClr>
              </a:solidFill>
              <a:latin typeface="Segoe UI" panose="020B0502040204020203" pitchFamily="34" charset="0"/>
              <a:cs typeface="Segoe UI" panose="020B0502040204020203" pitchFamily="34" charset="0"/>
            </a:endParaRPr>
          </a:p>
          <a:p>
            <a:r>
              <a:rPr lang="en-US"/>
              <a:t>We can host data for store_id = 123 into multiple shards</a:t>
            </a:r>
          </a:p>
          <a:p>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33</a:t>
            </a:fld>
            <a:endParaRPr lang="en-US"/>
          </a:p>
        </p:txBody>
      </p:sp>
    </p:spTree>
    <p:extLst>
      <p:ext uri="{BB962C8B-B14F-4D97-AF65-F5344CB8AC3E}">
        <p14:creationId xmlns:p14="http://schemas.microsoft.com/office/powerpoint/2010/main" val="2208067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4</a:t>
            </a:fld>
            <a:endParaRPr lang="en-US"/>
          </a:p>
        </p:txBody>
      </p:sp>
    </p:spTree>
    <p:extLst>
      <p:ext uri="{BB962C8B-B14F-4D97-AF65-F5344CB8AC3E}">
        <p14:creationId xmlns:p14="http://schemas.microsoft.com/office/powerpoint/2010/main" val="201090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34</a:t>
            </a:fld>
            <a:endParaRPr lang="en-US"/>
          </a:p>
        </p:txBody>
      </p:sp>
    </p:spTree>
    <p:extLst>
      <p:ext uri="{BB962C8B-B14F-4D97-AF65-F5344CB8AC3E}">
        <p14:creationId xmlns:p14="http://schemas.microsoft.com/office/powerpoint/2010/main" val="1266784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configuration properties could be referred here : https://</a:t>
            </a:r>
            <a:r>
              <a:rPr lang="en-US" err="1"/>
              <a:t>docs.citusdata.com</a:t>
            </a:r>
            <a:r>
              <a:rPr lang="en-US"/>
              <a:t>/</a:t>
            </a:r>
            <a:r>
              <a:rPr lang="en-US" err="1"/>
              <a:t>en</a:t>
            </a:r>
            <a:r>
              <a:rPr lang="en-US"/>
              <a:t>/v11.0/develop/</a:t>
            </a:r>
            <a:r>
              <a:rPr lang="en-US" err="1"/>
              <a:t>api_guc.html</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u="none" strike="noStrike" err="1">
                <a:solidFill>
                  <a:srgbClr val="404040"/>
                </a:solidFill>
                <a:effectLst/>
                <a:latin typeface="Lato" panose="020F0502020204030203" pitchFamily="34" charset="0"/>
              </a:rPr>
              <a:t>citus.use_secondary_nodes</a:t>
            </a:r>
            <a:r>
              <a:rPr lang="en-IN" b="1" i="0" u="none" strike="noStrike">
                <a:solidFill>
                  <a:srgbClr val="404040"/>
                </a:solidFill>
                <a:effectLst/>
                <a:latin typeface="Lato" panose="020F0502020204030203" pitchFamily="34" charset="0"/>
              </a:rPr>
              <a:t> = ‘always’ -- </a:t>
            </a:r>
            <a:r>
              <a:rPr lang="en-IN" b="0" i="0" u="none" strike="noStrike">
                <a:solidFill>
                  <a:srgbClr val="404040"/>
                </a:solidFill>
                <a:effectLst/>
                <a:latin typeface="Lato" panose="020F0502020204030203" pitchFamily="34" charset="0"/>
              </a:rPr>
              <a:t>planner will query only nodes which are marked as ‘secondary’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a:solidFill>
                  <a:srgbClr val="007020"/>
                </a:solidFill>
                <a:effectLst/>
              </a:rPr>
              <a:t>SET</a:t>
            </a:r>
            <a:r>
              <a:rPr lang="en-IN">
                <a:solidFill>
                  <a:srgbClr val="BBBBBB"/>
                </a:solidFill>
                <a:effectLst/>
              </a:rPr>
              <a:t> </a:t>
            </a:r>
            <a:r>
              <a:rPr lang="en-IN" err="1">
                <a:effectLst/>
              </a:rPr>
              <a:t>citus</a:t>
            </a:r>
            <a:r>
              <a:rPr lang="en-IN" err="1">
                <a:solidFill>
                  <a:srgbClr val="208050"/>
                </a:solidFill>
                <a:effectLst/>
              </a:rPr>
              <a:t>.</a:t>
            </a:r>
            <a:r>
              <a:rPr lang="en-IN" err="1">
                <a:effectLst/>
              </a:rPr>
              <a:t>node_connection_timeout</a:t>
            </a:r>
            <a:r>
              <a:rPr lang="en-IN">
                <a:solidFill>
                  <a:srgbClr val="BBBBBB"/>
                </a:solidFill>
                <a:effectLst/>
              </a:rPr>
              <a:t> </a:t>
            </a:r>
            <a:r>
              <a:rPr lang="en-IN">
                <a:solidFill>
                  <a:srgbClr val="666666"/>
                </a:solidFill>
                <a:effectLst/>
              </a:rPr>
              <a:t>=</a:t>
            </a:r>
            <a:r>
              <a:rPr lang="en-IN">
                <a:solidFill>
                  <a:srgbClr val="BBBBBB"/>
                </a:solidFill>
                <a:effectLst/>
              </a:rPr>
              <a:t> </a:t>
            </a:r>
            <a:r>
              <a:rPr lang="en-IN">
                <a:solidFill>
                  <a:srgbClr val="208050"/>
                </a:solidFill>
                <a:effectLst/>
              </a:rPr>
              <a:t>60000</a:t>
            </a:r>
            <a:r>
              <a:rPr lang="en-IN">
                <a:effectLst/>
              </a:rPr>
              <a:t>;</a:t>
            </a:r>
            <a:r>
              <a:rPr lang="en-IN" b="0" i="0" u="none" strike="noStrike">
                <a:solidFill>
                  <a:srgbClr val="404040"/>
                </a:solidFill>
                <a:effectLst/>
                <a:latin typeface="Lato" panose="020F0502020204030203" pitchFamily="34" charset="0"/>
              </a:rPr>
              <a:t> -- 60 sec GUC sets the maximum duration (in milliseconds) to wait for connection establishment. affects connections from the coordinator to workers, and workers to each other.</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36</a:t>
            </a:fld>
            <a:endParaRPr lang="en-US"/>
          </a:p>
        </p:txBody>
      </p:sp>
    </p:spTree>
    <p:extLst>
      <p:ext uri="{BB962C8B-B14F-4D97-AF65-F5344CB8AC3E}">
        <p14:creationId xmlns:p14="http://schemas.microsoft.com/office/powerpoint/2010/main" val="2882045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Online Rebalancing essentially provides customers with additional control of rearranging tenants / shards across different nodes, utilizing the system defined balancing strategies or self defined custom strategies as well.</a:t>
            </a:r>
          </a:p>
          <a:p>
            <a:endParaRPr lang="en-US"/>
          </a:p>
          <a:p>
            <a:r>
              <a:rPr lang="en-US"/>
              <a:t>https://</a:t>
            </a:r>
            <a:r>
              <a:rPr lang="en-US" err="1"/>
              <a:t>docs.citusdata.com</a:t>
            </a:r>
            <a:r>
              <a:rPr lang="en-US"/>
              <a:t>/</a:t>
            </a:r>
            <a:r>
              <a:rPr lang="en-US" err="1"/>
              <a:t>en</a:t>
            </a:r>
            <a:r>
              <a:rPr lang="en-US"/>
              <a:t>/v11.0/develop/</a:t>
            </a:r>
            <a:r>
              <a:rPr lang="en-US" err="1"/>
              <a:t>api_metadata.html#rebalancer-strategy-table</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37</a:t>
            </a:fld>
            <a:endParaRPr lang="en-US"/>
          </a:p>
        </p:txBody>
      </p:sp>
    </p:spTree>
    <p:extLst>
      <p:ext uri="{BB962C8B-B14F-4D97-AF65-F5344CB8AC3E}">
        <p14:creationId xmlns:p14="http://schemas.microsoft.com/office/powerpoint/2010/main" val="867131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www.citusdata.com</a:t>
            </a:r>
            <a:r>
              <a:rPr lang="en-US"/>
              <a:t>/blog/2021/03/13/scaling-out-</a:t>
            </a:r>
            <a:r>
              <a:rPr lang="en-US" err="1"/>
              <a:t>postgres</a:t>
            </a:r>
            <a:r>
              <a:rPr lang="en-US"/>
              <a:t>-with-</a:t>
            </a:r>
            <a:r>
              <a:rPr lang="en-US" err="1"/>
              <a:t>citus</a:t>
            </a:r>
            <a:r>
              <a:rPr lang="en-US"/>
              <a:t>-open-source-shard-rebalancer/</a:t>
            </a:r>
          </a:p>
        </p:txBody>
      </p:sp>
      <p:sp>
        <p:nvSpPr>
          <p:cNvPr id="4" name="Slide Number Placeholder 3"/>
          <p:cNvSpPr>
            <a:spLocks noGrp="1"/>
          </p:cNvSpPr>
          <p:nvPr>
            <p:ph type="sldNum" sz="quarter" idx="5"/>
          </p:nvPr>
        </p:nvSpPr>
        <p:spPr/>
        <p:txBody>
          <a:bodyPr/>
          <a:lstStyle/>
          <a:p>
            <a:fld id="{EDCEE797-3402-F146-824C-F16D30B2C246}" type="slidenum">
              <a:rPr lang="en-US" smtClean="0"/>
              <a:t>38</a:t>
            </a:fld>
            <a:endParaRPr lang="en-US"/>
          </a:p>
        </p:txBody>
      </p:sp>
    </p:spTree>
    <p:extLst>
      <p:ext uri="{BB962C8B-B14F-4D97-AF65-F5344CB8AC3E}">
        <p14:creationId xmlns:p14="http://schemas.microsoft.com/office/powerpoint/2010/main" val="1361571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https://docs.citusdata.com/en/stable/develop/api_metadata.html_gl=1*1y4sz3y*_ga*MTc3MjY3OTQ2LjE2NTcyNzY2NTk.*_ga_DS5S1RKEB7*MTY1OTUyMjA0Mi4xMi4wLjE2NTk1MjIwNDIuMA..#rebalancer-strategy-table</a:t>
            </a:r>
          </a:p>
          <a:p>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39</a:t>
            </a:fld>
            <a:endParaRPr lang="en-US"/>
          </a:p>
        </p:txBody>
      </p:sp>
    </p:spTree>
    <p:extLst>
      <p:ext uri="{BB962C8B-B14F-4D97-AF65-F5344CB8AC3E}">
        <p14:creationId xmlns:p14="http://schemas.microsoft.com/office/powerpoint/2010/main" val="1498425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4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distributed table command splits (shards) data across multiple nodes.  Each is a smaller table\shard holding a set of your total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077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8 shards have been distributed as 3,3 &amp; 2 across the 3 nodes as shown in above screenshot.</a:t>
            </a:r>
          </a:p>
        </p:txBody>
      </p:sp>
      <p:sp>
        <p:nvSpPr>
          <p:cNvPr id="4" name="Slide Number Placeholder 3"/>
          <p:cNvSpPr>
            <a:spLocks noGrp="1"/>
          </p:cNvSpPr>
          <p:nvPr>
            <p:ph type="sldNum" sz="quarter" idx="5"/>
          </p:nvPr>
        </p:nvSpPr>
        <p:spPr/>
        <p:txBody>
          <a:bodyPr/>
          <a:lstStyle/>
          <a:p>
            <a:fld id="{EDCEE797-3402-F146-824C-F16D30B2C246}" type="slidenum">
              <a:rPr lang="en-US" smtClean="0"/>
              <a:t>42</a:t>
            </a:fld>
            <a:endParaRPr lang="en-US"/>
          </a:p>
        </p:txBody>
      </p:sp>
    </p:spTree>
    <p:extLst>
      <p:ext uri="{BB962C8B-B14F-4D97-AF65-F5344CB8AC3E}">
        <p14:creationId xmlns:p14="http://schemas.microsoft.com/office/powerpoint/2010/main" val="2122252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Distribution of queries.  Example – </a:t>
            </a:r>
          </a:p>
          <a:p>
            <a:pPr marL="228600" indent="-228600">
              <a:buAutoNum type="arabicParenR"/>
            </a:pPr>
            <a:r>
              <a:rPr lang="en-US"/>
              <a:t>Query hits coordinator </a:t>
            </a:r>
          </a:p>
          <a:p>
            <a:pPr marL="228600" indent="-228600">
              <a:buAutoNum type="arabicParenR"/>
            </a:pPr>
            <a:r>
              <a:rPr lang="en-US"/>
              <a:t>Coordinator sends sub queries to workers. </a:t>
            </a:r>
          </a:p>
          <a:p>
            <a:pPr marL="228600" indent="-228600">
              <a:buAutoNum type="arabicParenR"/>
            </a:pPr>
            <a:r>
              <a:rPr lang="en-US"/>
              <a:t>Workers compute and sends data back to coordinator which sends the result back to the application </a:t>
            </a:r>
          </a:p>
          <a:p>
            <a:pPr marL="0" indent="0">
              <a:buNone/>
            </a:pPr>
            <a:endParaRPr lang="en-US"/>
          </a:p>
          <a:p>
            <a:pPr marL="0" indent="0">
              <a:buNone/>
            </a:pPr>
            <a:r>
              <a:rPr lang="en-US"/>
              <a:t>Result : Optimized resource usage and increased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065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ffectLst/>
            </a:endParaRPr>
          </a:p>
          <a:p>
            <a:endParaRPr lang="en-IN">
              <a:effectLst/>
            </a:endParaRPr>
          </a:p>
          <a:p>
            <a:endParaRPr lang="en-IN">
              <a:effectLst/>
            </a:endParaRPr>
          </a:p>
          <a:p>
            <a:endParaRPr lang="en-IN">
              <a:effectLst/>
            </a:endParaRP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44</a:t>
            </a:fld>
            <a:endParaRPr lang="en-US"/>
          </a:p>
        </p:txBody>
      </p:sp>
    </p:spTree>
    <p:extLst>
      <p:ext uri="{BB962C8B-B14F-4D97-AF65-F5344CB8AC3E}">
        <p14:creationId xmlns:p14="http://schemas.microsoft.com/office/powerpoint/2010/main" val="1770151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577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ffectLst/>
            </a:endParaRPr>
          </a:p>
          <a:p>
            <a:endParaRPr lang="en-IN">
              <a:effectLst/>
            </a:endParaRPr>
          </a:p>
          <a:p>
            <a:endParaRPr lang="en-IN">
              <a:effectLst/>
            </a:endParaRPr>
          </a:p>
          <a:p>
            <a:endParaRPr lang="en-IN">
              <a:effectLst/>
            </a:endParaRP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45</a:t>
            </a:fld>
            <a:endParaRPr lang="en-US"/>
          </a:p>
        </p:txBody>
      </p:sp>
    </p:spTree>
    <p:extLst>
      <p:ext uri="{BB962C8B-B14F-4D97-AF65-F5344CB8AC3E}">
        <p14:creationId xmlns:p14="http://schemas.microsoft.com/office/powerpoint/2010/main" val="1922419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rgbClr val="007020"/>
                </a:solidFill>
                <a:effectLst/>
              </a:rPr>
              <a:t>SET</a:t>
            </a:r>
            <a:r>
              <a:rPr lang="en-IN">
                <a:solidFill>
                  <a:srgbClr val="BBBBBB"/>
                </a:solidFill>
                <a:effectLst/>
              </a:rPr>
              <a:t> </a:t>
            </a:r>
            <a:r>
              <a:rPr lang="en-IN" err="1">
                <a:effectLst/>
              </a:rPr>
              <a:t>citus</a:t>
            </a:r>
            <a:r>
              <a:rPr lang="en-IN" err="1">
                <a:solidFill>
                  <a:srgbClr val="208050"/>
                </a:solidFill>
                <a:effectLst/>
              </a:rPr>
              <a:t>.</a:t>
            </a:r>
            <a:r>
              <a:rPr lang="en-IN" err="1">
                <a:effectLst/>
              </a:rPr>
              <a:t>explain_all_tasks</a:t>
            </a:r>
            <a:r>
              <a:rPr lang="en-IN">
                <a:solidFill>
                  <a:srgbClr val="BBBBBB"/>
                </a:solidFill>
                <a:effectLst/>
              </a:rPr>
              <a:t> </a:t>
            </a:r>
            <a:r>
              <a:rPr lang="en-IN">
                <a:solidFill>
                  <a:srgbClr val="666666"/>
                </a:solidFill>
                <a:effectLst/>
              </a:rPr>
              <a:t>=</a:t>
            </a:r>
            <a:r>
              <a:rPr lang="en-IN">
                <a:solidFill>
                  <a:srgbClr val="BBBBBB"/>
                </a:solidFill>
                <a:effectLst/>
              </a:rPr>
              <a:t> </a:t>
            </a:r>
            <a:r>
              <a:rPr lang="en-IN">
                <a:solidFill>
                  <a:srgbClr val="208050"/>
                </a:solidFill>
                <a:effectLst/>
              </a:rPr>
              <a:t>1</a:t>
            </a:r>
            <a:r>
              <a:rPr lang="en-IN">
                <a:effectLst/>
              </a:rPr>
              <a:t>;  -- allows to expand all tasks within execution plan</a:t>
            </a:r>
          </a:p>
          <a:p>
            <a:endParaRPr lang="en-IN">
              <a:effectLst/>
            </a:endParaRPr>
          </a:p>
          <a:p>
            <a:r>
              <a:rPr lang="en-US"/>
              <a:t>Some insights to </a:t>
            </a:r>
            <a:r>
              <a:rPr lang="en-US" err="1"/>
              <a:t>interpretting</a:t>
            </a:r>
            <a:r>
              <a:rPr lang="en-US"/>
              <a:t> the execution plan:</a:t>
            </a:r>
          </a:p>
          <a:p>
            <a:r>
              <a:rPr lang="en-US"/>
              <a:t>	https://</a:t>
            </a:r>
            <a:r>
              <a:rPr lang="en-US" err="1"/>
              <a:t>docs.citusdata.com</a:t>
            </a:r>
            <a:r>
              <a:rPr lang="en-US"/>
              <a:t>/</a:t>
            </a:r>
            <a:r>
              <a:rPr lang="en-US" err="1"/>
              <a:t>en</a:t>
            </a:r>
            <a:r>
              <a:rPr lang="en-US"/>
              <a:t>/v11.0/develop/</a:t>
            </a:r>
            <a:r>
              <a:rPr lang="en-US" err="1"/>
              <a:t>reference_processing.html</a:t>
            </a:r>
            <a:endParaRPr lang="en-US"/>
          </a:p>
          <a:p>
            <a:endParaRPr lang="en-IN">
              <a:effectLst/>
            </a:endParaRPr>
          </a:p>
          <a:p>
            <a:endParaRPr lang="en-IN">
              <a:effectLst/>
            </a:endParaRPr>
          </a:p>
          <a:p>
            <a:endParaRPr lang="en-IN">
              <a:effectLst/>
            </a:endParaRPr>
          </a:p>
          <a:p>
            <a:endParaRPr lang="en-IN">
              <a:effectLst/>
            </a:endParaRPr>
          </a:p>
          <a:p>
            <a:endParaRPr lang="en-IN">
              <a:effectLst/>
            </a:endParaRP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46</a:t>
            </a:fld>
            <a:endParaRPr lang="en-US"/>
          </a:p>
        </p:txBody>
      </p:sp>
    </p:spTree>
    <p:extLst>
      <p:ext uri="{BB962C8B-B14F-4D97-AF65-F5344CB8AC3E}">
        <p14:creationId xmlns:p14="http://schemas.microsoft.com/office/powerpoint/2010/main" val="3446667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Distribution of queries?   Example average.  </a:t>
            </a:r>
          </a:p>
          <a:p>
            <a:r>
              <a:rPr lang="en-US"/>
              <a:t>Query hits coordinator and </a:t>
            </a:r>
            <a:r>
              <a:rPr lang="en-US" err="1"/>
              <a:t>coord</a:t>
            </a:r>
            <a:r>
              <a:rPr lang="en-US"/>
              <a:t> sends sub queries to workers. </a:t>
            </a:r>
          </a:p>
          <a:p>
            <a:r>
              <a:rPr lang="en-US"/>
              <a:t> Workers compute and sends data back to coordinator which sends the result back to the application – increased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142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Total Execution time shows 14x optimization for multi-node (cosmos </a:t>
            </a:r>
            <a:r>
              <a:rPr lang="en-US" err="1"/>
              <a:t>db</a:t>
            </a:r>
            <a:r>
              <a:rPr lang="en-US"/>
              <a:t>) setup</a:t>
            </a:r>
          </a:p>
        </p:txBody>
      </p:sp>
      <p:sp>
        <p:nvSpPr>
          <p:cNvPr id="4" name="Slide Number Placeholder 3"/>
          <p:cNvSpPr>
            <a:spLocks noGrp="1"/>
          </p:cNvSpPr>
          <p:nvPr>
            <p:ph type="sldNum" sz="quarter" idx="5"/>
          </p:nvPr>
        </p:nvSpPr>
        <p:spPr/>
        <p:txBody>
          <a:bodyPr/>
          <a:lstStyle/>
          <a:p>
            <a:fld id="{EDCEE797-3402-F146-824C-F16D30B2C246}" type="slidenum">
              <a:rPr lang="en-US" smtClean="0"/>
              <a:t>48</a:t>
            </a:fld>
            <a:endParaRPr lang="en-US"/>
          </a:p>
        </p:txBody>
      </p:sp>
    </p:spTree>
    <p:extLst>
      <p:ext uri="{BB962C8B-B14F-4D97-AF65-F5344CB8AC3E}">
        <p14:creationId xmlns:p14="http://schemas.microsoft.com/office/powerpoint/2010/main" val="1550905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49</a:t>
            </a:fld>
            <a:endParaRPr lang="en-US"/>
          </a:p>
        </p:txBody>
      </p:sp>
    </p:spTree>
    <p:extLst>
      <p:ext uri="{BB962C8B-B14F-4D97-AF65-F5344CB8AC3E}">
        <p14:creationId xmlns:p14="http://schemas.microsoft.com/office/powerpoint/2010/main" val="2690546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6786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insights to </a:t>
            </a:r>
            <a:r>
              <a:rPr lang="en-US" err="1"/>
              <a:t>interpretting</a:t>
            </a:r>
            <a:r>
              <a:rPr lang="en-US"/>
              <a:t> the execution plan:</a:t>
            </a:r>
          </a:p>
          <a:p>
            <a:r>
              <a:rPr lang="en-US"/>
              <a:t>	https://</a:t>
            </a:r>
            <a:r>
              <a:rPr lang="en-US" err="1"/>
              <a:t>docs.citusdata.com</a:t>
            </a:r>
            <a:r>
              <a:rPr lang="en-US"/>
              <a:t>/</a:t>
            </a:r>
            <a:r>
              <a:rPr lang="en-US" err="1"/>
              <a:t>en</a:t>
            </a:r>
            <a:r>
              <a:rPr lang="en-US"/>
              <a:t>/v11.0/develop/</a:t>
            </a:r>
            <a:r>
              <a:rPr lang="en-US" err="1"/>
              <a:t>reference_processing.html</a:t>
            </a:r>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51</a:t>
            </a:fld>
            <a:endParaRPr lang="en-US"/>
          </a:p>
        </p:txBody>
      </p:sp>
    </p:spTree>
    <p:extLst>
      <p:ext uri="{BB962C8B-B14F-4D97-AF65-F5344CB8AC3E}">
        <p14:creationId xmlns:p14="http://schemas.microsoft.com/office/powerpoint/2010/main" val="394100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insights to </a:t>
            </a:r>
            <a:r>
              <a:rPr lang="en-US" err="1"/>
              <a:t>interpretting</a:t>
            </a:r>
            <a:r>
              <a:rPr lang="en-US"/>
              <a:t> the execution plan:</a:t>
            </a:r>
          </a:p>
          <a:p>
            <a:r>
              <a:rPr lang="en-US"/>
              <a:t>	https://</a:t>
            </a:r>
            <a:r>
              <a:rPr lang="en-US" err="1"/>
              <a:t>docs.citusdata.com</a:t>
            </a:r>
            <a:r>
              <a:rPr lang="en-US"/>
              <a:t>/</a:t>
            </a:r>
            <a:r>
              <a:rPr lang="en-US" err="1"/>
              <a:t>en</a:t>
            </a:r>
            <a:r>
              <a:rPr lang="en-US"/>
              <a:t>/v11.0/develop/</a:t>
            </a:r>
            <a:r>
              <a:rPr lang="en-US" err="1"/>
              <a:t>reference_processing.html</a:t>
            </a:r>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52</a:t>
            </a:fld>
            <a:endParaRPr lang="en-US"/>
          </a:p>
        </p:txBody>
      </p:sp>
    </p:spTree>
    <p:extLst>
      <p:ext uri="{BB962C8B-B14F-4D97-AF65-F5344CB8AC3E}">
        <p14:creationId xmlns:p14="http://schemas.microsoft.com/office/powerpoint/2010/main" val="1714261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353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404040"/>
                </a:solidFill>
                <a:effectLst/>
                <a:latin typeface="Lato" panose="020F0502020204030203" pitchFamily="34" charset="0"/>
              </a:rPr>
              <a:t>Because of the </a:t>
            </a:r>
            <a:r>
              <a:rPr lang="en-IN" b="0" i="0" u="none" strike="noStrike" err="1">
                <a:solidFill>
                  <a:srgbClr val="404040"/>
                </a:solidFill>
                <a:effectLst/>
                <a:latin typeface="Lato" panose="020F0502020204030203" pitchFamily="34" charset="0"/>
              </a:rPr>
              <a:t>tenantid</a:t>
            </a:r>
            <a:r>
              <a:rPr lang="en-IN" b="0" i="0" u="none" strike="noStrike">
                <a:solidFill>
                  <a:srgbClr val="404040"/>
                </a:solidFill>
                <a:effectLst/>
                <a:latin typeface="Lato" panose="020F0502020204030203" pitchFamily="34" charset="0"/>
              </a:rPr>
              <a:t> filter and join on </a:t>
            </a:r>
            <a:r>
              <a:rPr lang="en-IN" b="0" i="0" u="none" strike="noStrike" err="1">
                <a:solidFill>
                  <a:srgbClr val="404040"/>
                </a:solidFill>
                <a:effectLst/>
                <a:latin typeface="Lato" panose="020F0502020204030203" pitchFamily="34" charset="0"/>
              </a:rPr>
              <a:t>tenantid</a:t>
            </a:r>
            <a:r>
              <a:rPr lang="en-IN" b="0" i="0" u="none" strike="noStrike">
                <a:solidFill>
                  <a:srgbClr val="404040"/>
                </a:solidFill>
                <a:effectLst/>
                <a:latin typeface="Lato" panose="020F0502020204030203" pitchFamily="34" charset="0"/>
              </a:rPr>
              <a:t>, Citus knows that the entire query can be answered using the set of co-located shards that contain the data for that particular tenant, and the PostgreSQL node can answer the query in a single step, which enables full SQL support.</a:t>
            </a:r>
          </a:p>
          <a:p>
            <a:endParaRPr lang="en-IN" b="0" i="0" u="none" strike="noStrike">
              <a:solidFill>
                <a:srgbClr val="404040"/>
              </a:solidFill>
              <a:effectLst/>
              <a:latin typeface="Lato" panose="020F0502020204030203" pitchFamily="34" charset="0"/>
            </a:endParaRPr>
          </a:p>
          <a:p>
            <a:r>
              <a:rPr lang="en-IN" b="0" i="0" u="none" strike="noStrike">
                <a:solidFill>
                  <a:srgbClr val="404040"/>
                </a:solidFill>
                <a:effectLst/>
                <a:latin typeface="Lato" panose="020F0502020204030203" pitchFamily="34" charset="0"/>
              </a:rPr>
              <a:t> </a:t>
            </a:r>
            <a:r>
              <a:rPr lang="en-IN" b="0" i="0" u="none" strike="noStrike">
                <a:solidFill>
                  <a:srgbClr val="9B59B6"/>
                </a:solidFill>
                <a:effectLst/>
                <a:latin typeface="Lato" panose="020F0502020204030203" pitchFamily="34" charset="0"/>
                <a:hlinkClick r:id="rId3"/>
              </a:rPr>
              <a:t>Subquery/CTE Push-Pull Execution</a:t>
            </a:r>
            <a:r>
              <a:rPr lang="en-IN" b="0" i="0" u="none" strike="noStrike">
                <a:solidFill>
                  <a:srgbClr val="404040"/>
                </a:solidFill>
                <a:effectLst/>
                <a:latin typeface="Lato" panose="020F0502020204030203" pitchFamily="34" charset="0"/>
              </a:rPr>
              <a:t>.</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54</a:t>
            </a:fld>
            <a:endParaRPr lang="en-US"/>
          </a:p>
        </p:txBody>
      </p:sp>
    </p:spTree>
    <p:extLst>
      <p:ext uri="{BB962C8B-B14F-4D97-AF65-F5344CB8AC3E}">
        <p14:creationId xmlns:p14="http://schemas.microsoft.com/office/powerpoint/2010/main" val="220619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Online Rebalancing essentially provides customers with additional control of rearranging tenants / shards across different nodes, utilizing the system defined balancing strategies or self defined custom strategies as well.</a:t>
            </a:r>
          </a:p>
          <a:p>
            <a:endParaRPr lang="en-US"/>
          </a:p>
          <a:p>
            <a:r>
              <a:rPr lang="en-US"/>
              <a:t>Covered in more detail in </a:t>
            </a:r>
            <a:r>
              <a:rPr lang="en-US" b="1"/>
              <a:t>data modeling and rebalancing </a:t>
            </a:r>
            <a:r>
              <a:rPr lang="en-US"/>
              <a:t>section</a:t>
            </a:r>
          </a:p>
        </p:txBody>
      </p:sp>
      <p:sp>
        <p:nvSpPr>
          <p:cNvPr id="4" name="Slide Number Placeholder 3"/>
          <p:cNvSpPr>
            <a:spLocks noGrp="1"/>
          </p:cNvSpPr>
          <p:nvPr>
            <p:ph type="sldNum" sz="quarter" idx="5"/>
          </p:nvPr>
        </p:nvSpPr>
        <p:spPr/>
        <p:txBody>
          <a:bodyPr/>
          <a:lstStyle/>
          <a:p>
            <a:fld id="{EDCEE797-3402-F146-824C-F16D30B2C246}" type="slidenum">
              <a:rPr lang="en-US" smtClean="0"/>
              <a:t>6</a:t>
            </a:fld>
            <a:endParaRPr lang="en-US"/>
          </a:p>
        </p:txBody>
      </p:sp>
    </p:spTree>
    <p:extLst>
      <p:ext uri="{BB962C8B-B14F-4D97-AF65-F5344CB8AC3E}">
        <p14:creationId xmlns:p14="http://schemas.microsoft.com/office/powerpoint/2010/main" val="35903041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55</a:t>
            </a:fld>
            <a:endParaRPr lang="en-US"/>
          </a:p>
        </p:txBody>
      </p:sp>
    </p:spTree>
    <p:extLst>
      <p:ext uri="{BB962C8B-B14F-4D97-AF65-F5344CB8AC3E}">
        <p14:creationId xmlns:p14="http://schemas.microsoft.com/office/powerpoint/2010/main" val="1015713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www.citusdata.com</a:t>
            </a:r>
            <a:r>
              <a:rPr lang="en-US"/>
              <a:t>/blog/2022/07/28/debugging-postgres-autovacuum-problems-13-tips/</a:t>
            </a:r>
          </a:p>
        </p:txBody>
      </p:sp>
      <p:sp>
        <p:nvSpPr>
          <p:cNvPr id="4" name="Slide Number Placeholder 3"/>
          <p:cNvSpPr>
            <a:spLocks noGrp="1"/>
          </p:cNvSpPr>
          <p:nvPr>
            <p:ph type="sldNum" sz="quarter" idx="5"/>
          </p:nvPr>
        </p:nvSpPr>
        <p:spPr/>
        <p:txBody>
          <a:bodyPr/>
          <a:lstStyle/>
          <a:p>
            <a:fld id="{EDCEE797-3402-F146-824C-F16D30B2C246}" type="slidenum">
              <a:rPr lang="en-US" smtClean="0"/>
              <a:t>56</a:t>
            </a:fld>
            <a:endParaRPr lang="en-US"/>
          </a:p>
        </p:txBody>
      </p:sp>
    </p:spTree>
    <p:extLst>
      <p:ext uri="{BB962C8B-B14F-4D97-AF65-F5344CB8AC3E}">
        <p14:creationId xmlns:p14="http://schemas.microsoft.com/office/powerpoint/2010/main" val="533582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www.citusdata.com</a:t>
            </a:r>
            <a:r>
              <a:rPr lang="en-US"/>
              <a:t>/blog/2022/03/12/how-to-benchmark-performance-of-citus-and-postgres-with-hammerdb/</a:t>
            </a:r>
          </a:p>
        </p:txBody>
      </p:sp>
      <p:sp>
        <p:nvSpPr>
          <p:cNvPr id="4" name="Slide Number Placeholder 3"/>
          <p:cNvSpPr>
            <a:spLocks noGrp="1"/>
          </p:cNvSpPr>
          <p:nvPr>
            <p:ph type="sldNum" sz="quarter" idx="5"/>
          </p:nvPr>
        </p:nvSpPr>
        <p:spPr/>
        <p:txBody>
          <a:bodyPr/>
          <a:lstStyle/>
          <a:p>
            <a:fld id="{EDCEE797-3402-F146-824C-F16D30B2C246}" type="slidenum">
              <a:rPr lang="en-US" smtClean="0"/>
              <a:t>57</a:t>
            </a:fld>
            <a:endParaRPr lang="en-US"/>
          </a:p>
        </p:txBody>
      </p:sp>
    </p:spTree>
    <p:extLst>
      <p:ext uri="{BB962C8B-B14F-4D97-AF65-F5344CB8AC3E}">
        <p14:creationId xmlns:p14="http://schemas.microsoft.com/office/powerpoint/2010/main" val="474306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668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Queries from customer :</a:t>
            </a:r>
          </a:p>
          <a:p>
            <a:endParaRPr lang="en-US"/>
          </a:p>
          <a:p>
            <a:pPr marL="228600" indent="-228600">
              <a:buAutoNum type="arabicParenR"/>
            </a:pPr>
            <a:r>
              <a:rPr lang="en-US"/>
              <a:t>Asynchronous</a:t>
            </a:r>
          </a:p>
          <a:p>
            <a:pPr marL="228600" indent="-228600">
              <a:buAutoNum type="arabicParenR"/>
            </a:pPr>
            <a:r>
              <a:rPr lang="en-US"/>
              <a:t>Replica promotion – Naming correction after promotion.</a:t>
            </a:r>
          </a:p>
          <a:p>
            <a:pPr marL="228600" indent="-228600">
              <a:buAutoNum type="arabicParenR"/>
            </a:pP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60</a:t>
            </a:fld>
            <a:endParaRPr lang="en-US"/>
          </a:p>
        </p:txBody>
      </p:sp>
    </p:spTree>
    <p:extLst>
      <p:ext uri="{BB962C8B-B14F-4D97-AF65-F5344CB8AC3E}">
        <p14:creationId xmlns:p14="http://schemas.microsoft.com/office/powerpoint/2010/main" val="117539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SPLIT into 2 slides with In-Region and Cross region provisioning</a:t>
            </a:r>
          </a:p>
        </p:txBody>
      </p:sp>
      <p:sp>
        <p:nvSpPr>
          <p:cNvPr id="4" name="Slide Number Placeholder 3"/>
          <p:cNvSpPr>
            <a:spLocks noGrp="1"/>
          </p:cNvSpPr>
          <p:nvPr>
            <p:ph type="sldNum" sz="quarter" idx="5"/>
          </p:nvPr>
        </p:nvSpPr>
        <p:spPr/>
        <p:txBody>
          <a:bodyPr/>
          <a:lstStyle/>
          <a:p>
            <a:fld id="{EDCEE797-3402-F146-824C-F16D30B2C246}" type="slidenum">
              <a:rPr lang="en-US" smtClean="0"/>
              <a:t>61</a:t>
            </a:fld>
            <a:endParaRPr lang="en-US"/>
          </a:p>
        </p:txBody>
      </p:sp>
    </p:spTree>
    <p:extLst>
      <p:ext uri="{BB962C8B-B14F-4D97-AF65-F5344CB8AC3E}">
        <p14:creationId xmlns:p14="http://schemas.microsoft.com/office/powerpoint/2010/main" val="2014709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62</a:t>
            </a:fld>
            <a:endParaRPr lang="en-US"/>
          </a:p>
        </p:txBody>
      </p:sp>
    </p:spTree>
    <p:extLst>
      <p:ext uri="{BB962C8B-B14F-4D97-AF65-F5344CB8AC3E}">
        <p14:creationId xmlns:p14="http://schemas.microsoft.com/office/powerpoint/2010/main" val="1059349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63</a:t>
            </a:fld>
            <a:endParaRPr lang="en-US"/>
          </a:p>
        </p:txBody>
      </p:sp>
    </p:spTree>
    <p:extLst>
      <p:ext uri="{BB962C8B-B14F-4D97-AF65-F5344CB8AC3E}">
        <p14:creationId xmlns:p14="http://schemas.microsoft.com/office/powerpoint/2010/main" val="835004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971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IN" b="0" i="0" u="none" strike="noStrike">
                <a:solidFill>
                  <a:srgbClr val="404040"/>
                </a:solidFill>
                <a:effectLst/>
                <a:latin typeface="Lato" panose="020F0502020204030203" pitchFamily="34" charset="0"/>
              </a:rPr>
              <a:t>Draining a node isn’t exposed directly to users, though it is possible to achieve by logging a ticket with background support team. Need not be shared with customers as such.</a:t>
            </a:r>
          </a:p>
          <a:p>
            <a:pPr algn="l">
              <a:buFont typeface="+mj-lt"/>
              <a:buAutoNum type="arabicPeriod"/>
            </a:pPr>
            <a:endParaRPr lang="en-IN" b="0" i="0" u="none" strike="noStrike">
              <a:solidFill>
                <a:srgbClr val="404040"/>
              </a:solidFill>
              <a:effectLst/>
              <a:latin typeface="Lato" panose="020F0502020204030203" pitchFamily="34" charset="0"/>
            </a:endParaRPr>
          </a:p>
          <a:p>
            <a:pPr algn="l">
              <a:buFont typeface="+mj-lt"/>
              <a:buAutoNum type="arabicPeriod"/>
            </a:pPr>
            <a:r>
              <a:rPr lang="en-IN" b="0" i="0" u="none" strike="noStrike">
                <a:solidFill>
                  <a:srgbClr val="404040"/>
                </a:solidFill>
                <a:effectLst/>
                <a:latin typeface="Lato" panose="020F0502020204030203" pitchFamily="34" charset="0"/>
              </a:rPr>
              <a:t>Run this for each node that you want to remove:</a:t>
            </a:r>
          </a:p>
          <a:p>
            <a:pPr algn="l">
              <a:buFont typeface="+mj-lt"/>
              <a:buNone/>
            </a:pPr>
            <a:r>
              <a:rPr lang="en-IN" b="1" i="0" u="none" strike="noStrike">
                <a:solidFill>
                  <a:srgbClr val="007020"/>
                </a:solidFill>
                <a:effectLst/>
                <a:latin typeface="Lato" panose="020F0502020204030203" pitchFamily="34" charset="0"/>
              </a:rPr>
              <a:t>    SELECT</a:t>
            </a:r>
            <a:r>
              <a:rPr lang="en-IN" b="0" i="0" u="none" strike="noStrike">
                <a:solidFill>
                  <a:srgbClr val="BBBBBB"/>
                </a:solidFill>
                <a:effectLst/>
                <a:latin typeface="Lato" panose="020F0502020204030203" pitchFamily="34" charset="0"/>
              </a:rPr>
              <a:t> </a:t>
            </a:r>
            <a:r>
              <a:rPr lang="en-IN" b="0" i="0" u="none" strike="noStrike">
                <a:solidFill>
                  <a:srgbClr val="666666"/>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1" i="0" u="none" strike="noStrike">
                <a:solidFill>
                  <a:srgbClr val="007020"/>
                </a:solidFill>
                <a:effectLst/>
                <a:latin typeface="Lato" panose="020F0502020204030203" pitchFamily="34" charset="0"/>
              </a:rPr>
              <a:t>FROM</a:t>
            </a:r>
            <a:r>
              <a:rPr lang="en-IN" b="0" i="0" u="none" strike="noStrike">
                <a:solidFill>
                  <a:srgbClr val="BBBBBB"/>
                </a:solidFill>
                <a:effectLst/>
                <a:latin typeface="Lato" panose="020F0502020204030203" pitchFamily="34" charset="0"/>
              </a:rPr>
              <a:t> </a:t>
            </a:r>
            <a:r>
              <a:rPr lang="en-IN" b="0" i="0" u="none" strike="noStrike" err="1">
                <a:solidFill>
                  <a:srgbClr val="404040"/>
                </a:solidFill>
                <a:effectLst/>
                <a:latin typeface="Lato" panose="020F0502020204030203" pitchFamily="34" charset="0"/>
              </a:rPr>
              <a:t>citus_set_node_property</a:t>
            </a:r>
            <a:r>
              <a:rPr lang="en-IN" b="0" i="0" u="none" strike="noStrike">
                <a:solidFill>
                  <a:srgbClr val="404040"/>
                </a:solidFill>
                <a:effectLst/>
                <a:latin typeface="Lato" panose="020F0502020204030203" pitchFamily="34" charset="0"/>
              </a:rPr>
              <a:t>(</a:t>
            </a:r>
            <a:r>
              <a:rPr lang="en-IN" b="0" i="0" u="none" strike="noStrike" err="1">
                <a:solidFill>
                  <a:srgbClr val="404040"/>
                </a:solidFill>
                <a:effectLst/>
                <a:latin typeface="Lato" panose="020F0502020204030203" pitchFamily="34" charset="0"/>
              </a:rPr>
              <a:t>node_hostname</a:t>
            </a:r>
            <a:r>
              <a:rPr lang="en-IN" b="0" i="0" u="none" strike="noStrike">
                <a:solidFill>
                  <a:srgbClr val="404040"/>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0" i="0" u="none" strike="noStrike" err="1">
                <a:solidFill>
                  <a:srgbClr val="404040"/>
                </a:solidFill>
                <a:effectLst/>
                <a:latin typeface="Lato" panose="020F0502020204030203" pitchFamily="34" charset="0"/>
              </a:rPr>
              <a:t>node_port</a:t>
            </a:r>
            <a:r>
              <a:rPr lang="en-IN" b="0" i="0" u="none" strike="noStrike">
                <a:solidFill>
                  <a:srgbClr val="404040"/>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0" i="0" u="none" strike="noStrike">
                <a:solidFill>
                  <a:srgbClr val="4070A0"/>
                </a:solidFill>
                <a:effectLst/>
                <a:latin typeface="Lato" panose="020F0502020204030203" pitchFamily="34" charset="0"/>
              </a:rPr>
              <a:t>'</a:t>
            </a:r>
            <a:r>
              <a:rPr lang="en-IN" b="0" i="0" u="none" strike="noStrike" err="1">
                <a:solidFill>
                  <a:srgbClr val="4070A0"/>
                </a:solidFill>
                <a:effectLst/>
                <a:latin typeface="Lato" panose="020F0502020204030203" pitchFamily="34" charset="0"/>
              </a:rPr>
              <a:t>shouldhaveshards</a:t>
            </a:r>
            <a:r>
              <a:rPr lang="en-IN" b="0" i="0" u="none" strike="noStrike">
                <a:solidFill>
                  <a:srgbClr val="4070A0"/>
                </a:solidFill>
                <a:effectLst/>
                <a:latin typeface="Lato" panose="020F0502020204030203" pitchFamily="34" charset="0"/>
              </a:rPr>
              <a:t>'</a:t>
            </a:r>
            <a:r>
              <a:rPr lang="en-IN" b="0" i="0" u="none" strike="noStrike">
                <a:solidFill>
                  <a:srgbClr val="404040"/>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1" i="0" u="none" strike="noStrike">
                <a:solidFill>
                  <a:srgbClr val="007020"/>
                </a:solidFill>
                <a:effectLst/>
                <a:latin typeface="Lato" panose="020F0502020204030203" pitchFamily="34" charset="0"/>
              </a:rPr>
              <a:t>false</a:t>
            </a:r>
            <a:r>
              <a:rPr lang="en-IN" b="0" i="0" u="none" strike="noStrike">
                <a:solidFill>
                  <a:srgbClr val="404040"/>
                </a:solidFill>
                <a:effectLst/>
                <a:latin typeface="Lato" panose="020F0502020204030203" pitchFamily="34" charset="0"/>
              </a:rPr>
              <a:t>); </a:t>
            </a:r>
          </a:p>
          <a:p>
            <a:pPr algn="l">
              <a:buFont typeface="+mj-lt"/>
              <a:buNone/>
            </a:pPr>
            <a:r>
              <a:rPr lang="en-IN" b="0" i="0" u="none" strike="noStrike">
                <a:solidFill>
                  <a:srgbClr val="404040"/>
                </a:solidFill>
                <a:effectLst/>
                <a:latin typeface="Lato" panose="020F0502020204030203" pitchFamily="34" charset="0"/>
              </a:rPr>
              <a:t>2.Drain them all at once with </a:t>
            </a:r>
            <a:r>
              <a:rPr lang="en-IN" b="0" i="0" u="none" strike="noStrike" err="1">
                <a:solidFill>
                  <a:srgbClr val="9B59B6"/>
                </a:solidFill>
                <a:effectLst/>
                <a:latin typeface="Lato" panose="020F0502020204030203" pitchFamily="34" charset="0"/>
                <a:hlinkClick r:id="rId3"/>
              </a:rPr>
              <a:t>rebalance_table_shards</a:t>
            </a:r>
            <a:r>
              <a:rPr lang="en-IN" b="0" i="0" u="none" strike="noStrike">
                <a:solidFill>
                  <a:srgbClr val="404040"/>
                </a:solidFill>
                <a:effectLst/>
                <a:latin typeface="Lato" panose="020F0502020204030203" pitchFamily="34" charset="0"/>
              </a:rPr>
              <a:t>:</a:t>
            </a:r>
          </a:p>
          <a:p>
            <a:pPr algn="l">
              <a:buFont typeface="+mj-lt"/>
              <a:buNone/>
            </a:pPr>
            <a:r>
              <a:rPr lang="en-IN" b="1" i="0" u="none" strike="noStrike">
                <a:solidFill>
                  <a:srgbClr val="007020"/>
                </a:solidFill>
                <a:effectLst/>
                <a:latin typeface="Lato" panose="020F0502020204030203" pitchFamily="34" charset="0"/>
              </a:rPr>
              <a:t>    SELECT</a:t>
            </a:r>
            <a:r>
              <a:rPr lang="en-IN" b="0" i="0" u="none" strike="noStrike">
                <a:solidFill>
                  <a:srgbClr val="BBBBBB"/>
                </a:solidFill>
                <a:effectLst/>
                <a:latin typeface="Lato" panose="020F0502020204030203" pitchFamily="34" charset="0"/>
              </a:rPr>
              <a:t> </a:t>
            </a:r>
            <a:r>
              <a:rPr lang="en-IN" b="0" i="0" u="none" strike="noStrike">
                <a:solidFill>
                  <a:srgbClr val="666666"/>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1" i="0" u="none" strike="noStrike">
                <a:solidFill>
                  <a:srgbClr val="007020"/>
                </a:solidFill>
                <a:effectLst/>
                <a:latin typeface="Lato" panose="020F0502020204030203" pitchFamily="34" charset="0"/>
              </a:rPr>
              <a:t>FROM</a:t>
            </a:r>
            <a:r>
              <a:rPr lang="en-IN" b="0" i="0" u="none" strike="noStrike">
                <a:solidFill>
                  <a:srgbClr val="BBBBBB"/>
                </a:solidFill>
                <a:effectLst/>
                <a:latin typeface="Lato" panose="020F0502020204030203" pitchFamily="34" charset="0"/>
              </a:rPr>
              <a:t> </a:t>
            </a:r>
            <a:r>
              <a:rPr lang="en-IN" b="0" i="0" u="none" strike="noStrike" err="1">
                <a:solidFill>
                  <a:srgbClr val="404040"/>
                </a:solidFill>
                <a:effectLst/>
                <a:latin typeface="Lato" panose="020F0502020204030203" pitchFamily="34" charset="0"/>
              </a:rPr>
              <a:t>rebalance_table_shards</a:t>
            </a:r>
            <a:r>
              <a:rPr lang="en-IN" b="0" i="0" u="none" strike="noStrike">
                <a:solidFill>
                  <a:srgbClr val="404040"/>
                </a:solidFill>
                <a:effectLst/>
                <a:latin typeface="Lato" panose="020F0502020204030203" pitchFamily="34" charset="0"/>
              </a:rPr>
              <a:t>(</a:t>
            </a:r>
            <a:r>
              <a:rPr lang="en-IN" b="0" i="0" u="none" strike="noStrike" err="1">
                <a:solidFill>
                  <a:srgbClr val="404040"/>
                </a:solidFill>
                <a:effectLst/>
                <a:latin typeface="Lato" panose="020F0502020204030203" pitchFamily="34" charset="0"/>
              </a:rPr>
              <a:t>drain_only</a:t>
            </a:r>
            <a:r>
              <a:rPr lang="en-IN" b="0" i="0" u="none" strike="noStrike">
                <a:solidFill>
                  <a:srgbClr val="BBBBBB"/>
                </a:solidFill>
                <a:effectLst/>
                <a:latin typeface="Lato" panose="020F0502020204030203" pitchFamily="34" charset="0"/>
              </a:rPr>
              <a:t> </a:t>
            </a:r>
            <a:r>
              <a:rPr lang="en-IN" b="0" i="0" u="none" strike="noStrike">
                <a:solidFill>
                  <a:srgbClr val="404040"/>
                </a:solidFill>
                <a:effectLst/>
                <a:latin typeface="Lato" panose="020F0502020204030203" pitchFamily="34" charset="0"/>
              </a:rPr>
              <a:t>:</a:t>
            </a:r>
            <a:r>
              <a:rPr lang="en-IN" b="0" i="0" u="none" strike="noStrike">
                <a:solidFill>
                  <a:srgbClr val="666666"/>
                </a:solidFill>
                <a:effectLst/>
                <a:latin typeface="Lato" panose="020F0502020204030203" pitchFamily="34" charset="0"/>
              </a:rPr>
              <a:t>=</a:t>
            </a:r>
            <a:r>
              <a:rPr lang="en-IN" b="0" i="0" u="none" strike="noStrike">
                <a:solidFill>
                  <a:srgbClr val="BBBBBB"/>
                </a:solidFill>
                <a:effectLst/>
                <a:latin typeface="Lato" panose="020F0502020204030203" pitchFamily="34" charset="0"/>
              </a:rPr>
              <a:t> </a:t>
            </a:r>
            <a:r>
              <a:rPr lang="en-IN" b="1" i="0" u="none" strike="noStrike">
                <a:solidFill>
                  <a:srgbClr val="007020"/>
                </a:solidFill>
                <a:effectLst/>
                <a:latin typeface="Lato" panose="020F0502020204030203" pitchFamily="34" charset="0"/>
              </a:rPr>
              <a:t>true</a:t>
            </a:r>
            <a:r>
              <a:rPr lang="en-IN" b="0" i="0" u="none" strike="noStrike">
                <a:solidFill>
                  <a:srgbClr val="404040"/>
                </a:solidFill>
                <a:effectLst/>
                <a:latin typeface="Lato" panose="020F0502020204030203" pitchFamily="34" charset="0"/>
              </a:rPr>
              <a:t>); </a:t>
            </a:r>
          </a:p>
          <a:p>
            <a:pPr algn="l">
              <a:buFont typeface="+mj-lt"/>
              <a:buNone/>
            </a:pPr>
            <a:r>
              <a:rPr lang="en-IN" b="0" i="0" u="none" strike="noStrike">
                <a:solidFill>
                  <a:srgbClr val="404040"/>
                </a:solidFill>
                <a:effectLst/>
                <a:latin typeface="Lato" panose="020F0502020204030203" pitchFamily="34" charset="0"/>
              </a:rPr>
              <a:t>3.Wait until the draining rebalance </a:t>
            </a:r>
            <a:r>
              <a:rPr lang="en-IN" b="0" i="0" u="none" strike="noStrike" err="1">
                <a:solidFill>
                  <a:srgbClr val="404040"/>
                </a:solidFill>
                <a:effectLst/>
                <a:latin typeface="Lato" panose="020F0502020204030203" pitchFamily="34" charset="0"/>
              </a:rPr>
              <a:t>finishe</a:t>
            </a:r>
            <a:endParaRPr lang="en-IN" b="0" i="0" u="none" strike="noStrike">
              <a:solidFill>
                <a:srgbClr val="404040"/>
              </a:solidFill>
              <a:effectLst/>
              <a:latin typeface="Lato" panose="020F0502020204030203" pitchFamily="34" charset="0"/>
            </a:endParaRPr>
          </a:p>
          <a:p>
            <a:pPr algn="l">
              <a:buFont typeface="+mj-lt"/>
              <a:buNone/>
            </a:pPr>
            <a:r>
              <a:rPr lang="en-IN" b="0" i="0" u="none" strike="noStrike">
                <a:solidFill>
                  <a:srgbClr val="404040"/>
                </a:solidFill>
                <a:effectLst/>
                <a:latin typeface="Lato" panose="020F0502020204030203" pitchFamily="34" charset="0"/>
              </a:rPr>
              <a:t>4.Remove the nodes</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65</a:t>
            </a:fld>
            <a:endParaRPr lang="en-US"/>
          </a:p>
        </p:txBody>
      </p:sp>
    </p:spTree>
    <p:extLst>
      <p:ext uri="{BB962C8B-B14F-4D97-AF65-F5344CB8AC3E}">
        <p14:creationId xmlns:p14="http://schemas.microsoft.com/office/powerpoint/2010/main" val="233890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Scaling the storage or compute are independent operations.</a:t>
            </a:r>
          </a:p>
          <a:p>
            <a:r>
              <a:rPr lang="en-US"/>
              <a:t>We could vertically scale as well as scale out either 1 node or multiple nodes added at a time.</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7893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66</a:t>
            </a:fld>
            <a:endParaRPr lang="en-US"/>
          </a:p>
        </p:txBody>
      </p:sp>
    </p:spTree>
    <p:extLst>
      <p:ext uri="{BB962C8B-B14F-4D97-AF65-F5344CB8AC3E}">
        <p14:creationId xmlns:p14="http://schemas.microsoft.com/office/powerpoint/2010/main" val="199901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Pg_stat_activity</a:t>
            </a:r>
            <a:r>
              <a:rPr lang="en-US"/>
              <a:t> : It shows session on local node</a:t>
            </a:r>
          </a:p>
          <a:p>
            <a:r>
              <a:rPr lang="en-US" err="1"/>
              <a:t>Citus_stat_activity</a:t>
            </a:r>
            <a:r>
              <a:rPr lang="en-US"/>
              <a:t> : shows global </a:t>
            </a:r>
            <a:r>
              <a:rPr lang="en-US" err="1"/>
              <a:t>pg_stat_activity</a:t>
            </a:r>
            <a:endParaRPr lang="en-US"/>
          </a:p>
          <a:p>
            <a:r>
              <a:rPr lang="en-US" err="1"/>
              <a:t>Citus_dist_stat_activity</a:t>
            </a:r>
            <a:r>
              <a:rPr lang="en-US"/>
              <a:t> : shows all queries performed by client</a:t>
            </a:r>
          </a:p>
          <a:p>
            <a:endParaRPr lang="en-US"/>
          </a:p>
          <a:p>
            <a:r>
              <a:rPr lang="en-US"/>
              <a:t>Additional links to learn more on debugging locking :</a:t>
            </a:r>
          </a:p>
          <a:p>
            <a:r>
              <a:rPr lang="en-US" b="0" i="0" u="sng" strike="noStrike">
                <a:solidFill>
                  <a:srgbClr val="00BCF2"/>
                </a:solidFill>
                <a:effectLst/>
                <a:latin typeface="Segoe UI Light" panose="020B0502040204020203" pitchFamily="34" charset="0"/>
                <a:hlinkClick r:id="rId3"/>
              </a:rPr>
              <a:t>https://www.citusdata.com/blog/2018/02/22/seven-tips-for-dealing-with-postgres-locks/</a:t>
            </a:r>
            <a:endParaRPr lang="en-US" b="0" i="0" u="sng" strike="noStrike">
              <a:solidFill>
                <a:srgbClr val="00BCF2"/>
              </a:solidFill>
              <a:effectLst/>
              <a:latin typeface="Segoe UI Light" panose="020B0502040204020203" pitchFamily="34" charset="0"/>
            </a:endParaRPr>
          </a:p>
          <a:p>
            <a:endParaRPr lang="en-US" b="0" i="0" u="sng" strike="noStrike">
              <a:solidFill>
                <a:srgbClr val="00BCF2"/>
              </a:solidFill>
              <a:effectLst/>
              <a:latin typeface="Segoe UI Light" panose="020B0502040204020203" pitchFamily="34" charset="0"/>
            </a:endParaRPr>
          </a:p>
          <a:p>
            <a:r>
              <a:rPr lang="en-US" b="0" i="0" u="sng" strike="noStrike">
                <a:solidFill>
                  <a:srgbClr val="00BCF2"/>
                </a:solidFill>
                <a:effectLst/>
                <a:latin typeface="Segoe UI Light" panose="020B0502040204020203" pitchFamily="34" charset="0"/>
                <a:hlinkClick r:id="rId4"/>
              </a:rPr>
              <a:t>https://pganalyze.com/blog/postgresql-log-monitoring-101-deadlocks-checkpoints-blocked-queries</a:t>
            </a:r>
            <a:endParaRPr lang="en-US" b="0" i="0" u="sng" strike="noStrike">
              <a:solidFill>
                <a:srgbClr val="00BCF2"/>
              </a:solidFill>
              <a:effectLst/>
              <a:latin typeface="Segoe UI Light" panose="020B0502040204020203" pitchFamily="34" charset="0"/>
            </a:endParaRPr>
          </a:p>
          <a:p>
            <a:endParaRPr lang="en-US" b="0" i="0" u="sng" strike="noStrike">
              <a:solidFill>
                <a:srgbClr val="00BCF2"/>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strike="noStrike">
                <a:solidFill>
                  <a:srgbClr val="00BCF2"/>
                </a:solidFill>
                <a:effectLst/>
                <a:latin typeface="Segoe UI Light" panose="020B0502040204020203" pitchFamily="34" charset="0"/>
                <a:hlinkClick r:id="rId5"/>
              </a:rPr>
              <a:t>https://wiki.postgresql.org/wiki/Lock_Monitoring</a:t>
            </a:r>
            <a:endParaRPr lang="en-US" b="0" i="0" u="sng" strike="noStrike">
              <a:solidFill>
                <a:srgbClr val="00BCF2"/>
              </a:solidFill>
              <a:effectLst/>
              <a:latin typeface="Segoe UI Light"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68</a:t>
            </a:fld>
            <a:endParaRPr lang="en-US"/>
          </a:p>
        </p:txBody>
      </p:sp>
    </p:spTree>
    <p:extLst>
      <p:ext uri="{BB962C8B-B14F-4D97-AF65-F5344CB8AC3E}">
        <p14:creationId xmlns:p14="http://schemas.microsoft.com/office/powerpoint/2010/main" val="5572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69</a:t>
            </a:fld>
            <a:endParaRPr lang="en-US"/>
          </a:p>
        </p:txBody>
      </p:sp>
    </p:spTree>
    <p:extLst>
      <p:ext uri="{BB962C8B-B14F-4D97-AF65-F5344CB8AC3E}">
        <p14:creationId xmlns:p14="http://schemas.microsoft.com/office/powerpoint/2010/main" val="23585660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9254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Choose the metric on previous page, followed by “APPLY SPLITTING” &amp; choosing the Server Name from drop down. This allows view of metrics segregated across multiple nodes in cluster.</a:t>
            </a:r>
          </a:p>
        </p:txBody>
      </p:sp>
      <p:sp>
        <p:nvSpPr>
          <p:cNvPr id="4" name="Slide Number Placeholder 3"/>
          <p:cNvSpPr>
            <a:spLocks noGrp="1"/>
          </p:cNvSpPr>
          <p:nvPr>
            <p:ph type="sldNum" sz="quarter" idx="5"/>
          </p:nvPr>
        </p:nvSpPr>
        <p:spPr/>
        <p:txBody>
          <a:bodyPr/>
          <a:lstStyle/>
          <a:p>
            <a:fld id="{EDCEE797-3402-F146-824C-F16D30B2C246}" type="slidenum">
              <a:rPr lang="en-US" smtClean="0"/>
              <a:t>72</a:t>
            </a:fld>
            <a:endParaRPr lang="en-US"/>
          </a:p>
        </p:txBody>
      </p:sp>
    </p:spTree>
    <p:extLst>
      <p:ext uri="{BB962C8B-B14F-4D97-AF65-F5344CB8AC3E}">
        <p14:creationId xmlns:p14="http://schemas.microsoft.com/office/powerpoint/2010/main" val="968875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73</a:t>
            </a:fld>
            <a:endParaRPr lang="en-US"/>
          </a:p>
        </p:txBody>
      </p:sp>
    </p:spTree>
    <p:extLst>
      <p:ext uri="{BB962C8B-B14F-4D97-AF65-F5344CB8AC3E}">
        <p14:creationId xmlns:p14="http://schemas.microsoft.com/office/powerpoint/2010/main" val="36307758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What and Why and some background on what does action type do…</a:t>
            </a:r>
          </a:p>
        </p:txBody>
      </p:sp>
      <p:sp>
        <p:nvSpPr>
          <p:cNvPr id="4" name="Slide Number Placeholder 3"/>
          <p:cNvSpPr>
            <a:spLocks noGrp="1"/>
          </p:cNvSpPr>
          <p:nvPr>
            <p:ph type="sldNum" sz="quarter" idx="5"/>
          </p:nvPr>
        </p:nvSpPr>
        <p:spPr/>
        <p:txBody>
          <a:bodyPr/>
          <a:lstStyle/>
          <a:p>
            <a:fld id="{EDCEE797-3402-F146-824C-F16D30B2C246}" type="slidenum">
              <a:rPr lang="en-US" smtClean="0"/>
              <a:t>77</a:t>
            </a:fld>
            <a:endParaRPr lang="en-US"/>
          </a:p>
        </p:txBody>
      </p:sp>
    </p:spTree>
    <p:extLst>
      <p:ext uri="{BB962C8B-B14F-4D97-AF65-F5344CB8AC3E}">
        <p14:creationId xmlns:p14="http://schemas.microsoft.com/office/powerpoint/2010/main" val="19127936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520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marL="0" lvl="0" indent="0" defTabSz="914400">
              <a:lnSpc>
                <a:spcPct val="100000"/>
              </a:lnSpc>
              <a:buSzPct val="100000"/>
              <a:buNone/>
              <a:defRPr sz="1800"/>
            </a:pPr>
            <a:r>
              <a:rPr lang="en-US"/>
              <a:t>Archiving to storage account permits us to retain pretty long term history</a:t>
            </a:r>
          </a:p>
          <a:p>
            <a:pPr marL="0" lvl="0" indent="0" defTabSz="914400">
              <a:lnSpc>
                <a:spcPct val="100000"/>
              </a:lnSpc>
              <a:buSzPct val="100000"/>
              <a:buNone/>
              <a:defRPr sz="1800"/>
            </a:pPr>
            <a:endParaRPr lang="en-US"/>
          </a:p>
          <a:p>
            <a:pPr marL="0" lvl="0" indent="0" defTabSz="914400">
              <a:lnSpc>
                <a:spcPct val="100000"/>
              </a:lnSpc>
              <a:buSzPct val="100000"/>
              <a:buNone/>
              <a:defRPr sz="1800"/>
            </a:pPr>
            <a:r>
              <a:rPr lang="en-IN"/>
              <a:t>https://</a:t>
            </a:r>
            <a:r>
              <a:rPr lang="en-IN" err="1"/>
              <a:t>docs.microsoft.com</a:t>
            </a:r>
            <a:r>
              <a:rPr lang="en-IN"/>
              <a:t>/</a:t>
            </a:r>
            <a:r>
              <a:rPr lang="en-IN" err="1"/>
              <a:t>en</a:t>
            </a:r>
            <a:r>
              <a:rPr lang="en-IN"/>
              <a:t>-us/azure/azure-monitor/essentials/</a:t>
            </a:r>
            <a:r>
              <a:rPr lang="en-IN" err="1"/>
              <a:t>diagnostic-settings?tabs</a:t>
            </a:r>
            <a:r>
              <a:rPr lang="en-IN"/>
              <a:t>=portal</a:t>
            </a:r>
            <a:endParaRPr/>
          </a:p>
        </p:txBody>
      </p:sp>
    </p:spTree>
    <p:extLst>
      <p:ext uri="{BB962C8B-B14F-4D97-AF65-F5344CB8AC3E}">
        <p14:creationId xmlns:p14="http://schemas.microsoft.com/office/powerpoint/2010/main" val="1580708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marL="0" lvl="0" indent="0" defTabSz="914400">
              <a:lnSpc>
                <a:spcPct val="100000"/>
              </a:lnSpc>
              <a:buSzPct val="100000"/>
              <a:buNone/>
              <a:defRPr sz="1800"/>
            </a:pPr>
            <a:r>
              <a:rPr lang="en-US"/>
              <a:t>Archiving to storage account permits us to retain pretty long term history</a:t>
            </a:r>
            <a:endParaRPr/>
          </a:p>
        </p:txBody>
      </p:sp>
    </p:spTree>
    <p:extLst>
      <p:ext uri="{BB962C8B-B14F-4D97-AF65-F5344CB8AC3E}">
        <p14:creationId xmlns:p14="http://schemas.microsoft.com/office/powerpoint/2010/main" val="263752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8</a:t>
            </a:fld>
            <a:endParaRPr lang="en-US"/>
          </a:p>
        </p:txBody>
      </p:sp>
    </p:spTree>
    <p:extLst>
      <p:ext uri="{BB962C8B-B14F-4D97-AF65-F5344CB8AC3E}">
        <p14:creationId xmlns:p14="http://schemas.microsoft.com/office/powerpoint/2010/main" val="16569950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marL="0" lvl="0" indent="0" defTabSz="914400">
              <a:lnSpc>
                <a:spcPct val="100000"/>
              </a:lnSpc>
              <a:buSzPct val="100000"/>
              <a:buNone/>
              <a:defRPr sz="1800"/>
            </a:pPr>
            <a:endParaRPr/>
          </a:p>
        </p:txBody>
      </p:sp>
    </p:spTree>
    <p:extLst>
      <p:ext uri="{BB962C8B-B14F-4D97-AF65-F5344CB8AC3E}">
        <p14:creationId xmlns:p14="http://schemas.microsoft.com/office/powerpoint/2010/main" val="3061451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marL="0" lvl="0" indent="0" defTabSz="914400">
              <a:lnSpc>
                <a:spcPct val="100000"/>
              </a:lnSpc>
              <a:buSzPct val="100000"/>
              <a:buNone/>
              <a:defRPr sz="1800"/>
            </a:pPr>
            <a:endParaRPr/>
          </a:p>
        </p:txBody>
      </p:sp>
    </p:spTree>
    <p:extLst>
      <p:ext uri="{BB962C8B-B14F-4D97-AF65-F5344CB8AC3E}">
        <p14:creationId xmlns:p14="http://schemas.microsoft.com/office/powerpoint/2010/main" val="24799098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additional filters we may want to query on for digging deeper into understanding activity on server</a:t>
            </a:r>
          </a:p>
          <a:p>
            <a:r>
              <a:rPr lang="en-US"/>
              <a:t>Https://</a:t>
            </a:r>
            <a:r>
              <a:rPr lang="en-US" err="1"/>
              <a:t>docs.microsoft.com</a:t>
            </a:r>
            <a:r>
              <a:rPr lang="en-US"/>
              <a:t>/</a:t>
            </a:r>
            <a:r>
              <a:rPr lang="en-US" err="1"/>
              <a:t>en</a:t>
            </a:r>
            <a:r>
              <a:rPr lang="en-US"/>
              <a:t>-us/azure/</a:t>
            </a:r>
            <a:r>
              <a:rPr lang="en-US" err="1"/>
              <a:t>postgresql</a:t>
            </a:r>
            <a:r>
              <a:rPr lang="en-US"/>
              <a:t>/hyperscale/</a:t>
            </a:r>
            <a:r>
              <a:rPr lang="en-US" err="1"/>
              <a:t>howto</a:t>
            </a:r>
            <a:r>
              <a:rPr lang="en-US"/>
              <a:t>-logging</a:t>
            </a:r>
          </a:p>
        </p:txBody>
      </p:sp>
      <p:sp>
        <p:nvSpPr>
          <p:cNvPr id="4" name="Slide Number Placeholder 3"/>
          <p:cNvSpPr>
            <a:spLocks noGrp="1"/>
          </p:cNvSpPr>
          <p:nvPr>
            <p:ph type="sldNum" sz="quarter" idx="5"/>
          </p:nvPr>
        </p:nvSpPr>
        <p:spPr/>
        <p:txBody>
          <a:bodyPr/>
          <a:lstStyle/>
          <a:p>
            <a:fld id="{EDCEE797-3402-F146-824C-F16D30B2C246}" type="slidenum">
              <a:rPr lang="en-US" smtClean="0"/>
              <a:t>85</a:t>
            </a:fld>
            <a:endParaRPr lang="en-US"/>
          </a:p>
        </p:txBody>
      </p:sp>
    </p:spTree>
    <p:extLst>
      <p:ext uri="{BB962C8B-B14F-4D97-AF65-F5344CB8AC3E}">
        <p14:creationId xmlns:p14="http://schemas.microsoft.com/office/powerpoint/2010/main" val="1786348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Effectively we could query for any specific scenario like : (</a:t>
            </a:r>
            <a:r>
              <a:rPr lang="en-US" b="1"/>
              <a:t>Message</a:t>
            </a:r>
            <a:r>
              <a:rPr lang="en-US"/>
              <a:t> field should contain those keywords)</a:t>
            </a:r>
          </a:p>
          <a:p>
            <a:pPr marL="228600" indent="-228600">
              <a:buAutoNum type="arabicParenR"/>
            </a:pPr>
            <a:r>
              <a:rPr lang="en-US"/>
              <a:t>Failure \ error (with code)</a:t>
            </a:r>
          </a:p>
          <a:p>
            <a:pPr marL="228600" indent="-228600">
              <a:buAutoNum type="arabicParenR"/>
            </a:pPr>
            <a:r>
              <a:rPr lang="en-US"/>
              <a:t>Rollback</a:t>
            </a:r>
          </a:p>
          <a:p>
            <a:pPr marL="228600" indent="-228600">
              <a:buAutoNum type="arabicParenR"/>
            </a:pPr>
            <a:r>
              <a:rPr lang="en-US"/>
              <a:t>Isolation level changes </a:t>
            </a:r>
          </a:p>
          <a:p>
            <a:pPr marL="228600" indent="-228600">
              <a:buAutoNum type="arabicParenR"/>
            </a:pPr>
            <a:r>
              <a:rPr lang="en-US"/>
              <a:t>Backup \ restore </a:t>
            </a:r>
            <a:r>
              <a:rPr lang="en-US" err="1"/>
              <a:t>etc</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86</a:t>
            </a:fld>
            <a:endParaRPr lang="en-US"/>
          </a:p>
        </p:txBody>
      </p:sp>
    </p:spTree>
    <p:extLst>
      <p:ext uri="{BB962C8B-B14F-4D97-AF65-F5344CB8AC3E}">
        <p14:creationId xmlns:p14="http://schemas.microsoft.com/office/powerpoint/2010/main" val="15062962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9959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frequently used extensions and with an example.</a:t>
            </a:r>
          </a:p>
          <a:p>
            <a:endParaRPr lang="en-US"/>
          </a:p>
          <a:p>
            <a:r>
              <a:rPr lang="en-US"/>
              <a:t>Queries per </a:t>
            </a:r>
            <a:r>
              <a:rPr lang="en-US" err="1"/>
              <a:t>extention</a:t>
            </a:r>
            <a:r>
              <a:rPr lang="en-US"/>
              <a:t>. </a:t>
            </a:r>
            <a:r>
              <a:rPr lang="en-US" err="1"/>
              <a:t>Extention</a:t>
            </a:r>
            <a:r>
              <a:rPr lang="en-US"/>
              <a:t> is running in parallel across worker node.</a:t>
            </a:r>
          </a:p>
          <a:p>
            <a:endParaRPr lang="en-US"/>
          </a:p>
          <a:p>
            <a:r>
              <a:rPr lang="en-US"/>
              <a:t>https://</a:t>
            </a:r>
            <a:r>
              <a:rPr lang="en-US" err="1"/>
              <a:t>docs.microsoft.com</a:t>
            </a:r>
            <a:r>
              <a:rPr lang="en-US"/>
              <a:t>/</a:t>
            </a:r>
            <a:r>
              <a:rPr lang="en-US" err="1"/>
              <a:t>en</a:t>
            </a:r>
            <a:r>
              <a:rPr lang="en-US"/>
              <a:t>-us/azure/</a:t>
            </a:r>
            <a:r>
              <a:rPr lang="en-US" err="1"/>
              <a:t>postgresql</a:t>
            </a:r>
            <a:r>
              <a:rPr lang="en-US"/>
              <a:t>/hyperscale/reference-extensions</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89</a:t>
            </a:fld>
            <a:endParaRPr lang="en-US"/>
          </a:p>
        </p:txBody>
      </p:sp>
    </p:spTree>
    <p:extLst>
      <p:ext uri="{BB962C8B-B14F-4D97-AF65-F5344CB8AC3E}">
        <p14:creationId xmlns:p14="http://schemas.microsoft.com/office/powerpoint/2010/main" val="259856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frequently used extensions and with an example.</a:t>
            </a:r>
          </a:p>
          <a:p>
            <a:endParaRPr lang="en-US"/>
          </a:p>
          <a:p>
            <a:r>
              <a:rPr lang="en-US"/>
              <a:t>Queries per </a:t>
            </a:r>
            <a:r>
              <a:rPr lang="en-US" err="1"/>
              <a:t>extention</a:t>
            </a:r>
            <a:r>
              <a:rPr lang="en-US"/>
              <a:t>. </a:t>
            </a:r>
            <a:r>
              <a:rPr lang="en-US" err="1"/>
              <a:t>Extention</a:t>
            </a:r>
            <a:r>
              <a:rPr lang="en-US"/>
              <a:t> is running in parallel across worker node.</a:t>
            </a:r>
          </a:p>
          <a:p>
            <a:endParaRPr lang="en-US"/>
          </a:p>
          <a:p>
            <a:r>
              <a:rPr lang="en-US"/>
              <a:t>https://</a:t>
            </a:r>
            <a:r>
              <a:rPr lang="en-US" err="1"/>
              <a:t>docs.microsoft.com</a:t>
            </a:r>
            <a:r>
              <a:rPr lang="en-US"/>
              <a:t>/</a:t>
            </a:r>
            <a:r>
              <a:rPr lang="en-US" err="1"/>
              <a:t>en</a:t>
            </a:r>
            <a:r>
              <a:rPr lang="en-US"/>
              <a:t>-us/azure/</a:t>
            </a:r>
            <a:r>
              <a:rPr lang="en-US" err="1"/>
              <a:t>postgresql</a:t>
            </a:r>
            <a:r>
              <a:rPr lang="en-US"/>
              <a:t>/hyperscale/reference-extensions</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90</a:t>
            </a:fld>
            <a:endParaRPr lang="en-US"/>
          </a:p>
        </p:txBody>
      </p:sp>
    </p:spTree>
    <p:extLst>
      <p:ext uri="{BB962C8B-B14F-4D97-AF65-F5344CB8AC3E}">
        <p14:creationId xmlns:p14="http://schemas.microsoft.com/office/powerpoint/2010/main" val="542979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760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includes usage of time series + Real-time Analytics (HTAP)</a:t>
            </a:r>
          </a:p>
          <a:p>
            <a:endParaRPr lang="en-US"/>
          </a:p>
          <a:p>
            <a:r>
              <a:rPr lang="en-US"/>
              <a:t>Key parameter properties : </a:t>
            </a:r>
          </a:p>
          <a:p>
            <a:r>
              <a:rPr lang="en-IN" b="0" i="0" u="none" strike="noStrike" err="1">
                <a:solidFill>
                  <a:srgbClr val="000000"/>
                </a:solidFill>
                <a:effectLst/>
                <a:latin typeface="Menlo" panose="020B0609030804020204" pitchFamily="49" charset="0"/>
              </a:rPr>
              <a:t>max_locks_per_transaction</a:t>
            </a:r>
            <a:endParaRPr lang="en-US"/>
          </a:p>
          <a:p>
            <a:r>
              <a:rPr lang="en-IN" b="0" i="0" u="sng">
                <a:solidFill>
                  <a:srgbClr val="146CAC"/>
                </a:solidFill>
                <a:effectLst/>
                <a:latin typeface="SegoeUI"/>
                <a:hlinkClick r:id="rId3"/>
              </a:rPr>
              <a:t>citus.task_assignment_policy</a:t>
            </a:r>
            <a:r>
              <a:rPr lang="en-IN" b="0" i="0" u="none" strike="noStrike">
                <a:solidFill>
                  <a:srgbClr val="333333"/>
                </a:solidFill>
                <a:effectLst/>
                <a:latin typeface="SegoeUI"/>
              </a:rPr>
              <a:t> </a:t>
            </a:r>
            <a:r>
              <a:rPr lang="en-IN" b="0" i="0" u="sng">
                <a:solidFill>
                  <a:srgbClr val="146CAC"/>
                </a:solidFill>
                <a:effectLst/>
                <a:latin typeface="SegoeUI"/>
                <a:hlinkClick r:id="rId4"/>
              </a:rPr>
              <a:t>round-robin policy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sng">
                <a:solidFill>
                  <a:srgbClr val="146CAC"/>
                </a:solidFill>
                <a:effectLst/>
                <a:latin typeface="SegoeUI"/>
                <a:hlinkClick r:id="rId5"/>
              </a:rPr>
              <a:t>citus.max_adaptive_executor_pool_size</a:t>
            </a:r>
            <a:r>
              <a:rPr lang="en-IN" b="0" i="0" u="none" strike="noStrike">
                <a:solidFill>
                  <a:srgbClr val="333333"/>
                </a:solidFill>
                <a:effectLst/>
                <a:latin typeface="SegoeUI"/>
              </a:rPr>
              <a:t> to </a:t>
            </a:r>
            <a:r>
              <a:rPr lang="en-IN"/>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a:solidFill>
                  <a:srgbClr val="333333"/>
                </a:solidFill>
                <a:effectLst/>
                <a:latin typeface="SegoeUI"/>
              </a:rPr>
              <a:t>Citus distributed database cluster adopted by the team on Azure is HA-enabled for high availability and has 12 worker nodes with a combined total of 192 </a:t>
            </a:r>
            <a:r>
              <a:rPr lang="en-IN" b="0" i="0" u="none" strike="noStrike" err="1">
                <a:solidFill>
                  <a:srgbClr val="333333"/>
                </a:solidFill>
                <a:effectLst/>
                <a:latin typeface="SegoeUI"/>
              </a:rPr>
              <a:t>vCores</a:t>
            </a:r>
            <a:r>
              <a:rPr lang="en-IN" b="0" i="0" u="none" strike="noStrike">
                <a:solidFill>
                  <a:srgbClr val="333333"/>
                </a:solidFill>
                <a:effectLst/>
                <a:latin typeface="SegoeUI"/>
              </a:rPr>
              <a:t>, ~1.5 TB of memory, and 24 TB of storage. (The Citus coordinator node has 64 </a:t>
            </a:r>
            <a:r>
              <a:rPr lang="en-IN" b="0" i="0" u="none" strike="noStrike" err="1">
                <a:solidFill>
                  <a:srgbClr val="333333"/>
                </a:solidFill>
                <a:effectLst/>
                <a:latin typeface="SegoeUI"/>
              </a:rPr>
              <a:t>vCores</a:t>
            </a:r>
            <a:r>
              <a:rPr lang="en-IN" b="0" i="0" u="none" strike="noStrike">
                <a:solidFill>
                  <a:srgbClr val="333333"/>
                </a:solidFill>
                <a:effectLst/>
                <a:latin typeface="SegoeUI"/>
              </a:rPr>
              <a:t>, 256 GB of memory, and 1 TB of storage.)</a:t>
            </a:r>
            <a:endParaRPr lang="en-US"/>
          </a:p>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92</a:t>
            </a:fld>
            <a:endParaRPr lang="en-US"/>
          </a:p>
        </p:txBody>
      </p:sp>
    </p:spTree>
    <p:extLst>
      <p:ext uri="{BB962C8B-B14F-4D97-AF65-F5344CB8AC3E}">
        <p14:creationId xmlns:p14="http://schemas.microsoft.com/office/powerpoint/2010/main" val="20297607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PG-API snaps</a:t>
            </a:r>
          </a:p>
        </p:txBody>
      </p:sp>
      <p:sp>
        <p:nvSpPr>
          <p:cNvPr id="4" name="Slide Number Placeholder 3"/>
          <p:cNvSpPr>
            <a:spLocks noGrp="1"/>
          </p:cNvSpPr>
          <p:nvPr>
            <p:ph type="sldNum" sz="quarter" idx="5"/>
          </p:nvPr>
        </p:nvSpPr>
        <p:spPr/>
        <p:txBody>
          <a:bodyPr/>
          <a:lstStyle/>
          <a:p>
            <a:fld id="{F3160074-8563-4F84-946D-F1435DF22C42}" type="slidenum">
              <a:rPr lang="en-US" smtClean="0"/>
              <a:t>93</a:t>
            </a:fld>
            <a:endParaRPr lang="en-US"/>
          </a:p>
        </p:txBody>
      </p:sp>
    </p:spTree>
    <p:extLst>
      <p:ext uri="{BB962C8B-B14F-4D97-AF65-F5344CB8AC3E}">
        <p14:creationId xmlns:p14="http://schemas.microsoft.com/office/powerpoint/2010/main" val="389618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ea typeface="Calibri" panose="020F0502020204030204" pitchFamily="34" charset="0"/>
                <a:cs typeface="Arial" panose="020B0604020202020204" pitchFamily="34" charset="0"/>
              </a:rPr>
              <a:t>To achieve distributed scale Azure </a:t>
            </a:r>
            <a:r>
              <a:rPr lang="en-US" sz="1200" err="1">
                <a:effectLst/>
                <a:latin typeface="Calibri" panose="020F0502020204030204" pitchFamily="34" charset="0"/>
                <a:ea typeface="Calibri" panose="020F0502020204030204" pitchFamily="34" charset="0"/>
                <a:cs typeface="Arial" panose="020B0604020202020204" pitchFamily="34" charset="0"/>
              </a:rPr>
              <a:t>cosmosdb</a:t>
            </a:r>
            <a:r>
              <a:rPr lang="en-US" sz="1200">
                <a:effectLst/>
                <a:latin typeface="Calibri" panose="020F0502020204030204" pitchFamily="34" charset="0"/>
                <a:ea typeface="Calibri" panose="020F0502020204030204" pitchFamily="34" charset="0"/>
                <a:cs typeface="Arial" panose="020B0604020202020204" pitchFamily="34" charset="0"/>
              </a:rPr>
              <a:t> for </a:t>
            </a:r>
            <a:r>
              <a:rPr lang="en-US" sz="1200" err="1">
                <a:effectLst/>
                <a:latin typeface="Calibri" panose="020F0502020204030204" pitchFamily="34" charset="0"/>
                <a:ea typeface="Calibri" panose="020F0502020204030204" pitchFamily="34" charset="0"/>
                <a:cs typeface="Arial" panose="020B0604020202020204" pitchFamily="34" charset="0"/>
              </a:rPr>
              <a:t>postgres</a:t>
            </a:r>
            <a:r>
              <a:rPr lang="en-US" sz="1200">
                <a:effectLst/>
                <a:latin typeface="Calibri" panose="020F0502020204030204" pitchFamily="34" charset="0"/>
                <a:ea typeface="Calibri" panose="020F0502020204030204" pitchFamily="34" charset="0"/>
                <a:cs typeface="Arial" panose="020B0604020202020204" pitchFamily="34" charset="0"/>
              </a:rPr>
              <a:t> extends Postgres with the super power of distributed tables:</a:t>
            </a:r>
          </a:p>
          <a:p>
            <a:pPr marL="0" marR="0" lvl="0" indent="0">
              <a:spcBef>
                <a:spcPts val="0"/>
              </a:spcBef>
              <a:spcAft>
                <a:spcPts val="0"/>
              </a:spcAft>
              <a:buFont typeface="Arial" panose="020B0604020202020204" pitchFamily="34" charset="0"/>
              <a:buNone/>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cs typeface="Arial" panose="020B0604020202020204" pitchFamily="34" charset="0"/>
              </a:rPr>
              <a:t>You can start small by building your apps on a single node, the same way you would with PostgreSQL. </a:t>
            </a:r>
          </a:p>
          <a:p>
            <a:pPr marL="171450" marR="0" lvl="0"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cs typeface="Arial" panose="020B0604020202020204" pitchFamily="34" charset="0"/>
              </a:rPr>
              <a:t>As your app’s scale and performance requirements grow, you can seamlessly scale to multiple nodes by transparently distributing your tables.</a:t>
            </a:r>
            <a:endParaRPr lang="en-US" sz="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EDCEE797-3402-F146-824C-F16D30B2C246}" type="slidenum">
              <a:rPr lang="en-US" smtClean="0"/>
              <a:t>9</a:t>
            </a:fld>
            <a:endParaRPr lang="en-US"/>
          </a:p>
        </p:txBody>
      </p:sp>
    </p:spTree>
    <p:extLst>
      <p:ext uri="{BB962C8B-B14F-4D97-AF65-F5344CB8AC3E}">
        <p14:creationId xmlns:p14="http://schemas.microsoft.com/office/powerpoint/2010/main" val="33316454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PG-API snaps</a:t>
            </a:r>
          </a:p>
        </p:txBody>
      </p:sp>
      <p:sp>
        <p:nvSpPr>
          <p:cNvPr id="4" name="Slide Number Placeholder 3"/>
          <p:cNvSpPr>
            <a:spLocks noGrp="1"/>
          </p:cNvSpPr>
          <p:nvPr>
            <p:ph type="sldNum" sz="quarter" idx="5"/>
          </p:nvPr>
        </p:nvSpPr>
        <p:spPr/>
        <p:txBody>
          <a:bodyPr/>
          <a:lstStyle/>
          <a:p>
            <a:fld id="{F3160074-8563-4F84-946D-F1435DF22C42}" type="slidenum">
              <a:rPr lang="en-US" smtClean="0"/>
              <a:t>94</a:t>
            </a:fld>
            <a:endParaRPr lang="en-US"/>
          </a:p>
        </p:txBody>
      </p:sp>
    </p:spTree>
    <p:extLst>
      <p:ext uri="{BB962C8B-B14F-4D97-AF65-F5344CB8AC3E}">
        <p14:creationId xmlns:p14="http://schemas.microsoft.com/office/powerpoint/2010/main" val="1246328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PG-API snaps</a:t>
            </a:r>
          </a:p>
        </p:txBody>
      </p:sp>
      <p:sp>
        <p:nvSpPr>
          <p:cNvPr id="4" name="Slide Number Placeholder 3"/>
          <p:cNvSpPr>
            <a:spLocks noGrp="1"/>
          </p:cNvSpPr>
          <p:nvPr>
            <p:ph type="sldNum" sz="quarter" idx="5"/>
          </p:nvPr>
        </p:nvSpPr>
        <p:spPr/>
        <p:txBody>
          <a:bodyPr/>
          <a:lstStyle/>
          <a:p>
            <a:fld id="{F3160074-8563-4F84-946D-F1435DF22C42}" type="slidenum">
              <a:rPr lang="en-US" smtClean="0"/>
              <a:t>95</a:t>
            </a:fld>
            <a:endParaRPr lang="en-US"/>
          </a:p>
        </p:txBody>
      </p:sp>
    </p:spTree>
    <p:extLst>
      <p:ext uri="{BB962C8B-B14F-4D97-AF65-F5344CB8AC3E}">
        <p14:creationId xmlns:p14="http://schemas.microsoft.com/office/powerpoint/2010/main" val="24511198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96</a:t>
            </a:fld>
            <a:endParaRPr lang="en-US"/>
          </a:p>
        </p:txBody>
      </p:sp>
    </p:spTree>
    <p:extLst>
      <p:ext uri="{BB962C8B-B14F-4D97-AF65-F5344CB8AC3E}">
        <p14:creationId xmlns:p14="http://schemas.microsoft.com/office/powerpoint/2010/main" val="18911549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PG-API snaps</a:t>
            </a:r>
          </a:p>
        </p:txBody>
      </p:sp>
      <p:sp>
        <p:nvSpPr>
          <p:cNvPr id="4" name="Slide Number Placeholder 3"/>
          <p:cNvSpPr>
            <a:spLocks noGrp="1"/>
          </p:cNvSpPr>
          <p:nvPr>
            <p:ph type="sldNum" sz="quarter" idx="5"/>
          </p:nvPr>
        </p:nvSpPr>
        <p:spPr/>
        <p:txBody>
          <a:bodyPr/>
          <a:lstStyle/>
          <a:p>
            <a:fld id="{F3160074-8563-4F84-946D-F1435DF22C42}" type="slidenum">
              <a:rPr lang="en-US" smtClean="0"/>
              <a:t>97</a:t>
            </a:fld>
            <a:endParaRPr lang="en-US"/>
          </a:p>
        </p:txBody>
      </p:sp>
    </p:spTree>
    <p:extLst>
      <p:ext uri="{BB962C8B-B14F-4D97-AF65-F5344CB8AC3E}">
        <p14:creationId xmlns:p14="http://schemas.microsoft.com/office/powerpoint/2010/main" val="15417297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260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Nomination Form : https://</a:t>
            </a:r>
            <a:r>
              <a:rPr lang="en-US" err="1"/>
              <a:t>forms.office.com</a:t>
            </a:r>
            <a:r>
              <a:rPr lang="en-US"/>
              <a:t>/Pages/</a:t>
            </a:r>
            <a:r>
              <a:rPr lang="en-US" err="1"/>
              <a:t>ResponsePage.aspx?id</a:t>
            </a:r>
            <a:r>
              <a:rPr lang="en-US"/>
              <a:t>=v4j5cvGGr0GRqy180BHbR3lvCd063bxNm5PGdK4SS7dUN1JNUkhBMkNJTEpQWVk1ODJPSzVRTlQwNi4u</a:t>
            </a:r>
          </a:p>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99</a:t>
            </a:fld>
            <a:endParaRPr lang="en-US"/>
          </a:p>
        </p:txBody>
      </p:sp>
    </p:spTree>
    <p:extLst>
      <p:ext uri="{BB962C8B-B14F-4D97-AF65-F5344CB8AC3E}">
        <p14:creationId xmlns:p14="http://schemas.microsoft.com/office/powerpoint/2010/main" val="20544529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5371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102</a:t>
            </a:fld>
            <a:endParaRPr lang="en-US"/>
          </a:p>
        </p:txBody>
      </p:sp>
    </p:spTree>
    <p:extLst>
      <p:ext uri="{BB962C8B-B14F-4D97-AF65-F5344CB8AC3E}">
        <p14:creationId xmlns:p14="http://schemas.microsoft.com/office/powerpoint/2010/main" val="37391008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0A209-1251-4697-BE61-B65050E699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5343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Pre-launch : </a:t>
            </a:r>
            <a:r>
              <a:rPr lang="en-US">
                <a:hlinkClick r:id="rId3"/>
              </a:rPr>
              <a:t>https://review.learn.microsoft.com/en-gb/azure/cosmos-db/postgresql/introduction?branch=release-ignite-cosmosdb-pg</a:t>
            </a:r>
          </a:p>
          <a:p>
            <a:endParaRPr lang="en-US">
              <a:cs typeface="Calibri"/>
            </a:endParaRPr>
          </a:p>
        </p:txBody>
      </p:sp>
      <p:sp>
        <p:nvSpPr>
          <p:cNvPr id="4" name="Slide Number Placeholder 3"/>
          <p:cNvSpPr>
            <a:spLocks noGrp="1"/>
          </p:cNvSpPr>
          <p:nvPr>
            <p:ph type="sldNum" sz="quarter" idx="5"/>
          </p:nvPr>
        </p:nvSpPr>
        <p:spPr/>
        <p:txBody>
          <a:bodyPr/>
          <a:lstStyle/>
          <a:p>
            <a:fld id="{EDCEE797-3402-F146-824C-F16D30B2C246}" type="slidenum">
              <a:rPr lang="en-US" smtClean="0"/>
              <a:t>104</a:t>
            </a:fld>
            <a:endParaRPr lang="en-US"/>
          </a:p>
        </p:txBody>
      </p:sp>
    </p:spTree>
    <p:extLst>
      <p:ext uri="{BB962C8B-B14F-4D97-AF65-F5344CB8AC3E}">
        <p14:creationId xmlns:p14="http://schemas.microsoft.com/office/powerpoint/2010/main" val="362303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b="1" i="0" u="none" strike="noStrike">
                <a:solidFill>
                  <a:srgbClr val="E6E6E6"/>
                </a:solidFill>
                <a:effectLst/>
                <a:latin typeface="Segoe UI" panose="020B0502040204020203" pitchFamily="34" charset="0"/>
              </a:rPr>
              <a:t>Inbuilt</a:t>
            </a:r>
            <a:r>
              <a:rPr lang="en-IN" b="0" i="0" u="none" strike="noStrike">
                <a:solidFill>
                  <a:srgbClr val="E6E6E6"/>
                </a:solidFill>
                <a:effectLst/>
                <a:latin typeface="Segoe UI" panose="020B0502040204020203" pitchFamily="34" charset="0"/>
              </a:rPr>
              <a:t> </a:t>
            </a:r>
            <a:r>
              <a:rPr lang="en-IN" b="1" i="0" u="none" strike="noStrike">
                <a:solidFill>
                  <a:srgbClr val="BDC1C6"/>
                </a:solidFill>
                <a:effectLst/>
                <a:latin typeface="arial" panose="020B0604020202020204" pitchFamily="34" charset="0"/>
              </a:rPr>
              <a:t>ability to have more control and flexibility in their environment, </a:t>
            </a:r>
            <a:r>
              <a:rPr lang="en-IN" b="1" i="0" u="none" strike="noStrike">
                <a:solidFill>
                  <a:srgbClr val="E6E6E6"/>
                </a:solidFill>
                <a:effectLst/>
                <a:latin typeface="Segoe UI" panose="020B0502040204020203" pitchFamily="34" charset="0"/>
              </a:rPr>
              <a:t>with pre-identified step to separate larger \ higher utilized tenants.</a:t>
            </a:r>
          </a:p>
          <a:p>
            <a:pPr marL="171450" indent="-171450">
              <a:buFont typeface="Arial" panose="020B0604020202020204" pitchFamily="34" charset="0"/>
              <a:buChar char="•"/>
            </a:pPr>
            <a:r>
              <a:rPr lang="en-IN" b="1" i="0" u="none" strike="noStrike">
                <a:solidFill>
                  <a:srgbClr val="BDC1C6"/>
                </a:solidFill>
                <a:effectLst/>
                <a:latin typeface="arial" panose="020B0604020202020204" pitchFamily="34" charset="0"/>
              </a:rPr>
              <a:t>It enables SaaS providers to reassure customers that—even in a multi-tenant environment—their resources cannot be accessed by other tenants.</a:t>
            </a:r>
          </a:p>
          <a:p>
            <a:pPr marL="171450" indent="-171450">
              <a:buFont typeface="Arial" panose="020B0604020202020204" pitchFamily="34" charset="0"/>
              <a:buChar char="•"/>
            </a:pPr>
            <a:r>
              <a:rPr lang="en-IN" b="1" i="0" u="none" strike="noStrike">
                <a:solidFill>
                  <a:srgbClr val="BDC1C6"/>
                </a:solidFill>
                <a:effectLst/>
                <a:latin typeface="arial" panose="020B0604020202020204" pitchFamily="34" charset="0"/>
              </a:rPr>
              <a:t>Additionally, it limits impact of failures with no impact of disruptions, caused due to a tenant on other ones.</a:t>
            </a:r>
            <a:endParaRPr lang="en-US"/>
          </a:p>
        </p:txBody>
      </p:sp>
      <p:sp>
        <p:nvSpPr>
          <p:cNvPr id="4" name="Slide Number Placeholder 3"/>
          <p:cNvSpPr>
            <a:spLocks noGrp="1"/>
          </p:cNvSpPr>
          <p:nvPr>
            <p:ph type="sldNum" sz="quarter" idx="5"/>
          </p:nvPr>
        </p:nvSpPr>
        <p:spPr/>
        <p:txBody>
          <a:bodyPr/>
          <a:lstStyle/>
          <a:p>
            <a:fld id="{EDCEE797-3402-F146-824C-F16D30B2C246}" type="slidenum">
              <a:rPr lang="en-US" smtClean="0"/>
              <a:t>10</a:t>
            </a:fld>
            <a:endParaRPr lang="en-US"/>
          </a:p>
        </p:txBody>
      </p:sp>
    </p:spTree>
    <p:extLst>
      <p:ext uri="{BB962C8B-B14F-4D97-AF65-F5344CB8AC3E}">
        <p14:creationId xmlns:p14="http://schemas.microsoft.com/office/powerpoint/2010/main" val="162175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C13F-ECC9-8141-9CE4-7AAD52A90F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401749-2A78-B03D-2417-34EB61169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905CE4A-B9A7-7544-BE7C-155E597123CA}"/>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A7D54D91-ED46-E86B-84B2-85D64F38E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90BBB-5312-A87A-E0D6-FDE7FE8AE13C}"/>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1104183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4AC1-FED8-CFE8-9541-BB9F2B7051D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6BC8F8-D03C-A5EB-E6F0-35F41660E5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16D5DE-5243-6E46-7147-2AE309DCD89A}"/>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4FD9F562-F728-A053-710F-D0A299EFF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31873-32CF-6EB1-B4EA-D38A805DAC2A}"/>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5968512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795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252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0693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49806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312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640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23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64331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34925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3497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9FD37-D2EB-7A63-2263-88E3156E286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0FDE61-1FF8-4705-4C62-1D5734E30F8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D33D52-8F01-4410-5A78-89A3E6280E2E}"/>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23BD882D-7BB9-0C73-4239-E8519BA9D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93ED-FF35-CA73-88F7-CE1237C74DEC}"/>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483499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57365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66442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80494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56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93538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2534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492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230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490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96848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9524902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92231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92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82478722"/>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478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79008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7534498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1409151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00374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66577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8217952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3869453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18224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2395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0197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8499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326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4887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005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1349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90319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47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77795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1490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1288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837656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1829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7173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32048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786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692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18823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87444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542367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00750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66566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0740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9489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54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806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06582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3568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8592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B64E-9B90-4B4F-8375-D6EB957BB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F7E95-1C8A-4BF9-B053-D9FB9C97E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D8826-2AB2-483D-8256-BBC93ABB3071}"/>
              </a:ext>
            </a:extLst>
          </p:cNvPr>
          <p:cNvSpPr>
            <a:spLocks noGrp="1"/>
          </p:cNvSpPr>
          <p:nvPr>
            <p:ph type="dt" sz="half" idx="10"/>
          </p:nvPr>
        </p:nvSpPr>
        <p:spPr/>
        <p:txBody>
          <a:bodyPr/>
          <a:lstStyle/>
          <a:p>
            <a:fld id="{85BCBB8B-2E34-4C24-9106-3795BAFEFC26}" type="datetimeFigureOut">
              <a:rPr lang="en-US" smtClean="0"/>
              <a:t>10/11/2022</a:t>
            </a:fld>
            <a:endParaRPr lang="en-US"/>
          </a:p>
        </p:txBody>
      </p:sp>
      <p:sp>
        <p:nvSpPr>
          <p:cNvPr id="5" name="Footer Placeholder 4">
            <a:extLst>
              <a:ext uri="{FF2B5EF4-FFF2-40B4-BE49-F238E27FC236}">
                <a16:creationId xmlns:a16="http://schemas.microsoft.com/office/drawing/2014/main" id="{8D908689-8782-443A-9B2D-D8FD7C4C6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E7AF3-7D58-495B-87ED-6CE06AD93408}"/>
              </a:ext>
            </a:extLst>
          </p:cNvPr>
          <p:cNvSpPr>
            <a:spLocks noGrp="1"/>
          </p:cNvSpPr>
          <p:nvPr>
            <p:ph type="sldNum" sz="quarter" idx="12"/>
          </p:nvPr>
        </p:nvSpPr>
        <p:spPr/>
        <p:txBody>
          <a:bodyPr/>
          <a:lstStyle/>
          <a:p>
            <a:fld id="{1227F1F2-8086-4AAB-8EC8-D72C2A0DBCD5}" type="slidenum">
              <a:rPr lang="en-US" smtClean="0"/>
              <a:t>‹#›</a:t>
            </a:fld>
            <a:endParaRPr lang="en-US"/>
          </a:p>
        </p:txBody>
      </p:sp>
    </p:spTree>
    <p:extLst>
      <p:ext uri="{BB962C8B-B14F-4D97-AF65-F5344CB8AC3E}">
        <p14:creationId xmlns:p14="http://schemas.microsoft.com/office/powerpoint/2010/main" val="1306712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861284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5138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eam: Action (GIF)">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7222109-23D0-0F4A-98F7-A21186EE00CB}"/>
              </a:ext>
            </a:extLst>
          </p:cNvPr>
          <p:cNvGrpSpPr/>
          <p:nvPr userDrawn="1"/>
        </p:nvGrpSpPr>
        <p:grpSpPr>
          <a:xfrm>
            <a:off x="3378926" y="717827"/>
            <a:ext cx="8722040" cy="5611179"/>
            <a:chOff x="3378926" y="717827"/>
            <a:chExt cx="8722040" cy="5611179"/>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11647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1810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499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66B-8C09-2AD3-CD37-916617DC7D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089C107-D471-AAF0-8DE0-62092BC74B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B9A59B-B30C-2A6C-4E78-8E790B6DB6FC}"/>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0F58B30E-7AF5-26C8-92B1-4754CBF4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5EFF4-09A3-EDFA-BBAF-D5E3560A0B3F}"/>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1529123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23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616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9890216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808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8049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279789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592941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203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17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7408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EB37-6DDE-7148-4609-A6AC4664E7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8891EF-8AA2-3A9F-9BC1-B46BB8E6D4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74DE9D-30B3-971A-3770-54B55370983C}"/>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B4FD9D19-AAF1-905C-A168-4B9833A2B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22DCA-331E-97B4-C87D-E31150819316}"/>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984653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94698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50565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6506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Pr>
        <a:solidFill>
          <a:schemeClr val="tx1"/>
        </a:solidFill>
        <a:effectLst/>
      </p:bgPr>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96450"/>
            <a:ext cx="2831146" cy="861774"/>
          </a:xfrm>
        </p:spPr>
        <p:txBody>
          <a:bodyPr anchor="b"/>
          <a:lstStyle>
            <a:lvl1pPr algn="l">
              <a:defRPr sz="2800">
                <a:gradFill>
                  <a:gsLst>
                    <a:gs pos="1250">
                      <a:schemeClr val="bg1"/>
                    </a:gs>
                    <a:gs pos="100000">
                      <a:schemeClr val="bg1"/>
                    </a:gs>
                  </a:gsLst>
                  <a:lin ang="5400000" scaled="0"/>
                </a:gradFill>
              </a:defRPr>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54000">
                      <a:srgbClr val="0D8ADB"/>
                    </a:gs>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9184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734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980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3724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1954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747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08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07C5-6EA9-7041-6443-BC59ECCEA07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B8102A-54D4-C424-B72E-E6987A38F9A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4EF4AB5-3F71-4104-7915-B9F259F902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FCB9C06-6528-A5C3-288B-5D470621ACBC}"/>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6" name="Footer Placeholder 5">
            <a:extLst>
              <a:ext uri="{FF2B5EF4-FFF2-40B4-BE49-F238E27FC236}">
                <a16:creationId xmlns:a16="http://schemas.microsoft.com/office/drawing/2014/main" id="{C23F46D3-D580-0722-2DE8-618C623B9B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F123E-DBBB-5FB3-5CB4-F19C69383763}"/>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843840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706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7021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115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756251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6015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80579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582296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1316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110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47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4842-D3EE-5163-13E8-A5F03346A5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81D6BDD-484A-F8F4-E528-A72587E3E9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E6263C-CDA5-64C2-9F0D-8DE6CB54B2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31FA57-4731-906C-C0B5-F06921D7C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9A2795-55D2-A29F-D2D0-1A150CFA45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5A3291A-108C-152F-E3B5-0B30D0B23D69}"/>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8" name="Footer Placeholder 7">
            <a:extLst>
              <a:ext uri="{FF2B5EF4-FFF2-40B4-BE49-F238E27FC236}">
                <a16:creationId xmlns:a16="http://schemas.microsoft.com/office/drawing/2014/main" id="{36DE760F-C346-0893-4080-C7A5BD8DAA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AF345-2CFB-8C69-E83E-4E29E308B1EF}"/>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3473543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1092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7952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27582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6582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428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36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861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01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57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505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6478-FB38-2F91-9D7B-515AFBE48A1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3969F5-59D7-359D-AF4B-36246EF3C99D}"/>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4" name="Footer Placeholder 3">
            <a:extLst>
              <a:ext uri="{FF2B5EF4-FFF2-40B4-BE49-F238E27FC236}">
                <a16:creationId xmlns:a16="http://schemas.microsoft.com/office/drawing/2014/main" id="{FB442408-D2B7-8DC0-59A8-41D6042F34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49B2AE-A217-E31C-A788-96EE47CEAE45}"/>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1666088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50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1222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7866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3736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659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33998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5269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63232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91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536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FCBB7B-E821-0861-B9C6-7BF55C4B1E7D}"/>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3" name="Footer Placeholder 2">
            <a:extLst>
              <a:ext uri="{FF2B5EF4-FFF2-40B4-BE49-F238E27FC236}">
                <a16:creationId xmlns:a16="http://schemas.microsoft.com/office/drawing/2014/main" id="{A9C3A800-D27F-C275-E958-22F4FE6E8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B92707-0677-BD08-F8F9-473F68E4A19C}"/>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3736524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453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56712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7185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4753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412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26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297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669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3711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5577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4CBC-AD18-9DDA-831C-EFD93096CD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AE6011-BABA-A869-B906-E1817727E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BAEC672-D443-75F5-638D-C94FE6F85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883735-937E-D79B-5515-38B5B3DA46A7}"/>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6" name="Footer Placeholder 5">
            <a:extLst>
              <a:ext uri="{FF2B5EF4-FFF2-40B4-BE49-F238E27FC236}">
                <a16:creationId xmlns:a16="http://schemas.microsoft.com/office/drawing/2014/main" id="{0DADC813-4077-7870-3270-CE273B5E3C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C0AE2C-F667-4D48-9980-4852D84AA085}"/>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238503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947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968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585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817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788943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705523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8913586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2988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618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5816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CFA5-441F-8432-9FD4-85FAC0B741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BDB5DE-9120-6750-58AB-53A6B148FB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70EC96-52AA-B07D-DF0B-71E0A55F6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E7819C-B1B5-305A-3255-0D2C0CC20727}"/>
              </a:ext>
            </a:extLst>
          </p:cNvPr>
          <p:cNvSpPr>
            <a:spLocks noGrp="1"/>
          </p:cNvSpPr>
          <p:nvPr>
            <p:ph type="dt" sz="half" idx="10"/>
          </p:nvPr>
        </p:nvSpPr>
        <p:spPr/>
        <p:txBody>
          <a:bodyPr/>
          <a:lstStyle/>
          <a:p>
            <a:fld id="{CAE4E3A7-973A-E746-A06E-DFA2D73ECB76}" type="datetimeFigureOut">
              <a:rPr lang="en-US" smtClean="0"/>
              <a:t>10/11/2022</a:t>
            </a:fld>
            <a:endParaRPr lang="en-US"/>
          </a:p>
        </p:txBody>
      </p:sp>
      <p:sp>
        <p:nvSpPr>
          <p:cNvPr id="6" name="Footer Placeholder 5">
            <a:extLst>
              <a:ext uri="{FF2B5EF4-FFF2-40B4-BE49-F238E27FC236}">
                <a16:creationId xmlns:a16="http://schemas.microsoft.com/office/drawing/2014/main" id="{4D94D3F4-BD78-0115-4968-5E1E68A74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876BCC-3011-4454-8DC0-0DD06812313E}"/>
              </a:ext>
            </a:extLst>
          </p:cNvPr>
          <p:cNvSpPr>
            <a:spLocks noGrp="1"/>
          </p:cNvSpPr>
          <p:nvPr>
            <p:ph type="sldNum" sz="quarter" idx="12"/>
          </p:nvPr>
        </p:nvSpPr>
        <p:spPr/>
        <p:txBody>
          <a:bodyPr/>
          <a:lstStyle/>
          <a:p>
            <a:fld id="{89897250-B482-FF44-AB38-AFF272E2EC82}" type="slidenum">
              <a:rPr lang="en-US" smtClean="0"/>
              <a:t>‹#›</a:t>
            </a:fld>
            <a:endParaRPr lang="en-US"/>
          </a:p>
        </p:txBody>
      </p:sp>
    </p:spTree>
    <p:extLst>
      <p:ext uri="{BB962C8B-B14F-4D97-AF65-F5344CB8AC3E}">
        <p14:creationId xmlns:p14="http://schemas.microsoft.com/office/powerpoint/2010/main" val="5379300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6450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27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91798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9772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7825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48025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9756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86339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44595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175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1.xml"/><Relationship Id="rId117" Type="http://schemas.openxmlformats.org/officeDocument/2006/relationships/image" Target="../media/image3.emf"/><Relationship Id="rId21" Type="http://schemas.openxmlformats.org/officeDocument/2006/relationships/slideLayout" Target="../slideLayouts/slideLayout66.xml"/><Relationship Id="rId42" Type="http://schemas.openxmlformats.org/officeDocument/2006/relationships/slideLayout" Target="../slideLayouts/slideLayout87.xml"/><Relationship Id="rId47" Type="http://schemas.openxmlformats.org/officeDocument/2006/relationships/slideLayout" Target="../slideLayouts/slideLayout92.xml"/><Relationship Id="rId63" Type="http://schemas.openxmlformats.org/officeDocument/2006/relationships/slideLayout" Target="../slideLayouts/slideLayout108.xml"/><Relationship Id="rId68" Type="http://schemas.openxmlformats.org/officeDocument/2006/relationships/slideLayout" Target="../slideLayouts/slideLayout113.xml"/><Relationship Id="rId84" Type="http://schemas.openxmlformats.org/officeDocument/2006/relationships/slideLayout" Target="../slideLayouts/slideLayout129.xml"/><Relationship Id="rId89" Type="http://schemas.openxmlformats.org/officeDocument/2006/relationships/slideLayout" Target="../slideLayouts/slideLayout134.xml"/><Relationship Id="rId112" Type="http://schemas.openxmlformats.org/officeDocument/2006/relationships/slideLayout" Target="../slideLayouts/slideLayout157.xml"/><Relationship Id="rId16" Type="http://schemas.openxmlformats.org/officeDocument/2006/relationships/slideLayout" Target="../slideLayouts/slideLayout61.xml"/><Relationship Id="rId107" Type="http://schemas.openxmlformats.org/officeDocument/2006/relationships/slideLayout" Target="../slideLayouts/slideLayout152.xml"/><Relationship Id="rId11" Type="http://schemas.openxmlformats.org/officeDocument/2006/relationships/slideLayout" Target="../slideLayouts/slideLayout56.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53" Type="http://schemas.openxmlformats.org/officeDocument/2006/relationships/slideLayout" Target="../slideLayouts/slideLayout98.xml"/><Relationship Id="rId58" Type="http://schemas.openxmlformats.org/officeDocument/2006/relationships/slideLayout" Target="../slideLayouts/slideLayout103.xml"/><Relationship Id="rId74" Type="http://schemas.openxmlformats.org/officeDocument/2006/relationships/slideLayout" Target="../slideLayouts/slideLayout119.xml"/><Relationship Id="rId79" Type="http://schemas.openxmlformats.org/officeDocument/2006/relationships/slideLayout" Target="../slideLayouts/slideLayout124.xml"/><Relationship Id="rId102" Type="http://schemas.openxmlformats.org/officeDocument/2006/relationships/slideLayout" Target="../slideLayouts/slideLayout147.xml"/><Relationship Id="rId5" Type="http://schemas.openxmlformats.org/officeDocument/2006/relationships/slideLayout" Target="../slideLayouts/slideLayout50.xml"/><Relationship Id="rId90" Type="http://schemas.openxmlformats.org/officeDocument/2006/relationships/slideLayout" Target="../slideLayouts/slideLayout135.xml"/><Relationship Id="rId95" Type="http://schemas.openxmlformats.org/officeDocument/2006/relationships/slideLayout" Target="../slideLayouts/slideLayout140.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43" Type="http://schemas.openxmlformats.org/officeDocument/2006/relationships/slideLayout" Target="../slideLayouts/slideLayout88.xml"/><Relationship Id="rId48" Type="http://schemas.openxmlformats.org/officeDocument/2006/relationships/slideLayout" Target="../slideLayouts/slideLayout93.xml"/><Relationship Id="rId64" Type="http://schemas.openxmlformats.org/officeDocument/2006/relationships/slideLayout" Target="../slideLayouts/slideLayout109.xml"/><Relationship Id="rId69" Type="http://schemas.openxmlformats.org/officeDocument/2006/relationships/slideLayout" Target="../slideLayouts/slideLayout114.xml"/><Relationship Id="rId113" Type="http://schemas.openxmlformats.org/officeDocument/2006/relationships/slideLayout" Target="../slideLayouts/slideLayout158.xml"/><Relationship Id="rId80" Type="http://schemas.openxmlformats.org/officeDocument/2006/relationships/slideLayout" Target="../slideLayouts/slideLayout125.xml"/><Relationship Id="rId85" Type="http://schemas.openxmlformats.org/officeDocument/2006/relationships/slideLayout" Target="../slideLayouts/slideLayout130.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59" Type="http://schemas.openxmlformats.org/officeDocument/2006/relationships/slideLayout" Target="../slideLayouts/slideLayout104.xml"/><Relationship Id="rId103" Type="http://schemas.openxmlformats.org/officeDocument/2006/relationships/slideLayout" Target="../slideLayouts/slideLayout148.xml"/><Relationship Id="rId108" Type="http://schemas.openxmlformats.org/officeDocument/2006/relationships/slideLayout" Target="../slideLayouts/slideLayout153.xml"/><Relationship Id="rId54" Type="http://schemas.openxmlformats.org/officeDocument/2006/relationships/slideLayout" Target="../slideLayouts/slideLayout99.xml"/><Relationship Id="rId70" Type="http://schemas.openxmlformats.org/officeDocument/2006/relationships/slideLayout" Target="../slideLayouts/slideLayout115.xml"/><Relationship Id="rId75" Type="http://schemas.openxmlformats.org/officeDocument/2006/relationships/slideLayout" Target="../slideLayouts/slideLayout120.xml"/><Relationship Id="rId91" Type="http://schemas.openxmlformats.org/officeDocument/2006/relationships/slideLayout" Target="../slideLayouts/slideLayout136.xml"/><Relationship Id="rId96" Type="http://schemas.openxmlformats.org/officeDocument/2006/relationships/slideLayout" Target="../slideLayouts/slideLayout14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49" Type="http://schemas.openxmlformats.org/officeDocument/2006/relationships/slideLayout" Target="../slideLayouts/slideLayout94.xml"/><Relationship Id="rId114" Type="http://schemas.openxmlformats.org/officeDocument/2006/relationships/slideLayout" Target="../slideLayouts/slideLayout159.xml"/><Relationship Id="rId10" Type="http://schemas.openxmlformats.org/officeDocument/2006/relationships/slideLayout" Target="../slideLayouts/slideLayout55.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52" Type="http://schemas.openxmlformats.org/officeDocument/2006/relationships/slideLayout" Target="../slideLayouts/slideLayout97.xml"/><Relationship Id="rId60" Type="http://schemas.openxmlformats.org/officeDocument/2006/relationships/slideLayout" Target="../slideLayouts/slideLayout105.xml"/><Relationship Id="rId65" Type="http://schemas.openxmlformats.org/officeDocument/2006/relationships/slideLayout" Target="../slideLayouts/slideLayout110.xml"/><Relationship Id="rId73" Type="http://schemas.openxmlformats.org/officeDocument/2006/relationships/slideLayout" Target="../slideLayouts/slideLayout118.xml"/><Relationship Id="rId78" Type="http://schemas.openxmlformats.org/officeDocument/2006/relationships/slideLayout" Target="../slideLayouts/slideLayout123.xml"/><Relationship Id="rId81" Type="http://schemas.openxmlformats.org/officeDocument/2006/relationships/slideLayout" Target="../slideLayouts/slideLayout126.xml"/><Relationship Id="rId86" Type="http://schemas.openxmlformats.org/officeDocument/2006/relationships/slideLayout" Target="../slideLayouts/slideLayout131.xml"/><Relationship Id="rId94" Type="http://schemas.openxmlformats.org/officeDocument/2006/relationships/slideLayout" Target="../slideLayouts/slideLayout139.xml"/><Relationship Id="rId99" Type="http://schemas.openxmlformats.org/officeDocument/2006/relationships/slideLayout" Target="../slideLayouts/slideLayout144.xml"/><Relationship Id="rId101" Type="http://schemas.openxmlformats.org/officeDocument/2006/relationships/slideLayout" Target="../slideLayouts/slideLayout14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9" Type="http://schemas.openxmlformats.org/officeDocument/2006/relationships/slideLayout" Target="../slideLayouts/slideLayout84.xml"/><Relationship Id="rId109" Type="http://schemas.openxmlformats.org/officeDocument/2006/relationships/slideLayout" Target="../slideLayouts/slideLayout154.xml"/><Relationship Id="rId34" Type="http://schemas.openxmlformats.org/officeDocument/2006/relationships/slideLayout" Target="../slideLayouts/slideLayout79.xml"/><Relationship Id="rId50" Type="http://schemas.openxmlformats.org/officeDocument/2006/relationships/slideLayout" Target="../slideLayouts/slideLayout95.xml"/><Relationship Id="rId55" Type="http://schemas.openxmlformats.org/officeDocument/2006/relationships/slideLayout" Target="../slideLayouts/slideLayout100.xml"/><Relationship Id="rId76" Type="http://schemas.openxmlformats.org/officeDocument/2006/relationships/slideLayout" Target="../slideLayouts/slideLayout121.xml"/><Relationship Id="rId97" Type="http://schemas.openxmlformats.org/officeDocument/2006/relationships/slideLayout" Target="../slideLayouts/slideLayout142.xml"/><Relationship Id="rId104" Type="http://schemas.openxmlformats.org/officeDocument/2006/relationships/slideLayout" Target="../slideLayouts/slideLayout149.xml"/><Relationship Id="rId7" Type="http://schemas.openxmlformats.org/officeDocument/2006/relationships/slideLayout" Target="../slideLayouts/slideLayout52.xml"/><Relationship Id="rId71" Type="http://schemas.openxmlformats.org/officeDocument/2006/relationships/slideLayout" Target="../slideLayouts/slideLayout116.xml"/><Relationship Id="rId92" Type="http://schemas.openxmlformats.org/officeDocument/2006/relationships/slideLayout" Target="../slideLayouts/slideLayout137.xml"/><Relationship Id="rId2" Type="http://schemas.openxmlformats.org/officeDocument/2006/relationships/slideLayout" Target="../slideLayouts/slideLayout47.xml"/><Relationship Id="rId29" Type="http://schemas.openxmlformats.org/officeDocument/2006/relationships/slideLayout" Target="../slideLayouts/slideLayout74.xml"/><Relationship Id="rId24" Type="http://schemas.openxmlformats.org/officeDocument/2006/relationships/slideLayout" Target="../slideLayouts/slideLayout69.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66" Type="http://schemas.openxmlformats.org/officeDocument/2006/relationships/slideLayout" Target="../slideLayouts/slideLayout111.xml"/><Relationship Id="rId87" Type="http://schemas.openxmlformats.org/officeDocument/2006/relationships/slideLayout" Target="../slideLayouts/slideLayout132.xml"/><Relationship Id="rId110" Type="http://schemas.openxmlformats.org/officeDocument/2006/relationships/slideLayout" Target="../slideLayouts/slideLayout155.xml"/><Relationship Id="rId115" Type="http://schemas.openxmlformats.org/officeDocument/2006/relationships/slideLayout" Target="../slideLayouts/slideLayout160.xml"/><Relationship Id="rId61" Type="http://schemas.openxmlformats.org/officeDocument/2006/relationships/slideLayout" Target="../slideLayouts/slideLayout106.xml"/><Relationship Id="rId82" Type="http://schemas.openxmlformats.org/officeDocument/2006/relationships/slideLayout" Target="../slideLayouts/slideLayout127.xml"/><Relationship Id="rId19" Type="http://schemas.openxmlformats.org/officeDocument/2006/relationships/slideLayout" Target="../slideLayouts/slideLayout64.xml"/><Relationship Id="rId14" Type="http://schemas.openxmlformats.org/officeDocument/2006/relationships/slideLayout" Target="../slideLayouts/slideLayout59.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56" Type="http://schemas.openxmlformats.org/officeDocument/2006/relationships/slideLayout" Target="../slideLayouts/slideLayout101.xml"/><Relationship Id="rId77" Type="http://schemas.openxmlformats.org/officeDocument/2006/relationships/slideLayout" Target="../slideLayouts/slideLayout122.xml"/><Relationship Id="rId100" Type="http://schemas.openxmlformats.org/officeDocument/2006/relationships/slideLayout" Target="../slideLayouts/slideLayout145.xml"/><Relationship Id="rId105" Type="http://schemas.openxmlformats.org/officeDocument/2006/relationships/slideLayout" Target="../slideLayouts/slideLayout150.xml"/><Relationship Id="rId8" Type="http://schemas.openxmlformats.org/officeDocument/2006/relationships/slideLayout" Target="../slideLayouts/slideLayout53.xml"/><Relationship Id="rId51" Type="http://schemas.openxmlformats.org/officeDocument/2006/relationships/slideLayout" Target="../slideLayouts/slideLayout96.xml"/><Relationship Id="rId72" Type="http://schemas.openxmlformats.org/officeDocument/2006/relationships/slideLayout" Target="../slideLayouts/slideLayout117.xml"/><Relationship Id="rId93" Type="http://schemas.openxmlformats.org/officeDocument/2006/relationships/slideLayout" Target="../slideLayouts/slideLayout138.xml"/><Relationship Id="rId98" Type="http://schemas.openxmlformats.org/officeDocument/2006/relationships/slideLayout" Target="../slideLayouts/slideLayout143.xml"/><Relationship Id="rId3" Type="http://schemas.openxmlformats.org/officeDocument/2006/relationships/slideLayout" Target="../slideLayouts/slideLayout48.xml"/><Relationship Id="rId25" Type="http://schemas.openxmlformats.org/officeDocument/2006/relationships/slideLayout" Target="../slideLayouts/slideLayout70.xml"/><Relationship Id="rId46" Type="http://schemas.openxmlformats.org/officeDocument/2006/relationships/slideLayout" Target="../slideLayouts/slideLayout91.xml"/><Relationship Id="rId67" Type="http://schemas.openxmlformats.org/officeDocument/2006/relationships/slideLayout" Target="../slideLayouts/slideLayout112.xml"/><Relationship Id="rId116" Type="http://schemas.openxmlformats.org/officeDocument/2006/relationships/theme" Target="../theme/theme3.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62" Type="http://schemas.openxmlformats.org/officeDocument/2006/relationships/slideLayout" Target="../slideLayouts/slideLayout107.xml"/><Relationship Id="rId83" Type="http://schemas.openxmlformats.org/officeDocument/2006/relationships/slideLayout" Target="../slideLayouts/slideLayout128.xml"/><Relationship Id="rId88" Type="http://schemas.openxmlformats.org/officeDocument/2006/relationships/slideLayout" Target="../slideLayouts/slideLayout133.xml"/><Relationship Id="rId111" Type="http://schemas.openxmlformats.org/officeDocument/2006/relationships/slideLayout" Target="../slideLayouts/slideLayout156.xml"/><Relationship Id="rId15" Type="http://schemas.openxmlformats.org/officeDocument/2006/relationships/slideLayout" Target="../slideLayouts/slideLayout60.xml"/><Relationship Id="rId36" Type="http://schemas.openxmlformats.org/officeDocument/2006/relationships/slideLayout" Target="../slideLayouts/slideLayout81.xml"/><Relationship Id="rId57" Type="http://schemas.openxmlformats.org/officeDocument/2006/relationships/slideLayout" Target="../slideLayouts/slideLayout102.xml"/><Relationship Id="rId106"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672EE-9B8A-F976-0D92-1151A73E0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8BB059E-69D8-CED6-CB53-EC6E1D85B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A4044CC-C2E6-74E7-687D-240C5D5B2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4E3A7-973A-E746-A06E-DFA2D73ECB76}" type="datetimeFigureOut">
              <a:rPr lang="en-US" smtClean="0"/>
              <a:t>10/11/2022</a:t>
            </a:fld>
            <a:endParaRPr lang="en-US"/>
          </a:p>
        </p:txBody>
      </p:sp>
      <p:sp>
        <p:nvSpPr>
          <p:cNvPr id="5" name="Footer Placeholder 4">
            <a:extLst>
              <a:ext uri="{FF2B5EF4-FFF2-40B4-BE49-F238E27FC236}">
                <a16:creationId xmlns:a16="http://schemas.microsoft.com/office/drawing/2014/main" id="{10522803-4C68-7204-39EA-449B60792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E76A7-BEE6-3917-1C3E-B68C305FE2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97250-B482-FF44-AB38-AFF272E2EC82}" type="slidenum">
              <a:rPr lang="en-US" smtClean="0"/>
              <a:t>‹#›</a:t>
            </a:fld>
            <a:endParaRPr lang="en-US"/>
          </a:p>
        </p:txBody>
      </p:sp>
    </p:spTree>
    <p:extLst>
      <p:ext uri="{BB962C8B-B14F-4D97-AF65-F5344CB8AC3E}">
        <p14:creationId xmlns:p14="http://schemas.microsoft.com/office/powerpoint/2010/main" val="1630764360"/>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8" r:id="rId12"/>
    <p:sldLayoutId id="2147484229" r:id="rId13"/>
    <p:sldLayoutId id="2147484230" r:id="rId14"/>
    <p:sldLayoutId id="2147484232" r:id="rId15"/>
    <p:sldLayoutId id="2147484234" r:id="rId16"/>
    <p:sldLayoutId id="214748423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8866836"/>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12711542"/>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 id="2147484290" r:id="rId24"/>
    <p:sldLayoutId id="2147484291" r:id="rId25"/>
    <p:sldLayoutId id="2147484292" r:id="rId26"/>
    <p:sldLayoutId id="2147484293" r:id="rId27"/>
    <p:sldLayoutId id="2147484294" r:id="rId28"/>
    <p:sldLayoutId id="2147484295" r:id="rId29"/>
    <p:sldLayoutId id="2147484296" r:id="rId30"/>
    <p:sldLayoutId id="2147484297" r:id="rId31"/>
    <p:sldLayoutId id="2147484298" r:id="rId32"/>
    <p:sldLayoutId id="2147484299" r:id="rId33"/>
    <p:sldLayoutId id="2147484300" r:id="rId34"/>
    <p:sldLayoutId id="2147484301" r:id="rId35"/>
    <p:sldLayoutId id="2147484302" r:id="rId36"/>
    <p:sldLayoutId id="2147484303" r:id="rId37"/>
    <p:sldLayoutId id="2147484304" r:id="rId38"/>
    <p:sldLayoutId id="2147484305" r:id="rId39"/>
    <p:sldLayoutId id="2147484306" r:id="rId40"/>
    <p:sldLayoutId id="2147484307" r:id="rId41"/>
    <p:sldLayoutId id="2147484308" r:id="rId42"/>
    <p:sldLayoutId id="2147484309" r:id="rId43"/>
    <p:sldLayoutId id="2147484310" r:id="rId44"/>
    <p:sldLayoutId id="2147484311" r:id="rId45"/>
    <p:sldLayoutId id="2147484312" r:id="rId46"/>
    <p:sldLayoutId id="2147484313" r:id="rId47"/>
    <p:sldLayoutId id="2147484314" r:id="rId48"/>
    <p:sldLayoutId id="2147484315" r:id="rId49"/>
    <p:sldLayoutId id="2147484316" r:id="rId50"/>
    <p:sldLayoutId id="2147484317" r:id="rId51"/>
    <p:sldLayoutId id="2147484318" r:id="rId52"/>
    <p:sldLayoutId id="2147484319" r:id="rId53"/>
    <p:sldLayoutId id="2147484320" r:id="rId54"/>
    <p:sldLayoutId id="2147484321" r:id="rId55"/>
    <p:sldLayoutId id="2147484322" r:id="rId56"/>
    <p:sldLayoutId id="2147484323" r:id="rId57"/>
    <p:sldLayoutId id="2147484324" r:id="rId58"/>
    <p:sldLayoutId id="2147484325" r:id="rId59"/>
    <p:sldLayoutId id="2147484326" r:id="rId60"/>
    <p:sldLayoutId id="2147484327" r:id="rId61"/>
    <p:sldLayoutId id="2147484328" r:id="rId62"/>
    <p:sldLayoutId id="2147484329" r:id="rId63"/>
    <p:sldLayoutId id="2147484330" r:id="rId64"/>
    <p:sldLayoutId id="2147484331" r:id="rId65"/>
    <p:sldLayoutId id="2147484332" r:id="rId66"/>
    <p:sldLayoutId id="2147484333" r:id="rId67"/>
    <p:sldLayoutId id="2147484334" r:id="rId68"/>
    <p:sldLayoutId id="2147484335" r:id="rId69"/>
    <p:sldLayoutId id="2147484336" r:id="rId70"/>
    <p:sldLayoutId id="2147484337" r:id="rId71"/>
    <p:sldLayoutId id="2147484338" r:id="rId72"/>
    <p:sldLayoutId id="2147484339" r:id="rId73"/>
    <p:sldLayoutId id="2147484340" r:id="rId74"/>
    <p:sldLayoutId id="2147484341" r:id="rId75"/>
    <p:sldLayoutId id="2147484342" r:id="rId76"/>
    <p:sldLayoutId id="2147484343" r:id="rId77"/>
    <p:sldLayoutId id="2147484344" r:id="rId78"/>
    <p:sldLayoutId id="2147484345" r:id="rId79"/>
    <p:sldLayoutId id="2147484346" r:id="rId80"/>
    <p:sldLayoutId id="2147484347" r:id="rId81"/>
    <p:sldLayoutId id="2147484348" r:id="rId82"/>
    <p:sldLayoutId id="2147484349" r:id="rId83"/>
    <p:sldLayoutId id="2147484350" r:id="rId84"/>
    <p:sldLayoutId id="2147484351" r:id="rId85"/>
    <p:sldLayoutId id="2147484352" r:id="rId86"/>
    <p:sldLayoutId id="2147484353" r:id="rId87"/>
    <p:sldLayoutId id="2147484354" r:id="rId88"/>
    <p:sldLayoutId id="2147484355" r:id="rId89"/>
    <p:sldLayoutId id="2147484356" r:id="rId90"/>
    <p:sldLayoutId id="2147484357" r:id="rId91"/>
    <p:sldLayoutId id="2147484358" r:id="rId92"/>
    <p:sldLayoutId id="2147484359" r:id="rId93"/>
    <p:sldLayoutId id="2147484360" r:id="rId94"/>
    <p:sldLayoutId id="2147484361" r:id="rId95"/>
    <p:sldLayoutId id="2147484362" r:id="rId96"/>
    <p:sldLayoutId id="2147484363" r:id="rId97"/>
    <p:sldLayoutId id="2147484364" r:id="rId98"/>
    <p:sldLayoutId id="2147484365" r:id="rId99"/>
    <p:sldLayoutId id="2147484366" r:id="rId100"/>
    <p:sldLayoutId id="2147484367" r:id="rId101"/>
    <p:sldLayoutId id="2147484368" r:id="rId102"/>
    <p:sldLayoutId id="2147484369" r:id="rId103"/>
    <p:sldLayoutId id="2147484370" r:id="rId104"/>
    <p:sldLayoutId id="2147484371" r:id="rId105"/>
    <p:sldLayoutId id="2147484372" r:id="rId106"/>
    <p:sldLayoutId id="2147484373" r:id="rId107"/>
    <p:sldLayoutId id="2147484374" r:id="rId108"/>
    <p:sldLayoutId id="2147484375" r:id="rId109"/>
    <p:sldLayoutId id="2147484376" r:id="rId110"/>
    <p:sldLayoutId id="2147484377" r:id="rId111"/>
    <p:sldLayoutId id="2147484378" r:id="rId112"/>
    <p:sldLayoutId id="2147484379" r:id="rId113"/>
    <p:sldLayoutId id="2147484380" r:id="rId114"/>
    <p:sldLayoutId id="2147484381"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image" Target="../media/image106.png"/><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1.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cdbpostgreshelp" TargetMode="External"/><Relationship Id="rId3" Type="http://schemas.openxmlformats.org/officeDocument/2006/relationships/hyperlink" Target="https://learn.microsoft.com/azure/cosmos-db/postgresql/introduction" TargetMode="External"/><Relationship Id="rId7" Type="http://schemas.openxmlformats.org/officeDocument/2006/relationships/hyperlink" Target="mailto:cdbpg@microsoft.com"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hyperlink" Target="https://www.citusdata.com/join-newsletter" TargetMode="External"/><Relationship Id="rId5" Type="http://schemas.openxmlformats.org/officeDocument/2006/relationships/hyperlink" Target="https://www.citusdata.com/blog/" TargetMode="External"/><Relationship Id="rId4" Type="http://schemas.openxmlformats.org/officeDocument/2006/relationships/hyperlink" Target="https://aka.ms/trycosmosdb"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notesSlide" Target="../notesSlides/notesSlide15.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3" Type="http://schemas.openxmlformats.org/officeDocument/2006/relationships/diagramData" Target="../diagrams/data10.xml"/><Relationship Id="rId18" Type="http://schemas.openxmlformats.org/officeDocument/2006/relationships/diagramData" Target="../diagrams/data11.xml"/><Relationship Id="rId26" Type="http://schemas.openxmlformats.org/officeDocument/2006/relationships/diagramColors" Target="../diagrams/colors12.xml"/><Relationship Id="rId39" Type="http://schemas.openxmlformats.org/officeDocument/2006/relationships/diagramLayout" Target="../diagrams/layout15.xml"/><Relationship Id="rId21" Type="http://schemas.openxmlformats.org/officeDocument/2006/relationships/diagramColors" Target="../diagrams/colors11.xml"/><Relationship Id="rId34" Type="http://schemas.openxmlformats.org/officeDocument/2006/relationships/diagramLayout" Target="../diagrams/layout14.xml"/><Relationship Id="rId42" Type="http://schemas.microsoft.com/office/2007/relationships/diagramDrawing" Target="../diagrams/drawing15.xml"/><Relationship Id="rId7" Type="http://schemas.microsoft.com/office/2007/relationships/diagramDrawing" Target="../diagrams/drawing8.xml"/><Relationship Id="rId2" Type="http://schemas.openxmlformats.org/officeDocument/2006/relationships/notesSlide" Target="../notesSlides/notesSlide16.xml"/><Relationship Id="rId16" Type="http://schemas.openxmlformats.org/officeDocument/2006/relationships/diagramColors" Target="../diagrams/colors10.xml"/><Relationship Id="rId20" Type="http://schemas.openxmlformats.org/officeDocument/2006/relationships/diagramQuickStyle" Target="../diagrams/quickStyle11.xml"/><Relationship Id="rId29" Type="http://schemas.openxmlformats.org/officeDocument/2006/relationships/diagramLayout" Target="../diagrams/layout13.xml"/><Relationship Id="rId41" Type="http://schemas.openxmlformats.org/officeDocument/2006/relationships/diagramColors" Target="../diagrams/colors15.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diagramColors" Target="../diagrams/colors9.xml"/><Relationship Id="rId24" Type="http://schemas.openxmlformats.org/officeDocument/2006/relationships/diagramLayout" Target="../diagrams/layout12.xml"/><Relationship Id="rId32" Type="http://schemas.microsoft.com/office/2007/relationships/diagramDrawing" Target="../diagrams/drawing13.xml"/><Relationship Id="rId37" Type="http://schemas.microsoft.com/office/2007/relationships/diagramDrawing" Target="../diagrams/drawing14.xml"/><Relationship Id="rId40" Type="http://schemas.openxmlformats.org/officeDocument/2006/relationships/diagramQuickStyle" Target="../diagrams/quickStyle15.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23" Type="http://schemas.openxmlformats.org/officeDocument/2006/relationships/diagramData" Target="../diagrams/data12.xml"/><Relationship Id="rId28" Type="http://schemas.openxmlformats.org/officeDocument/2006/relationships/diagramData" Target="../diagrams/data13.xml"/><Relationship Id="rId36" Type="http://schemas.openxmlformats.org/officeDocument/2006/relationships/diagramColors" Target="../diagrams/colors14.xml"/><Relationship Id="rId10" Type="http://schemas.openxmlformats.org/officeDocument/2006/relationships/diagramQuickStyle" Target="../diagrams/quickStyle9.xml"/><Relationship Id="rId19" Type="http://schemas.openxmlformats.org/officeDocument/2006/relationships/diagramLayout" Target="../diagrams/layout11.xml"/><Relationship Id="rId31" Type="http://schemas.openxmlformats.org/officeDocument/2006/relationships/diagramColors" Target="../diagrams/colors13.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 Id="rId22" Type="http://schemas.microsoft.com/office/2007/relationships/diagramDrawing" Target="../diagrams/drawing11.xml"/><Relationship Id="rId27" Type="http://schemas.microsoft.com/office/2007/relationships/diagramDrawing" Target="../diagrams/drawing12.xml"/><Relationship Id="rId30" Type="http://schemas.openxmlformats.org/officeDocument/2006/relationships/diagramQuickStyle" Target="../diagrams/quickStyle13.xml"/><Relationship Id="rId35" Type="http://schemas.openxmlformats.org/officeDocument/2006/relationships/diagramQuickStyle" Target="../diagrams/quickStyle14.xml"/><Relationship Id="rId8" Type="http://schemas.openxmlformats.org/officeDocument/2006/relationships/diagramData" Target="../diagrams/data9.xml"/><Relationship Id="rId3" Type="http://schemas.openxmlformats.org/officeDocument/2006/relationships/diagramData" Target="../diagrams/data8.xml"/><Relationship Id="rId12" Type="http://schemas.microsoft.com/office/2007/relationships/diagramDrawing" Target="../diagrams/drawing9.xml"/><Relationship Id="rId17" Type="http://schemas.microsoft.com/office/2007/relationships/diagramDrawing" Target="../diagrams/drawing10.xml"/><Relationship Id="rId25" Type="http://schemas.openxmlformats.org/officeDocument/2006/relationships/diagramQuickStyle" Target="../diagrams/quickStyle12.xml"/><Relationship Id="rId33" Type="http://schemas.openxmlformats.org/officeDocument/2006/relationships/diagramData" Target="../diagrams/data14.xml"/><Relationship Id="rId38"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docs.citusdata.com/en/v11.0/use_cases/timeseries.html" TargetMode="External"/><Relationship Id="rId2" Type="http://schemas.openxmlformats.org/officeDocument/2006/relationships/hyperlink" Target="https://github.com/citusdata/pg_cron" TargetMode="Externa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26.sv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8.xml.rels><?xml version="1.0" encoding="UTF-8" standalone="yes"?>
<Relationships xmlns="http://schemas.openxmlformats.org/package/2006/relationships"><Relationship Id="rId3" Type="http://schemas.openxmlformats.org/officeDocument/2006/relationships/hyperlink" Target="https://www.postgresql.org/docs/14/runtime-config-client.html#GUC-LOCK-TIMEOUT" TargetMode="External"/><Relationship Id="rId2" Type="http://schemas.openxmlformats.org/officeDocument/2006/relationships/hyperlink" Target="https://www.postgresql.org/docs/current/sql-createindex.html#SQL-CREATEINDEX-CONCURRENTLY" TargetMode="Externa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hyperlink" Target="https://www.citusdata.com/blog/2022/03/12/how-to-benchmark-performance-of-citus-and-postgres-with-hammerdb/"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hyperlink" Target="https://wiki.postgresql.org/wiki/Lock_Monitoring"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hyperlink" Target="https://postgresqlco.nf/doc/en/param/log_statement/"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postgresqlco.nf/doc/en/param/log_duration/" TargetMode="External"/><Relationship Id="rId5" Type="http://schemas.openxmlformats.org/officeDocument/2006/relationships/hyperlink" Target="https://postgresqlco.nf/doc/en/param/log_disconnections/" TargetMode="External"/><Relationship Id="rId4" Type="http://schemas.openxmlformats.org/officeDocument/2006/relationships/hyperlink" Target="https://postgresqlco.nf/doc/en/param/log_min_duration_statement/"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1.xml"/></Relationships>
</file>

<file path=ppt/slides/_rels/slide88.xml.rels><?xml version="1.0" encoding="UTF-8" standalone="yes"?>
<Relationships xmlns="http://schemas.openxmlformats.org/package/2006/relationships"><Relationship Id="rId8" Type="http://schemas.openxmlformats.org/officeDocument/2006/relationships/hyperlink" Target="https://pgxn.org/dist/pg_partman/doc/pg_partman.html" TargetMode="External"/><Relationship Id="rId13" Type="http://schemas.openxmlformats.org/officeDocument/2006/relationships/hyperlink" Target="https://github.com/citusdata/postgresql-topn/" TargetMode="External"/><Relationship Id="rId3" Type="http://schemas.openxmlformats.org/officeDocument/2006/relationships/hyperlink" Target="https://www.postgresql.org/docs/current/static/dict-int.html" TargetMode="External"/><Relationship Id="rId7" Type="http://schemas.openxmlformats.org/officeDocument/2006/relationships/hyperlink" Target="https://www.postgresql.org/docs/current/static/intarray.html" TargetMode="External"/><Relationship Id="rId12" Type="http://schemas.openxmlformats.org/officeDocument/2006/relationships/hyperlink" Target="https://www.postgresql.org/docs/current/static/ltree.html" TargetMode="External"/><Relationship Id="rId2" Type="http://schemas.openxmlformats.org/officeDocument/2006/relationships/hyperlink" Target="https://learn.microsoft.com/en-us/azure/postgresql/hyperscale/reference-extensions#use-postgresql-extensions" TargetMode="External"/><Relationship Id="rId16" Type="http://schemas.openxmlformats.org/officeDocument/2006/relationships/hyperlink" Target="https://www.postgresql.org/docs/current/pageinspect.html" TargetMode="External"/><Relationship Id="rId1" Type="http://schemas.openxmlformats.org/officeDocument/2006/relationships/slideLayout" Target="../slideLayouts/slideLayout14.xml"/><Relationship Id="rId6" Type="http://schemas.openxmlformats.org/officeDocument/2006/relationships/hyperlink" Target="https://www.postgresql.org/docs/current/intagg.html" TargetMode="External"/><Relationship Id="rId11" Type="http://schemas.openxmlformats.org/officeDocument/2006/relationships/hyperlink" Target="https://www.postgresql.org/docs/current/static/hstore.html" TargetMode="External"/><Relationship Id="rId5" Type="http://schemas.openxmlformats.org/officeDocument/2006/relationships/hyperlink" Target="https://www.postgresql.org/docs/current/contrib-spi.html#id-1.11.7.45.7" TargetMode="External"/><Relationship Id="rId15" Type="http://schemas.openxmlformats.org/officeDocument/2006/relationships/hyperlink" Target="https://www.postgresql.org/docs/current/static/pgstatstatements.html" TargetMode="External"/><Relationship Id="rId10" Type="http://schemas.openxmlformats.org/officeDocument/2006/relationships/hyperlink" Target="https://www.postgresql.org/docs/current/static/btree-gin.html" TargetMode="External"/><Relationship Id="rId4" Type="http://schemas.openxmlformats.org/officeDocument/2006/relationships/hyperlink" Target="https://www.postgis.net/" TargetMode="External"/><Relationship Id="rId9" Type="http://schemas.openxmlformats.org/officeDocument/2006/relationships/hyperlink" Target="https://www.postgresql.org/docs/current/static/uuid-ossp.html" TargetMode="External"/><Relationship Id="rId14" Type="http://schemas.openxmlformats.org/officeDocument/2006/relationships/hyperlink" Target="https://github.com/citusdata/pg_cron"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ostgreSQL" TargetMode="External"/><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1.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hyperlink" Target="https://techcommunity.microsoft.com/t5/Azure-Database-for-PostgreSQL/Architecting-petabyte-scale-analytics-by-scaling-out-Postgres-on/ba-p/969685" TargetMode="External"/><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1.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9815-4F9E-1740-9D7B-BB28CA8E5542}"/>
              </a:ext>
            </a:extLst>
          </p:cNvPr>
          <p:cNvSpPr>
            <a:spLocks noGrp="1"/>
          </p:cNvSpPr>
          <p:nvPr>
            <p:ph type="title"/>
          </p:nvPr>
        </p:nvSpPr>
        <p:spPr>
          <a:xfrm>
            <a:off x="584200" y="2672002"/>
            <a:ext cx="6802336" cy="861774"/>
          </a:xfrm>
        </p:spPr>
        <p:txBody>
          <a:bodyPr/>
          <a:lstStyle/>
          <a:p>
            <a:r>
              <a:rPr lang="en-US">
                <a:cs typeface="Segoe UI"/>
              </a:rPr>
              <a:t>Azure Cosmos DB for PostgreSQL</a:t>
            </a:r>
            <a:br>
              <a:rPr lang="en-US">
                <a:cs typeface="Segoe UI"/>
              </a:rPr>
            </a:br>
            <a:r>
              <a:rPr lang="en-US" sz="2000">
                <a:cs typeface="Segoe UI"/>
              </a:rPr>
              <a:t>Technical Deep Dive</a:t>
            </a:r>
            <a:endParaRPr lang="en-US">
              <a:cs typeface="Segoe UI"/>
            </a:endParaRPr>
          </a:p>
        </p:txBody>
      </p:sp>
      <p:sp>
        <p:nvSpPr>
          <p:cNvPr id="15" name="Text Placeholder 2">
            <a:extLst>
              <a:ext uri="{FF2B5EF4-FFF2-40B4-BE49-F238E27FC236}">
                <a16:creationId xmlns:a16="http://schemas.microsoft.com/office/drawing/2014/main" id="{DD843997-F5C4-464D-ADA6-4BD8CC5EE8FA}"/>
              </a:ext>
            </a:extLst>
          </p:cNvPr>
          <p:cNvSpPr>
            <a:spLocks noGrp="1"/>
          </p:cNvSpPr>
          <p:nvPr>
            <p:ph type="body" sz="quarter" idx="12"/>
          </p:nvPr>
        </p:nvSpPr>
        <p:spPr>
          <a:xfrm>
            <a:off x="584200" y="3962400"/>
            <a:ext cx="9144000" cy="1107996"/>
          </a:xfrm>
        </p:spPr>
        <p:txBody>
          <a:bodyPr vert="horz" wrap="square" lIns="0" tIns="0" rIns="0" bIns="0" rtlCol="0" anchor="t">
            <a:spAutoFit/>
          </a:bodyPr>
          <a:lstStyle/>
          <a:p>
            <a:r>
              <a:rPr lang="en-US">
                <a:latin typeface="+mj-lt"/>
                <a:cs typeface="Segoe UI"/>
              </a:rPr>
              <a:t>&lt;speaker name&gt;</a:t>
            </a:r>
          </a:p>
          <a:p>
            <a:r>
              <a:rPr lang="en-US" sz="1600">
                <a:latin typeface="+mj-lt"/>
                <a:cs typeface="Segoe UI"/>
              </a:rPr>
              <a:t>&lt;title&gt;</a:t>
            </a:r>
          </a:p>
          <a:p>
            <a:endParaRPr lang="en-US">
              <a:cs typeface="Segoe UI"/>
            </a:endParaRPr>
          </a:p>
          <a:p>
            <a:r>
              <a:rPr lang="en-US" sz="1600">
                <a:cs typeface="Segoe UI"/>
              </a:rPr>
              <a:t>&lt;month year&gt;</a:t>
            </a:r>
          </a:p>
        </p:txBody>
      </p:sp>
      <p:pic>
        <p:nvPicPr>
          <p:cNvPr id="3" name="Graphic 2" descr="PostgreSQL Hyperscale icon&#10;" title="PostgreSQL Hyperscale logo">
            <a:extLst>
              <a:ext uri="{FF2B5EF4-FFF2-40B4-BE49-F238E27FC236}">
                <a16:creationId xmlns:a16="http://schemas.microsoft.com/office/drawing/2014/main" id="{A58111D2-7D27-4F88-BA2F-D81211D2F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4044" y="2539122"/>
            <a:ext cx="1423278" cy="1423278"/>
          </a:xfrm>
          <a:prstGeom prst="rect">
            <a:avLst/>
          </a:prstGeom>
        </p:spPr>
      </p:pic>
      <p:pic>
        <p:nvPicPr>
          <p:cNvPr id="6" name="Graphic 5" title="Azure Cosmos DB logo">
            <a:extLst>
              <a:ext uri="{FF2B5EF4-FFF2-40B4-BE49-F238E27FC236}">
                <a16:creationId xmlns:a16="http://schemas.microsoft.com/office/drawing/2014/main" id="{473AF0E3-AB3A-862D-1E8D-EFD9752CC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9443" y="2539122"/>
            <a:ext cx="1423278" cy="1423278"/>
          </a:xfrm>
          <a:prstGeom prst="rect">
            <a:avLst/>
          </a:prstGeom>
        </p:spPr>
      </p:pic>
      <p:cxnSp>
        <p:nvCxnSpPr>
          <p:cNvPr id="8" name="Straight Connector 7" descr="Straight line separating Cosmos DB logo &amp; Hyperscale logo." title="Partition">
            <a:extLst>
              <a:ext uri="{FF2B5EF4-FFF2-40B4-BE49-F238E27FC236}">
                <a16:creationId xmlns:a16="http://schemas.microsoft.com/office/drawing/2014/main" id="{68C0E773-E8C5-CB0B-6977-DBCB9BFA1D5B}"/>
              </a:ext>
            </a:extLst>
          </p:cNvPr>
          <p:cNvCxnSpPr/>
          <p:nvPr/>
        </p:nvCxnSpPr>
        <p:spPr>
          <a:xfrm>
            <a:off x="9915776" y="2425780"/>
            <a:ext cx="0" cy="1744494"/>
          </a:xfrm>
          <a:prstGeom prst="line">
            <a:avLst/>
          </a:prstGeom>
          <a:ln w="3810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228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left code line" title="Visual line for alignment">
            <a:extLst>
              <a:ext uri="{FF2B5EF4-FFF2-40B4-BE49-F238E27FC236}">
                <a16:creationId xmlns:a16="http://schemas.microsoft.com/office/drawing/2014/main" id="{8DA5D34A-1314-CF68-A161-9692B34E66A3}"/>
              </a:ext>
            </a:extLst>
          </p:cNvPr>
          <p:cNvCxnSpPr>
            <a:cxnSpLocks/>
          </p:cNvCxnSpPr>
          <p:nvPr/>
        </p:nvCxnSpPr>
        <p:spPr>
          <a:xfrm>
            <a:off x="1513523" y="1266263"/>
            <a:ext cx="0" cy="1810258"/>
          </a:xfrm>
          <a:prstGeom prst="line">
            <a:avLst/>
          </a:prstGeom>
          <a:noFill/>
          <a:ln w="38100" cap="flat" cmpd="sng" algn="ctr">
            <a:solidFill>
              <a:schemeClr val="accent1"/>
            </a:solidFill>
            <a:prstDash val="solid"/>
            <a:headEnd type="none"/>
            <a:tailEnd type="none"/>
          </a:ln>
          <a:effectLst/>
        </p:spPr>
      </p:cxnSp>
      <p:sp>
        <p:nvSpPr>
          <p:cNvPr id="13" name="TextBox 12">
            <a:extLst>
              <a:ext uri="{FF2B5EF4-FFF2-40B4-BE49-F238E27FC236}">
                <a16:creationId xmlns:a16="http://schemas.microsoft.com/office/drawing/2014/main" id="{345EE4C5-AD07-373C-4009-964A7B8A329A}"/>
              </a:ext>
            </a:extLst>
          </p:cNvPr>
          <p:cNvSpPr txBox="1"/>
          <p:nvPr/>
        </p:nvSpPr>
        <p:spPr>
          <a:xfrm>
            <a:off x="1699604" y="1352760"/>
            <a:ext cx="7543215" cy="2092881"/>
          </a:xfrm>
          <a:prstGeom prst="rect">
            <a:avLst/>
          </a:prstGeom>
          <a:noFill/>
        </p:spPr>
        <p:txBody>
          <a:bodyPr wrap="square" lIns="91440" tIns="45720" rIns="91440" bIns="45720" rtlCol="0">
            <a:spAutoFit/>
          </a:bodyPr>
          <a:lstStyle/>
          <a:p>
            <a:pPr algn="l">
              <a:lnSpc>
                <a:spcPct val="90000"/>
              </a:lnSpc>
              <a:spcAft>
                <a:spcPts val="600"/>
              </a:spcAft>
            </a:pPr>
            <a:r>
              <a:rPr lang="en-US" sz="1400" b="1">
                <a:solidFill>
                  <a:schemeClr val="accent1">
                    <a:lumMod val="75000"/>
                  </a:schemeClr>
                </a:solidFill>
                <a:latin typeface="Segoe UI Semibold" panose="020B0502040204020203" pitchFamily="34" charset="0"/>
                <a:cs typeface="Segoe UI Semibold" panose="020B0502040204020203" pitchFamily="34" charset="0"/>
              </a:rPr>
              <a:t>Isolating a tenant allows allocating </a:t>
            </a:r>
            <a:r>
              <a:rPr lang="en-IN" sz="1400" b="1">
                <a:solidFill>
                  <a:schemeClr val="accent1">
                    <a:lumMod val="75000"/>
                  </a:schemeClr>
                </a:solidFill>
                <a:effectLst/>
                <a:latin typeface="Segoe UI Semibold" panose="020B0502040204020203" pitchFamily="34" charset="0"/>
                <a:cs typeface="Segoe UI Semibold" panose="020B0502040204020203" pitchFamily="34" charset="0"/>
              </a:rPr>
              <a:t>dedicated resources to handle growing needs for an individual tenant.</a:t>
            </a:r>
          </a:p>
          <a:p>
            <a:pPr algn="l">
              <a:lnSpc>
                <a:spcPct val="90000"/>
              </a:lnSpc>
              <a:spcAft>
                <a:spcPts val="600"/>
              </a:spcAft>
            </a:pPr>
            <a:endParaRPr lang="en-IN" sz="1400" b="0" i="0">
              <a:solidFill>
                <a:schemeClr val="tx2">
                  <a:lumMod val="60000"/>
                  <a:lumOff val="40000"/>
                </a:schemeClr>
              </a:solidFill>
              <a:effectLst/>
              <a:latin typeface="Lato" panose="020F0502020204030204" pitchFamily="34" charset="0"/>
            </a:endParaRPr>
          </a:p>
          <a:p>
            <a:pPr>
              <a:lnSpc>
                <a:spcPct val="150000"/>
              </a:lnSpc>
              <a:spcAft>
                <a:spcPts val="600"/>
              </a:spcAft>
            </a:pPr>
            <a:r>
              <a:rPr lang="en-US" sz="1400">
                <a:solidFill>
                  <a:schemeClr val="tx2">
                    <a:lumMod val="60000"/>
                    <a:lumOff val="40000"/>
                  </a:schemeClr>
                </a:solidFill>
                <a:latin typeface="Consolas" panose="020B0609020204030204" pitchFamily="49" charset="0"/>
                <a:cs typeface="Consolas" panose="020B0609020204030204" pitchFamily="49" charset="0"/>
              </a:rPr>
              <a:t>SELECT </a:t>
            </a:r>
            <a:r>
              <a:rPr lang="en-US" sz="1200" err="1">
                <a:latin typeface="Consolas" panose="020B0609020204030204" pitchFamily="49" charset="0"/>
                <a:cs typeface="Consolas" panose="020B0609020204030204" pitchFamily="49" charset="0"/>
              </a:rPr>
              <a:t>isolate_tenant_to_new_shard</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table_name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tenant_id</a:t>
            </a:r>
            <a:r>
              <a:rPr lang="en-US" sz="1200">
                <a:latin typeface="Consolas" panose="020B0609020204030204" pitchFamily="49" charset="0"/>
                <a:cs typeface="Consolas" panose="020B0609020204030204" pitchFamily="49" charset="0"/>
              </a:rPr>
              <a:t>);</a:t>
            </a:r>
          </a:p>
          <a:p>
            <a:r>
              <a:rPr lang="en-US" sz="1400">
                <a:solidFill>
                  <a:schemeClr val="tx2">
                    <a:lumMod val="60000"/>
                    <a:lumOff val="40000"/>
                  </a:schemeClr>
                </a:solidFill>
                <a:latin typeface="Consolas" panose="020B0609020204030204" pitchFamily="49" charset="0"/>
                <a:cs typeface="Consolas" panose="020B0609020204030204" pitchFamily="49" charset="0"/>
              </a:rPr>
              <a:t>SELECT </a:t>
            </a:r>
            <a:r>
              <a:rPr lang="en-US" sz="1200" err="1">
                <a:latin typeface="Consolas" panose="020B0609020204030204" pitchFamily="49" charset="0"/>
                <a:cs typeface="Consolas" panose="020B0609020204030204" pitchFamily="49" charset="0"/>
              </a:rPr>
              <a:t>master_move_shard_placement</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shard_id</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source_node_name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source_node_port</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target_node_name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target_node_port</a:t>
            </a:r>
            <a:r>
              <a:rPr lang="en-US" sz="1200">
                <a:latin typeface="Consolas" panose="020B0609020204030204" pitchFamily="49" charset="0"/>
                <a:cs typeface="Consolas" panose="020B0609020204030204" pitchFamily="49" charset="0"/>
              </a:rPr>
              <a:t>);</a:t>
            </a:r>
          </a:p>
          <a:p>
            <a:pPr algn="l">
              <a:lnSpc>
                <a:spcPct val="90000"/>
              </a:lnSpc>
              <a:spcAft>
                <a:spcPts val="600"/>
              </a:spcAft>
            </a:pPr>
            <a:endParaRPr lang="en-US" sz="1400">
              <a:solidFill>
                <a:schemeClr val="tx2">
                  <a:lumMod val="60000"/>
                  <a:lumOff val="40000"/>
                </a:schemeClr>
              </a:solidFill>
            </a:endParaRPr>
          </a:p>
          <a:p>
            <a:pPr algn="l">
              <a:lnSpc>
                <a:spcPct val="90000"/>
              </a:lnSpc>
              <a:spcAft>
                <a:spcPts val="600"/>
              </a:spcAft>
            </a:pPr>
            <a:endParaRPr lang="en-US" sz="1400">
              <a:solidFill>
                <a:schemeClr val="tx2">
                  <a:lumMod val="60000"/>
                  <a:lumOff val="40000"/>
                </a:schemeClr>
              </a:solidFill>
            </a:endParaRPr>
          </a:p>
        </p:txBody>
      </p:sp>
      <p:pic>
        <p:nvPicPr>
          <p:cNvPr id="14" name="Picture 13" descr="Tenant Isolation">
            <a:extLst>
              <a:ext uri="{FF2B5EF4-FFF2-40B4-BE49-F238E27FC236}">
                <a16:creationId xmlns:a16="http://schemas.microsoft.com/office/drawing/2014/main" id="{9D1A6A28-BD04-1216-7D3C-70372366F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04" y="3729938"/>
            <a:ext cx="9506169" cy="2771620"/>
          </a:xfrm>
          <a:prstGeom prst="rect">
            <a:avLst/>
          </a:prstGeom>
        </p:spPr>
      </p:pic>
      <p:sp>
        <p:nvSpPr>
          <p:cNvPr id="3" name="Title 1">
            <a:extLst>
              <a:ext uri="{FF2B5EF4-FFF2-40B4-BE49-F238E27FC236}">
                <a16:creationId xmlns:a16="http://schemas.microsoft.com/office/drawing/2014/main" id="{2397F073-49A7-BC11-5493-1CA3EAC4F9B2}"/>
              </a:ext>
            </a:extLst>
          </p:cNvPr>
          <p:cNvSpPr>
            <a:spLocks noGrp="1"/>
          </p:cNvSpPr>
          <p:nvPr>
            <p:ph type="title"/>
          </p:nvPr>
        </p:nvSpPr>
        <p:spPr>
          <a:xfrm>
            <a:off x="947587" y="302566"/>
            <a:ext cx="9534988" cy="901246"/>
          </a:xfrm>
        </p:spPr>
        <p:txBody>
          <a:bodyPr>
            <a:noAutofit/>
          </a:bodyPr>
          <a:lstStyle/>
          <a:p>
            <a:pPr algn="ctr"/>
            <a:r>
              <a:rPr lang="en-US" sz="4000" b="1">
                <a:solidFill>
                  <a:srgbClr val="0070C0"/>
                </a:solidFill>
                <a:latin typeface="SegoeUI"/>
                <a:ea typeface="+mj-lt"/>
                <a:cs typeface="+mj-lt"/>
              </a:rPr>
              <a:t>Online Tenant Isolation</a:t>
            </a:r>
            <a:endParaRPr lang="en-US" sz="4000">
              <a:latin typeface="SegoeUI"/>
              <a:ea typeface="+mj-lt"/>
              <a:cs typeface="+mj-lt"/>
            </a:endParaRPr>
          </a:p>
          <a:p>
            <a:pPr algn="ctr"/>
            <a:endParaRPr lang="en-US" sz="2000">
              <a:ea typeface="+mj-lt"/>
              <a:cs typeface="+mj-lt"/>
            </a:endParaRPr>
          </a:p>
        </p:txBody>
      </p:sp>
    </p:spTree>
    <p:extLst>
      <p:ext uri="{BB962C8B-B14F-4D97-AF65-F5344CB8AC3E}">
        <p14:creationId xmlns:p14="http://schemas.microsoft.com/office/powerpoint/2010/main" val="428664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D912A5-2FD2-420C-B449-5FF6EA4C0AFF}"/>
              </a:ext>
            </a:extLst>
          </p:cNvPr>
          <p:cNvSpPr txBox="1"/>
          <p:nvPr/>
        </p:nvSpPr>
        <p:spPr>
          <a:xfrm>
            <a:off x="531693" y="3085870"/>
            <a:ext cx="1112596" cy="707886"/>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746644" y="3085870"/>
            <a:ext cx="1220327" cy="553998"/>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9325" y="3085870"/>
            <a:ext cx="1220327" cy="1169551"/>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Convert the source schema to work 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849579" y="2731930"/>
            <a:ext cx="1351984"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357455" y="3517074"/>
            <a:ext cx="1312282"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994523" y="1484980"/>
            <a:ext cx="1775624" cy="1023357"/>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822895" y="1757172"/>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lumMod val="75000"/>
                  </a:schemeClr>
                </a:solidFill>
                <a:effectLst/>
                <a:uLnTx/>
                <a:uFillTx/>
                <a:latin typeface="Segoe UI Semibold"/>
                <a:ea typeface="+mn-ea"/>
                <a:cs typeface="+mn-cs"/>
              </a:rPr>
              <a:t>Pre-migration</a:t>
            </a:r>
          </a:p>
        </p:txBody>
      </p:sp>
      <p:sp>
        <p:nvSpPr>
          <p:cNvPr id="21" name="TextBox 20">
            <a:extLst>
              <a:ext uri="{FF2B5EF4-FFF2-40B4-BE49-F238E27FC236}">
                <a16:creationId xmlns:a16="http://schemas.microsoft.com/office/drawing/2014/main" id="{99B6D6E4-9B4A-44D6-9485-5D99C43A7726}"/>
              </a:ext>
            </a:extLst>
          </p:cNvPr>
          <p:cNvSpPr txBox="1"/>
          <p:nvPr/>
        </p:nvSpPr>
        <p:spPr>
          <a:xfrm>
            <a:off x="831362" y="2782232"/>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100178" y="2782232"/>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422859" y="2782232"/>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417764" y="3085870"/>
            <a:ext cx="1261249" cy="707886"/>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00239" y="3085870"/>
            <a:ext cx="1336796"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058261" y="3085870"/>
            <a:ext cx="1336795"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06048" y="2782232"/>
            <a:ext cx="1084680"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61136" y="2782232"/>
            <a:ext cx="61500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470029" y="2782232"/>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Cutover</a:t>
            </a:r>
          </a:p>
        </p:txBody>
      </p:sp>
      <p:sp>
        <p:nvSpPr>
          <p:cNvPr id="62" name="TextBox 61">
            <a:extLst>
              <a:ext uri="{FF2B5EF4-FFF2-40B4-BE49-F238E27FC236}">
                <a16:creationId xmlns:a16="http://schemas.microsoft.com/office/drawing/2014/main" id="{0EC2CE3A-5C85-4FDE-A6EB-591CBCD2C4F6}"/>
              </a:ext>
            </a:extLst>
          </p:cNvPr>
          <p:cNvSpPr txBox="1"/>
          <p:nvPr/>
        </p:nvSpPr>
        <p:spPr>
          <a:xfrm>
            <a:off x="4750687" y="1722814"/>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lumMod val="75000"/>
                  </a:schemeClr>
                </a:solidFill>
                <a:effectLst/>
                <a:uLnTx/>
                <a:uFillTx/>
                <a:latin typeface="Segoe UI Semibold"/>
                <a:ea typeface="+mn-ea"/>
                <a:cs typeface="+mn-cs"/>
              </a:rPr>
              <a:t>Migration</a:t>
            </a:r>
          </a:p>
        </p:txBody>
      </p:sp>
      <p:cxnSp>
        <p:nvCxnSpPr>
          <p:cNvPr id="64" name="Straight Arrow Connector 63" title="Decorative">
            <a:extLst>
              <a:ext uri="{FF2B5EF4-FFF2-40B4-BE49-F238E27FC236}">
                <a16:creationId xmlns:a16="http://schemas.microsoft.com/office/drawing/2014/main" id="{73483324-B93B-489B-9241-62ED40ADDFC5}"/>
              </a:ext>
            </a:extLst>
          </p:cNvPr>
          <p:cNvCxnSpPr/>
          <p:nvPr/>
        </p:nvCxnSpPr>
        <p:spPr>
          <a:xfrm>
            <a:off x="1414578" y="2524093"/>
            <a:ext cx="6350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title="Decorative">
            <a:extLst>
              <a:ext uri="{FF2B5EF4-FFF2-40B4-BE49-F238E27FC236}">
                <a16:creationId xmlns:a16="http://schemas.microsoft.com/office/drawing/2014/main" id="{06BC3383-F10E-4DC5-B97C-8FB567A1ECDB}"/>
              </a:ext>
            </a:extLst>
          </p:cNvPr>
          <p:cNvCxnSpPr/>
          <p:nvPr/>
        </p:nvCxnSpPr>
        <p:spPr>
          <a:xfrm>
            <a:off x="2682644" y="2524093"/>
            <a:ext cx="6350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title="Decorative">
            <a:extLst>
              <a:ext uri="{FF2B5EF4-FFF2-40B4-BE49-F238E27FC236}">
                <a16:creationId xmlns:a16="http://schemas.microsoft.com/office/drawing/2014/main" id="{44A9B5B4-CA56-4E55-8000-9511D9E7AA9F}"/>
              </a:ext>
            </a:extLst>
          </p:cNvPr>
          <p:cNvCxnSpPr>
            <a:cxnSpLocks/>
          </p:cNvCxnSpPr>
          <p:nvPr/>
        </p:nvCxnSpPr>
        <p:spPr>
          <a:xfrm>
            <a:off x="3972152" y="2524093"/>
            <a:ext cx="700032"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title="Decorative">
            <a:extLst>
              <a:ext uri="{FF2B5EF4-FFF2-40B4-BE49-F238E27FC236}">
                <a16:creationId xmlns:a16="http://schemas.microsoft.com/office/drawing/2014/main" id="{28F8D484-D9B6-4233-8C6D-44CDE7CD4DEF}"/>
              </a:ext>
            </a:extLst>
          </p:cNvPr>
          <p:cNvCxnSpPr>
            <a:cxnSpLocks/>
          </p:cNvCxnSpPr>
          <p:nvPr/>
        </p:nvCxnSpPr>
        <p:spPr>
          <a:xfrm>
            <a:off x="5434413" y="2524093"/>
            <a:ext cx="440299"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title="Decorative">
            <a:extLst>
              <a:ext uri="{FF2B5EF4-FFF2-40B4-BE49-F238E27FC236}">
                <a16:creationId xmlns:a16="http://schemas.microsoft.com/office/drawing/2014/main" id="{4AD5D2DD-BA4F-4D35-BDD2-D6063225BDE8}"/>
              </a:ext>
            </a:extLst>
          </p:cNvPr>
          <p:cNvCxnSpPr>
            <a:cxnSpLocks/>
          </p:cNvCxnSpPr>
          <p:nvPr/>
        </p:nvCxnSpPr>
        <p:spPr>
          <a:xfrm>
            <a:off x="6848266" y="2524093"/>
            <a:ext cx="533985"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title="Decorative">
            <a:extLst>
              <a:ext uri="{FF2B5EF4-FFF2-40B4-BE49-F238E27FC236}">
                <a16:creationId xmlns:a16="http://schemas.microsoft.com/office/drawing/2014/main" id="{E3142F0E-2965-4C9D-8E59-E858A74C13C0}"/>
              </a:ext>
            </a:extLst>
          </p:cNvPr>
          <p:cNvCxnSpPr>
            <a:cxnSpLocks/>
          </p:cNvCxnSpPr>
          <p:nvPr/>
        </p:nvCxnSpPr>
        <p:spPr>
          <a:xfrm>
            <a:off x="8094653" y="2524093"/>
            <a:ext cx="754926" cy="13123"/>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122" name="Freeform: Shape 121" title="Decorative">
            <a:extLst>
              <a:ext uri="{FF2B5EF4-FFF2-40B4-BE49-F238E27FC236}">
                <a16:creationId xmlns:a16="http://schemas.microsoft.com/office/drawing/2014/main" id="{B77C5604-60F5-404D-837F-1E450E8BD618}"/>
              </a:ext>
            </a:extLst>
          </p:cNvPr>
          <p:cNvSpPr/>
          <p:nvPr/>
        </p:nvSpPr>
        <p:spPr bwMode="auto">
          <a:xfrm>
            <a:off x="11240217" y="2537216"/>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a:headEnd type="none" w="lg" len="med"/>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title="Decorative">
            <a:extLst>
              <a:ext uri="{FF2B5EF4-FFF2-40B4-BE49-F238E27FC236}">
                <a16:creationId xmlns:a16="http://schemas.microsoft.com/office/drawing/2014/main" id="{16424FBE-196F-4D71-9D83-549B924327C8}"/>
              </a:ext>
            </a:extLst>
          </p:cNvPr>
          <p:cNvSpPr/>
          <p:nvPr/>
        </p:nvSpPr>
        <p:spPr bwMode="auto">
          <a:xfrm>
            <a:off x="9180231" y="1383402"/>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a:headEnd type="none" w="lg" len="med"/>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8B479A19-B3D0-4B3C-808E-BC8F3BA6F2AD}"/>
              </a:ext>
            </a:extLst>
          </p:cNvPr>
          <p:cNvSpPr txBox="1"/>
          <p:nvPr/>
        </p:nvSpPr>
        <p:spPr>
          <a:xfrm>
            <a:off x="8821452" y="681593"/>
            <a:ext cx="1408238"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lumMod val="75000"/>
                  </a:schemeClr>
                </a:solidFill>
                <a:effectLst/>
                <a:uLnTx/>
                <a:uFillTx/>
                <a:latin typeface="Segoe UI Semibold"/>
                <a:ea typeface="+mn-ea"/>
                <a:cs typeface="+mn-cs"/>
              </a:rPr>
              <a:t>Post-migration</a:t>
            </a:r>
          </a:p>
        </p:txBody>
      </p:sp>
      <p:pic>
        <p:nvPicPr>
          <p:cNvPr id="20" name="Graphic 21" title="Decorative">
            <a:extLst>
              <a:ext uri="{FF2B5EF4-FFF2-40B4-BE49-F238E27FC236}">
                <a16:creationId xmlns:a16="http://schemas.microsoft.com/office/drawing/2014/main" id="{3C433B99-D06C-47BA-8027-EE789D0BF5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047" y="2215387"/>
            <a:ext cx="639233" cy="569384"/>
          </a:xfrm>
          <a:prstGeom prst="rect">
            <a:avLst/>
          </a:prstGeom>
        </p:spPr>
      </p:pic>
      <p:pic>
        <p:nvPicPr>
          <p:cNvPr id="29" name="Graphic 32" title="Decorative">
            <a:extLst>
              <a:ext uri="{FF2B5EF4-FFF2-40B4-BE49-F238E27FC236}">
                <a16:creationId xmlns:a16="http://schemas.microsoft.com/office/drawing/2014/main" id="{4E59C2A1-21B9-4C4C-9AD5-EC88DA6A0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4371" y="2088387"/>
            <a:ext cx="814916" cy="823383"/>
          </a:xfrm>
          <a:prstGeom prst="rect">
            <a:avLst/>
          </a:prstGeom>
        </p:spPr>
      </p:pic>
      <p:pic>
        <p:nvPicPr>
          <p:cNvPr id="43" name="Graphic 44" title="Decorative">
            <a:extLst>
              <a:ext uri="{FF2B5EF4-FFF2-40B4-BE49-F238E27FC236}">
                <a16:creationId xmlns:a16="http://schemas.microsoft.com/office/drawing/2014/main" id="{5C2B0B71-5A1B-49EC-B8D7-6CBF1C116A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5875" y="2196338"/>
            <a:ext cx="511175" cy="582084"/>
          </a:xfrm>
          <a:prstGeom prst="rect">
            <a:avLst/>
          </a:prstGeom>
        </p:spPr>
      </p:pic>
      <p:pic>
        <p:nvPicPr>
          <p:cNvPr id="47" name="Graphic 52" title="Decorative">
            <a:extLst>
              <a:ext uri="{FF2B5EF4-FFF2-40B4-BE49-F238E27FC236}">
                <a16:creationId xmlns:a16="http://schemas.microsoft.com/office/drawing/2014/main" id="{37A5E758-4943-4800-B432-E24689BFFF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2971" y="2189987"/>
            <a:ext cx="577851" cy="586317"/>
          </a:xfrm>
          <a:prstGeom prst="rect">
            <a:avLst/>
          </a:prstGeom>
        </p:spPr>
      </p:pic>
      <p:pic>
        <p:nvPicPr>
          <p:cNvPr id="58" name="Graphic 58" title="Decorative">
            <a:extLst>
              <a:ext uri="{FF2B5EF4-FFF2-40B4-BE49-F238E27FC236}">
                <a16:creationId xmlns:a16="http://schemas.microsoft.com/office/drawing/2014/main" id="{5B8C85FF-31E2-48F9-898E-5D457AC425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0625" y="2300054"/>
            <a:ext cx="972608" cy="442384"/>
          </a:xfrm>
          <a:prstGeom prst="rect">
            <a:avLst/>
          </a:prstGeom>
        </p:spPr>
      </p:pic>
      <p:pic>
        <p:nvPicPr>
          <p:cNvPr id="60" name="Graphic 60" title="Decorative">
            <a:extLst>
              <a:ext uri="{FF2B5EF4-FFF2-40B4-BE49-F238E27FC236}">
                <a16:creationId xmlns:a16="http://schemas.microsoft.com/office/drawing/2014/main" id="{0A163A75-33FF-4691-BB1A-B870CC00AD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2942" y="2213271"/>
            <a:ext cx="545041" cy="590549"/>
          </a:xfrm>
          <a:prstGeom prst="rect">
            <a:avLst/>
          </a:prstGeom>
        </p:spPr>
      </p:pic>
      <p:pic>
        <p:nvPicPr>
          <p:cNvPr id="70" name="Graphic 72" title="Decorative">
            <a:extLst>
              <a:ext uri="{FF2B5EF4-FFF2-40B4-BE49-F238E27FC236}">
                <a16:creationId xmlns:a16="http://schemas.microsoft.com/office/drawing/2014/main" id="{D90C0ADC-57C0-4E73-A4C4-70D9A1DC0F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34902" y="1015530"/>
            <a:ext cx="566208" cy="459316"/>
          </a:xfrm>
          <a:prstGeom prst="rect">
            <a:avLst/>
          </a:prstGeom>
        </p:spPr>
      </p:pic>
      <p:pic>
        <p:nvPicPr>
          <p:cNvPr id="74" name="Graphic 78" title="Decorative">
            <a:extLst>
              <a:ext uri="{FF2B5EF4-FFF2-40B4-BE49-F238E27FC236}">
                <a16:creationId xmlns:a16="http://schemas.microsoft.com/office/drawing/2014/main" id="{6B741679-A43E-4FB3-B252-B9228F81F5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61927" y="2930585"/>
            <a:ext cx="699558" cy="591607"/>
          </a:xfrm>
          <a:prstGeom prst="rect">
            <a:avLst/>
          </a:prstGeom>
        </p:spPr>
      </p:pic>
      <p:pic>
        <p:nvPicPr>
          <p:cNvPr id="90" name="Graphic 96" title="Decorative">
            <a:extLst>
              <a:ext uri="{FF2B5EF4-FFF2-40B4-BE49-F238E27FC236}">
                <a16:creationId xmlns:a16="http://schemas.microsoft.com/office/drawing/2014/main" id="{B6E8776A-E4F5-46CE-A914-F2498982E8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23640" y="2204038"/>
            <a:ext cx="719666" cy="588434"/>
          </a:xfrm>
          <a:prstGeom prst="rect">
            <a:avLst/>
          </a:prstGeom>
        </p:spPr>
      </p:pic>
      <p:cxnSp>
        <p:nvCxnSpPr>
          <p:cNvPr id="97" name="Connector: Curved 96" title="Decorative">
            <a:extLst>
              <a:ext uri="{FF2B5EF4-FFF2-40B4-BE49-F238E27FC236}">
                <a16:creationId xmlns:a16="http://schemas.microsoft.com/office/drawing/2014/main" id="{75FB1785-3FCC-4A4A-A43E-1FB3B93CD969}"/>
              </a:ext>
            </a:extLst>
          </p:cNvPr>
          <p:cNvCxnSpPr/>
          <p:nvPr/>
        </p:nvCxnSpPr>
        <p:spPr>
          <a:xfrm rot="16200000" flipH="1">
            <a:off x="9768232" y="3366432"/>
            <a:ext cx="346563" cy="831884"/>
          </a:xfrm>
          <a:prstGeom prst="curvedConnector2">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48" name="Title 20">
            <a:extLst>
              <a:ext uri="{FF2B5EF4-FFF2-40B4-BE49-F238E27FC236}">
                <a16:creationId xmlns:a16="http://schemas.microsoft.com/office/drawing/2014/main" id="{CC627B27-9643-4FCF-94E4-C48797F3FDDA}"/>
              </a:ext>
            </a:extLst>
          </p:cNvPr>
          <p:cNvSpPr txBox="1">
            <a:spLocks noGrp="1"/>
          </p:cNvSpPr>
          <p:nvPr>
            <p:ph type="title" idx="4294967295"/>
          </p:nvPr>
        </p:nvSpPr>
        <p:spPr>
          <a:xfrm>
            <a:off x="378765" y="286751"/>
            <a:ext cx="1143447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600" b="1" i="0" u="none" strike="noStrike" kern="1200" cap="none" spc="-49" normalizeH="0" baseline="0" noProof="0" err="1">
                <a:ln w="3175">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Hetrogeneous</a:t>
            </a:r>
            <a:r>
              <a:rPr kumimoji="0" lang="en-US" sz="3600" b="1" i="0" u="none" strike="noStrike" kern="1200" cap="none" spc="-49" normalizeH="0" baseline="0" noProof="0">
                <a:ln w="3175">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 Migration</a:t>
            </a:r>
          </a:p>
        </p:txBody>
      </p:sp>
      <p:sp>
        <p:nvSpPr>
          <p:cNvPr id="17" name="TextBox 16">
            <a:extLst>
              <a:ext uri="{FF2B5EF4-FFF2-40B4-BE49-F238E27FC236}">
                <a16:creationId xmlns:a16="http://schemas.microsoft.com/office/drawing/2014/main" id="{B56E8EC3-810A-45F4-843C-C38E6D05071E}"/>
              </a:ext>
            </a:extLst>
          </p:cNvPr>
          <p:cNvSpPr txBox="1"/>
          <p:nvPr/>
        </p:nvSpPr>
        <p:spPr>
          <a:xfrm>
            <a:off x="8923640" y="4909253"/>
            <a:ext cx="1033444" cy="954107"/>
          </a:xfrm>
          <a:prstGeom prst="rect">
            <a:avLst/>
          </a:prstGeom>
          <a:noFill/>
        </p:spPr>
        <p:txBody>
          <a:bodyPr wrap="square" rtlCol="0">
            <a:spAutoFit/>
          </a:bodyPr>
          <a:lstStyle/>
          <a:p>
            <a:pPr marL="285750" indent="-285750">
              <a:buFont typeface="Arial" panose="020B0604020202020204" pitchFamily="34" charset="0"/>
              <a:buChar char="•"/>
            </a:pPr>
            <a:r>
              <a:rPr lang="en-US" sz="1400"/>
              <a:t>DMVA	</a:t>
            </a:r>
          </a:p>
          <a:p>
            <a:br>
              <a:rPr lang="en-US" sz="1400"/>
            </a:br>
            <a:endParaRPr lang="en-US" sz="1400"/>
          </a:p>
        </p:txBody>
      </p:sp>
      <p:sp>
        <p:nvSpPr>
          <p:cNvPr id="18" name="TextBox 17">
            <a:extLst>
              <a:ext uri="{FF2B5EF4-FFF2-40B4-BE49-F238E27FC236}">
                <a16:creationId xmlns:a16="http://schemas.microsoft.com/office/drawing/2014/main" id="{7A38D0EA-9C03-45BD-A808-8DC6C05ED477}"/>
              </a:ext>
            </a:extLst>
          </p:cNvPr>
          <p:cNvSpPr txBox="1"/>
          <p:nvPr/>
        </p:nvSpPr>
        <p:spPr>
          <a:xfrm>
            <a:off x="9957084" y="4909253"/>
            <a:ext cx="1450184" cy="307777"/>
          </a:xfrm>
          <a:prstGeom prst="rect">
            <a:avLst/>
          </a:prstGeom>
          <a:noFill/>
        </p:spPr>
        <p:txBody>
          <a:bodyPr wrap="square" rtlCol="0">
            <a:spAutoFit/>
          </a:bodyPr>
          <a:lstStyle/>
          <a:p>
            <a:pPr marL="285750" indent="-285750">
              <a:buFont typeface="Arial" panose="020B0604020202020204" pitchFamily="34" charset="0"/>
              <a:buChar char="•"/>
            </a:pPr>
            <a:r>
              <a:rPr lang="en-US" sz="1400"/>
              <a:t>Newt Global</a:t>
            </a:r>
          </a:p>
        </p:txBody>
      </p:sp>
      <p:sp>
        <p:nvSpPr>
          <p:cNvPr id="22" name="TextBox 21">
            <a:extLst>
              <a:ext uri="{FF2B5EF4-FFF2-40B4-BE49-F238E27FC236}">
                <a16:creationId xmlns:a16="http://schemas.microsoft.com/office/drawing/2014/main" id="{9A4AB0C3-152A-41FB-95EF-8196B75E5CC9}"/>
              </a:ext>
            </a:extLst>
          </p:cNvPr>
          <p:cNvSpPr txBox="1"/>
          <p:nvPr/>
        </p:nvSpPr>
        <p:spPr>
          <a:xfrm>
            <a:off x="4506048" y="4758377"/>
            <a:ext cx="1249055" cy="954107"/>
          </a:xfrm>
          <a:prstGeom prst="rect">
            <a:avLst/>
          </a:prstGeom>
          <a:noFill/>
        </p:spPr>
        <p:txBody>
          <a:bodyPr wrap="square" rtlCol="0">
            <a:spAutoFit/>
          </a:bodyPr>
          <a:lstStyle/>
          <a:p>
            <a:pPr marL="285750" indent="-285750">
              <a:buFont typeface="Arial" panose="020B0604020202020204" pitchFamily="34" charset="0"/>
              <a:buChar char="•"/>
            </a:pPr>
            <a:r>
              <a:rPr lang="en-US" sz="1400"/>
              <a:t>ora2pg	</a:t>
            </a:r>
          </a:p>
          <a:p>
            <a:pPr marL="285750" indent="-285750">
              <a:buFont typeface="Arial" panose="020B0604020202020204" pitchFamily="34" charset="0"/>
              <a:buChar char="•"/>
            </a:pPr>
            <a:r>
              <a:rPr lang="en-US" sz="1400"/>
              <a:t>DMAT</a:t>
            </a:r>
          </a:p>
          <a:p>
            <a:pPr marL="285750" indent="-285750">
              <a:buFont typeface="Arial" panose="020B0604020202020204" pitchFamily="34" charset="0"/>
              <a:buChar char="•"/>
            </a:pPr>
            <a:r>
              <a:rPr lang="en-US" sz="1400" err="1"/>
              <a:t>SQLines</a:t>
            </a:r>
            <a:br>
              <a:rPr lang="en-US" sz="1400"/>
            </a:br>
            <a:endParaRPr lang="en-US" sz="1400"/>
          </a:p>
        </p:txBody>
      </p:sp>
      <p:sp>
        <p:nvSpPr>
          <p:cNvPr id="25" name="TextBox 24">
            <a:extLst>
              <a:ext uri="{FF2B5EF4-FFF2-40B4-BE49-F238E27FC236}">
                <a16:creationId xmlns:a16="http://schemas.microsoft.com/office/drawing/2014/main" id="{0909B3AC-01BC-4BB1-A38E-AE3689C22B6C}"/>
              </a:ext>
            </a:extLst>
          </p:cNvPr>
          <p:cNvSpPr txBox="1"/>
          <p:nvPr/>
        </p:nvSpPr>
        <p:spPr>
          <a:xfrm>
            <a:off x="5700239" y="4755898"/>
            <a:ext cx="1416422" cy="1169551"/>
          </a:xfrm>
          <a:prstGeom prst="rect">
            <a:avLst/>
          </a:prstGeom>
          <a:noFill/>
        </p:spPr>
        <p:txBody>
          <a:bodyPr wrap="square" rtlCol="0">
            <a:spAutoFit/>
          </a:bodyPr>
          <a:lstStyle/>
          <a:p>
            <a:pPr marL="285750" indent="-285750">
              <a:buFont typeface="Arial" panose="020B0604020202020204" pitchFamily="34" charset="0"/>
              <a:buChar char="•"/>
            </a:pPr>
            <a:r>
              <a:rPr lang="en-US" sz="1400" err="1"/>
              <a:t>Ispirer</a:t>
            </a:r>
            <a:endParaRPr lang="en-US" sz="1400"/>
          </a:p>
          <a:p>
            <a:pPr marL="285750" indent="-285750">
              <a:buFont typeface="Arial" panose="020B0604020202020204" pitchFamily="34" charset="0"/>
              <a:buChar char="•"/>
            </a:pPr>
            <a:r>
              <a:rPr lang="en-US" sz="1400" err="1"/>
              <a:t>Pitss</a:t>
            </a:r>
            <a:endParaRPr lang="en-US" sz="1400"/>
          </a:p>
          <a:p>
            <a:pPr marL="285750" indent="-285750">
              <a:buFont typeface="Arial" panose="020B0604020202020204" pitchFamily="34" charset="0"/>
              <a:buChar char="•"/>
            </a:pPr>
            <a:r>
              <a:rPr lang="en-US" sz="1400"/>
              <a:t>EPAM</a:t>
            </a:r>
          </a:p>
          <a:p>
            <a:pPr marL="285750" indent="-285750">
              <a:buFont typeface="Arial" panose="020B0604020202020204" pitchFamily="34" charset="0"/>
              <a:buChar char="•"/>
            </a:pPr>
            <a:r>
              <a:rPr lang="en-US" sz="1400" err="1"/>
              <a:t>UnifyCloud</a:t>
            </a:r>
            <a:endParaRPr lang="en-US" sz="1400"/>
          </a:p>
          <a:p>
            <a:pPr marL="285750" indent="-285750">
              <a:buFont typeface="Arial" panose="020B0604020202020204" pitchFamily="34" charset="0"/>
              <a:buChar char="•"/>
            </a:pPr>
            <a:r>
              <a:rPr lang="en-US" sz="1400"/>
              <a:t>Newt Global</a:t>
            </a:r>
          </a:p>
        </p:txBody>
      </p:sp>
      <p:sp>
        <p:nvSpPr>
          <p:cNvPr id="26" name="TextBox 25">
            <a:extLst>
              <a:ext uri="{FF2B5EF4-FFF2-40B4-BE49-F238E27FC236}">
                <a16:creationId xmlns:a16="http://schemas.microsoft.com/office/drawing/2014/main" id="{51B758C7-683C-4C0C-B6CA-126BE379F463}"/>
              </a:ext>
            </a:extLst>
          </p:cNvPr>
          <p:cNvSpPr txBox="1"/>
          <p:nvPr/>
        </p:nvSpPr>
        <p:spPr>
          <a:xfrm>
            <a:off x="7001566" y="4751821"/>
            <a:ext cx="1249055" cy="738664"/>
          </a:xfrm>
          <a:prstGeom prst="rect">
            <a:avLst/>
          </a:prstGeom>
          <a:noFill/>
        </p:spPr>
        <p:txBody>
          <a:bodyPr wrap="square" rtlCol="0">
            <a:spAutoFit/>
          </a:bodyPr>
          <a:lstStyle/>
          <a:p>
            <a:pPr marL="285750" indent="-285750">
              <a:buFont typeface="Arial" panose="020B0604020202020204" pitchFamily="34" charset="0"/>
              <a:buChar char="•"/>
            </a:pPr>
            <a:r>
              <a:rPr lang="en-US" sz="1400" err="1"/>
              <a:t>Striim</a:t>
            </a:r>
            <a:r>
              <a:rPr lang="en-US" sz="1400"/>
              <a:t>	</a:t>
            </a:r>
          </a:p>
          <a:p>
            <a:pPr marL="285750" indent="-285750">
              <a:buFont typeface="Arial" panose="020B0604020202020204" pitchFamily="34" charset="0"/>
              <a:buChar char="•"/>
            </a:pPr>
            <a:r>
              <a:rPr lang="en-US" sz="1400"/>
              <a:t>HVR</a:t>
            </a:r>
            <a:br>
              <a:rPr lang="en-US" sz="1400"/>
            </a:br>
            <a:endParaRPr lang="en-US" sz="1400"/>
          </a:p>
        </p:txBody>
      </p:sp>
      <p:sp>
        <p:nvSpPr>
          <p:cNvPr id="2" name="TextBox 1">
            <a:extLst>
              <a:ext uri="{FF2B5EF4-FFF2-40B4-BE49-F238E27FC236}">
                <a16:creationId xmlns:a16="http://schemas.microsoft.com/office/drawing/2014/main" id="{6E3A9BAA-8506-45C5-2EF4-45D715EC0897}"/>
              </a:ext>
            </a:extLst>
          </p:cNvPr>
          <p:cNvSpPr txBox="1"/>
          <p:nvPr/>
        </p:nvSpPr>
        <p:spPr>
          <a:xfrm>
            <a:off x="2716664" y="5077550"/>
            <a:ext cx="1605504" cy="461665"/>
          </a:xfrm>
          <a:prstGeom prst="rect">
            <a:avLst/>
          </a:prstGeom>
          <a:noFill/>
        </p:spPr>
        <p:txBody>
          <a:bodyPr wrap="none" rtlCol="0">
            <a:spAutoFit/>
          </a:bodyPr>
          <a:lstStyle/>
          <a:p>
            <a:r>
              <a:rPr lang="en-US" sz="2400" b="1">
                <a:solidFill>
                  <a:schemeClr val="accent1">
                    <a:lumMod val="75000"/>
                  </a:schemeClr>
                </a:solidFill>
                <a:latin typeface="Segoe UI Semibold" panose="020B0502040204020203" pitchFamily="34" charset="0"/>
                <a:cs typeface="Segoe UI Semibold" panose="020B0502040204020203" pitchFamily="34" charset="0"/>
              </a:rPr>
              <a:t>Tooling </a:t>
            </a:r>
            <a:r>
              <a:rPr lang="en-US" sz="2400" b="1">
                <a:solidFill>
                  <a:schemeClr val="accent1">
                    <a:lumMod val="75000"/>
                  </a:schemeClr>
                </a:solidFill>
                <a:latin typeface="Segoe UI Semibold" panose="020B0502040204020203" pitchFamily="34" charset="0"/>
                <a:cs typeface="Segoe UI Semibold" panose="020B0502040204020203" pitchFamily="34" charset="0"/>
                <a:sym typeface="Wingdings" pitchFamily="2" charset="2"/>
              </a:rPr>
              <a:t></a:t>
            </a:r>
            <a:endParaRPr lang="en-US" sz="2400"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3" name="Rounded Rectangle 2" title="Decorative">
            <a:extLst>
              <a:ext uri="{FF2B5EF4-FFF2-40B4-BE49-F238E27FC236}">
                <a16:creationId xmlns:a16="http://schemas.microsoft.com/office/drawing/2014/main" id="{49CED7B9-355F-802C-B8C5-ED095EF2BCB4}"/>
              </a:ext>
            </a:extLst>
          </p:cNvPr>
          <p:cNvSpPr/>
          <p:nvPr/>
        </p:nvSpPr>
        <p:spPr>
          <a:xfrm>
            <a:off x="531693" y="2006949"/>
            <a:ext cx="3757959" cy="23975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title="Decorative">
            <a:extLst>
              <a:ext uri="{FF2B5EF4-FFF2-40B4-BE49-F238E27FC236}">
                <a16:creationId xmlns:a16="http://schemas.microsoft.com/office/drawing/2014/main" id="{F54FB1AF-4E96-1394-B89E-6CEF3BB0F54A}"/>
              </a:ext>
            </a:extLst>
          </p:cNvPr>
          <p:cNvSpPr/>
          <p:nvPr/>
        </p:nvSpPr>
        <p:spPr>
          <a:xfrm>
            <a:off x="4437187" y="1982013"/>
            <a:ext cx="3908854" cy="2397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title="Decorative">
            <a:extLst>
              <a:ext uri="{FF2B5EF4-FFF2-40B4-BE49-F238E27FC236}">
                <a16:creationId xmlns:a16="http://schemas.microsoft.com/office/drawing/2014/main" id="{6A4CC354-F353-E10E-D463-485797FC9DE6}"/>
              </a:ext>
            </a:extLst>
          </p:cNvPr>
          <p:cNvSpPr/>
          <p:nvPr/>
        </p:nvSpPr>
        <p:spPr>
          <a:xfrm>
            <a:off x="8612995" y="906276"/>
            <a:ext cx="3286183" cy="3596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title="Decorative">
            <a:extLst>
              <a:ext uri="{FF2B5EF4-FFF2-40B4-BE49-F238E27FC236}">
                <a16:creationId xmlns:a16="http://schemas.microsoft.com/office/drawing/2014/main" id="{58E1BB73-D761-A695-C0AB-D91876B86628}"/>
              </a:ext>
            </a:extLst>
          </p:cNvPr>
          <p:cNvSpPr/>
          <p:nvPr/>
        </p:nvSpPr>
        <p:spPr>
          <a:xfrm>
            <a:off x="4417764" y="4587565"/>
            <a:ext cx="3928277" cy="1626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title="Decorative">
            <a:extLst>
              <a:ext uri="{FF2B5EF4-FFF2-40B4-BE49-F238E27FC236}">
                <a16:creationId xmlns:a16="http://schemas.microsoft.com/office/drawing/2014/main" id="{FE561BBF-2DC2-D7BA-E47E-E17A2043AA06}"/>
              </a:ext>
            </a:extLst>
          </p:cNvPr>
          <p:cNvSpPr/>
          <p:nvPr/>
        </p:nvSpPr>
        <p:spPr>
          <a:xfrm>
            <a:off x="8644928" y="4632790"/>
            <a:ext cx="2916451" cy="15436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134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App Stacks</a:t>
            </a:r>
          </a:p>
        </p:txBody>
      </p:sp>
    </p:spTree>
    <p:extLst>
      <p:ext uri="{BB962C8B-B14F-4D97-AF65-F5344CB8AC3E}">
        <p14:creationId xmlns:p14="http://schemas.microsoft.com/office/powerpoint/2010/main" val="103338111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105F66E-676E-5461-D4D0-9D87E4D1E4A5}"/>
              </a:ext>
            </a:extLst>
          </p:cNvPr>
          <p:cNvGraphicFramePr>
            <a:graphicFrameLocks noGrp="1"/>
          </p:cNvGraphicFramePr>
          <p:nvPr>
            <p:extLst>
              <p:ext uri="{D42A27DB-BD31-4B8C-83A1-F6EECF244321}">
                <p14:modId xmlns:p14="http://schemas.microsoft.com/office/powerpoint/2010/main" val="2002235217"/>
              </p:ext>
            </p:extLst>
          </p:nvPr>
        </p:nvGraphicFramePr>
        <p:xfrm>
          <a:off x="918533" y="1404400"/>
          <a:ext cx="10354932" cy="4884332"/>
        </p:xfrm>
        <a:graphic>
          <a:graphicData uri="http://schemas.openxmlformats.org/drawingml/2006/table">
            <a:tbl>
              <a:tblPr firstRow="1" bandRow="1">
                <a:tableStyleId>{5C22544A-7EE6-4342-B048-85BDC9FD1C3A}</a:tableStyleId>
              </a:tblPr>
              <a:tblGrid>
                <a:gridCol w="1646867">
                  <a:extLst>
                    <a:ext uri="{9D8B030D-6E8A-4147-A177-3AD203B41FA5}">
                      <a16:colId xmlns:a16="http://schemas.microsoft.com/office/drawing/2014/main" val="2405084058"/>
                    </a:ext>
                  </a:extLst>
                </a:gridCol>
                <a:gridCol w="1446028">
                  <a:extLst>
                    <a:ext uri="{9D8B030D-6E8A-4147-A177-3AD203B41FA5}">
                      <a16:colId xmlns:a16="http://schemas.microsoft.com/office/drawing/2014/main" val="3593119980"/>
                    </a:ext>
                  </a:extLst>
                </a:gridCol>
                <a:gridCol w="1552354">
                  <a:extLst>
                    <a:ext uri="{9D8B030D-6E8A-4147-A177-3AD203B41FA5}">
                      <a16:colId xmlns:a16="http://schemas.microsoft.com/office/drawing/2014/main" val="2249248464"/>
                    </a:ext>
                  </a:extLst>
                </a:gridCol>
                <a:gridCol w="5709683">
                  <a:extLst>
                    <a:ext uri="{9D8B030D-6E8A-4147-A177-3AD203B41FA5}">
                      <a16:colId xmlns:a16="http://schemas.microsoft.com/office/drawing/2014/main" val="1301262499"/>
                    </a:ext>
                  </a:extLst>
                </a:gridCol>
              </a:tblGrid>
              <a:tr h="370840">
                <a:tc>
                  <a:txBody>
                    <a:bodyPr/>
                    <a:lstStyle/>
                    <a:p>
                      <a:pPr algn="ctr"/>
                      <a:r>
                        <a:rPr lang="en-US"/>
                        <a:t>Language</a:t>
                      </a:r>
                    </a:p>
                  </a:txBody>
                  <a:tcPr/>
                </a:tc>
                <a:tc>
                  <a:txBody>
                    <a:bodyPr/>
                    <a:lstStyle/>
                    <a:p>
                      <a:pPr algn="ctr"/>
                      <a:r>
                        <a:rPr lang="en-US" err="1"/>
                        <a:t>Citus</a:t>
                      </a:r>
                    </a:p>
                  </a:txBody>
                  <a:tcPr/>
                </a:tc>
                <a:tc>
                  <a:txBody>
                    <a:bodyPr/>
                    <a:lstStyle/>
                    <a:p>
                      <a:pPr algn="ctr"/>
                      <a:r>
                        <a:rPr lang="en-US"/>
                        <a:t>Postgres</a:t>
                      </a:r>
                    </a:p>
                  </a:txBody>
                  <a:tcPr/>
                </a:tc>
                <a:tc>
                  <a:txBody>
                    <a:bodyPr/>
                    <a:lstStyle/>
                    <a:p>
                      <a:pPr algn="ctr"/>
                      <a:r>
                        <a:rPr lang="en-US"/>
                        <a:t>Reference</a:t>
                      </a:r>
                    </a:p>
                  </a:txBody>
                  <a:tcPr/>
                </a:tc>
                <a:extLst>
                  <a:ext uri="{0D108BD9-81ED-4DB2-BD59-A6C34878D82A}">
                    <a16:rowId xmlns:a16="http://schemas.microsoft.com/office/drawing/2014/main" val="3516270800"/>
                  </a:ext>
                </a:extLst>
              </a:tr>
              <a:tr h="372511">
                <a:tc>
                  <a:txBody>
                    <a:bodyPr/>
                    <a:lstStyle/>
                    <a:p>
                      <a:pPr marL="215900" algn="l"/>
                      <a:r>
                        <a:rPr lang="en-US" sz="1600" b="0" i="0">
                          <a:latin typeface="Segoe UI"/>
                          <a:cs typeface="Segoe UI"/>
                        </a:rPr>
                        <a:t>Java</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https://docs.microsoft.com/en-us/azure/postgresql/hyperscale/quickstart-app-stacks-java</a:t>
                      </a:r>
                    </a:p>
                  </a:txBody>
                  <a:tcPr/>
                </a:tc>
                <a:extLst>
                  <a:ext uri="{0D108BD9-81ED-4DB2-BD59-A6C34878D82A}">
                    <a16:rowId xmlns:a16="http://schemas.microsoft.com/office/drawing/2014/main" val="3902237441"/>
                  </a:ext>
                </a:extLst>
              </a:tr>
              <a:tr h="370840">
                <a:tc>
                  <a:txBody>
                    <a:bodyPr/>
                    <a:lstStyle/>
                    <a:p>
                      <a:pPr marL="215900" algn="l"/>
                      <a:r>
                        <a:rPr lang="en-US" sz="1600" b="0" i="0">
                          <a:latin typeface="Segoe UI"/>
                          <a:cs typeface="Segoe UI"/>
                        </a:rPr>
                        <a:t>Python</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https://docs.microsoft.com/en-us/azure/postgresql/hyperscale/quickstart-app-stacks-python</a:t>
                      </a:r>
                    </a:p>
                  </a:txBody>
                  <a:tcPr/>
                </a:tc>
                <a:extLst>
                  <a:ext uri="{0D108BD9-81ED-4DB2-BD59-A6C34878D82A}">
                    <a16:rowId xmlns:a16="http://schemas.microsoft.com/office/drawing/2014/main" val="3117928516"/>
                  </a:ext>
                </a:extLst>
              </a:tr>
              <a:tr h="370840">
                <a:tc>
                  <a:txBody>
                    <a:bodyPr/>
                    <a:lstStyle/>
                    <a:p>
                      <a:pPr marL="215900" algn="l"/>
                      <a:r>
                        <a:rPr lang="en-US" sz="1600" b="0" i="0">
                          <a:latin typeface="Segoe UI"/>
                          <a:cs typeface="Segoe UI"/>
                        </a:rPr>
                        <a:t>C#</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https://docs.microsoft.com/en-us/azure/postgresql/hyperscale/quickstart-app-stacks-csharp</a:t>
                      </a:r>
                    </a:p>
                  </a:txBody>
                  <a:tcPr/>
                </a:tc>
                <a:extLst>
                  <a:ext uri="{0D108BD9-81ED-4DB2-BD59-A6C34878D82A}">
                    <a16:rowId xmlns:a16="http://schemas.microsoft.com/office/drawing/2014/main" val="3057885310"/>
                  </a:ext>
                </a:extLst>
              </a:tr>
              <a:tr h="451944">
                <a:tc>
                  <a:txBody>
                    <a:bodyPr/>
                    <a:lstStyle/>
                    <a:p>
                      <a:pPr marL="215900" algn="l"/>
                      <a:r>
                        <a:rPr lang="en-US" sz="1600" b="0" i="0">
                          <a:latin typeface="Segoe UI"/>
                          <a:cs typeface="Segoe UI"/>
                        </a:rPr>
                        <a:t>Node.js</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https://docs.microsoft.com/en-us/azure/postgresql/hyperscale/quickstart-app-stacks-nodejs</a:t>
                      </a:r>
                    </a:p>
                  </a:txBody>
                  <a:tcPr/>
                </a:tc>
                <a:extLst>
                  <a:ext uri="{0D108BD9-81ED-4DB2-BD59-A6C34878D82A}">
                    <a16:rowId xmlns:a16="http://schemas.microsoft.com/office/drawing/2014/main" val="2864518475"/>
                  </a:ext>
                </a:extLst>
              </a:tr>
              <a:tr h="370840">
                <a:tc>
                  <a:txBody>
                    <a:bodyPr/>
                    <a:lstStyle/>
                    <a:p>
                      <a:pPr marL="215900" algn="l"/>
                      <a:r>
                        <a:rPr lang="en-US" sz="1600" b="0" i="0">
                          <a:latin typeface="Segoe UI"/>
                          <a:cs typeface="Segoe UI"/>
                        </a:rPr>
                        <a:t>Ruby</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https://docs.microsoft.com/en-us/azure/postgresql/hyperscale/quickstart-app-stacks-ruby</a:t>
                      </a:r>
                    </a:p>
                  </a:txBody>
                  <a:tcPr/>
                </a:tc>
                <a:extLst>
                  <a:ext uri="{0D108BD9-81ED-4DB2-BD59-A6C34878D82A}">
                    <a16:rowId xmlns:a16="http://schemas.microsoft.com/office/drawing/2014/main" val="1536754510"/>
                  </a:ext>
                </a:extLst>
              </a:tr>
              <a:tr h="378372">
                <a:tc>
                  <a:txBody>
                    <a:bodyPr/>
                    <a:lstStyle/>
                    <a:p>
                      <a:pPr marL="215900" algn="l"/>
                      <a:r>
                        <a:rPr lang="en-US" sz="1600" b="0" i="0">
                          <a:latin typeface="Segoe UI"/>
                          <a:cs typeface="Segoe UI"/>
                        </a:rPr>
                        <a:t>Go</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chemeClr val="accent1">
                              <a:lumMod val="75000"/>
                            </a:schemeClr>
                          </a:solidFill>
                          <a:latin typeface="Segoe UI"/>
                          <a:cs typeface="Segoe UI"/>
                        </a:rPr>
                        <a:t>Official documentation yet to be added</a:t>
                      </a:r>
                    </a:p>
                  </a:txBody>
                  <a:tcPr/>
                </a:tc>
                <a:extLst>
                  <a:ext uri="{0D108BD9-81ED-4DB2-BD59-A6C34878D82A}">
                    <a16:rowId xmlns:a16="http://schemas.microsoft.com/office/drawing/2014/main" val="169399693"/>
                  </a:ext>
                </a:extLst>
              </a:tr>
              <a:tr h="370840">
                <a:tc>
                  <a:txBody>
                    <a:bodyPr/>
                    <a:lstStyle/>
                    <a:p>
                      <a:pPr marL="215900" algn="l"/>
                      <a:r>
                        <a:rPr lang="en-US" sz="1600" b="0" i="0">
                          <a:latin typeface="Segoe UI"/>
                          <a:cs typeface="Segoe UI"/>
                        </a:rPr>
                        <a:t>C</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chemeClr val="accent1">
                              <a:lumMod val="75000"/>
                            </a:schemeClr>
                          </a:solidFill>
                          <a:latin typeface="Segoe UI"/>
                          <a:cs typeface="Segoe UI"/>
                        </a:rPr>
                        <a:t>Official documentation yet to be added</a:t>
                      </a:r>
                    </a:p>
                  </a:txBody>
                  <a:tcPr/>
                </a:tc>
                <a:extLst>
                  <a:ext uri="{0D108BD9-81ED-4DB2-BD59-A6C34878D82A}">
                    <a16:rowId xmlns:a16="http://schemas.microsoft.com/office/drawing/2014/main" val="2653798106"/>
                  </a:ext>
                </a:extLst>
              </a:tr>
              <a:tr h="370840">
                <a:tc>
                  <a:txBody>
                    <a:bodyPr/>
                    <a:lstStyle/>
                    <a:p>
                      <a:pPr marL="215900" algn="l"/>
                      <a:r>
                        <a:rPr lang="en-US" sz="1600" b="0" i="0">
                          <a:latin typeface="Segoe UI"/>
                          <a:cs typeface="Segoe UI"/>
                        </a:rPr>
                        <a:t>C++</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chemeClr val="accent1">
                              <a:lumMod val="75000"/>
                            </a:schemeClr>
                          </a:solidFill>
                          <a:latin typeface="Segoe UI"/>
                          <a:cs typeface="Segoe UI"/>
                        </a:rPr>
                        <a:t>Official documentation yet to be added</a:t>
                      </a:r>
                    </a:p>
                  </a:txBody>
                  <a:tcPr/>
                </a:tc>
                <a:extLst>
                  <a:ext uri="{0D108BD9-81ED-4DB2-BD59-A6C34878D82A}">
                    <a16:rowId xmlns:a16="http://schemas.microsoft.com/office/drawing/2014/main" val="779764872"/>
                  </a:ext>
                </a:extLst>
              </a:tr>
              <a:tr h="370840">
                <a:tc>
                  <a:txBody>
                    <a:bodyPr/>
                    <a:lstStyle/>
                    <a:p>
                      <a:pPr marL="215900" algn="l"/>
                      <a:r>
                        <a:rPr lang="en-US" sz="1600" b="0" i="0">
                          <a:latin typeface="Segoe UI"/>
                          <a:cs typeface="Segoe UI"/>
                        </a:rPr>
                        <a:t>Ruby on Rails</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https://docs.citusdata.com/en/stable/develop/migration_mt_ror.html</a:t>
                      </a:r>
                    </a:p>
                  </a:txBody>
                  <a:tcPr/>
                </a:tc>
                <a:extLst>
                  <a:ext uri="{0D108BD9-81ED-4DB2-BD59-A6C34878D82A}">
                    <a16:rowId xmlns:a16="http://schemas.microsoft.com/office/drawing/2014/main" val="3033735261"/>
                  </a:ext>
                </a:extLst>
              </a:tr>
              <a:tr h="370840">
                <a:tc>
                  <a:txBody>
                    <a:bodyPr/>
                    <a:lstStyle/>
                    <a:p>
                      <a:pPr marL="215900" algn="l"/>
                      <a:r>
                        <a:rPr lang="en-US" sz="1600" b="0" i="0">
                          <a:latin typeface="Segoe UI"/>
                          <a:cs typeface="Segoe UI"/>
                        </a:rPr>
                        <a:t>Django</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a:solidFill>
                            <a:schemeClr val="accent5">
                              <a:lumMod val="50000"/>
                            </a:schemeClr>
                          </a:solidFill>
                          <a:latin typeface="Segoe UI"/>
                          <a:ea typeface="+mn-ea"/>
                          <a:cs typeface="Segoe UI"/>
                        </a:rPr>
                        <a:t>https://docs.citusdata.com/en/stable/develop/migration_mt_django.html</a:t>
                      </a:r>
                    </a:p>
                  </a:txBody>
                  <a:tcPr/>
                </a:tc>
                <a:extLst>
                  <a:ext uri="{0D108BD9-81ED-4DB2-BD59-A6C34878D82A}">
                    <a16:rowId xmlns:a16="http://schemas.microsoft.com/office/drawing/2014/main" val="1429845946"/>
                  </a:ext>
                </a:extLst>
              </a:tr>
              <a:tr h="0">
                <a:tc>
                  <a:txBody>
                    <a:bodyPr/>
                    <a:lstStyle/>
                    <a:p>
                      <a:pPr marL="215900" algn="l"/>
                      <a:r>
                        <a:rPr lang="en-US" sz="1600" b="0" i="0">
                          <a:latin typeface="Segoe UI"/>
                          <a:cs typeface="Segoe UI"/>
                        </a:rPr>
                        <a:t>Asp.net</a:t>
                      </a:r>
                    </a:p>
                  </a:txBody>
                  <a:tcPr/>
                </a:tc>
                <a:tc>
                  <a:txBody>
                    <a:bodyPr/>
                    <a:lstStyle/>
                    <a:p>
                      <a:endParaRPr lang="en-US"/>
                    </a:p>
                  </a:txBody>
                  <a:tcPr/>
                </a:tc>
                <a:tc>
                  <a:txBody>
                    <a:bodyPr/>
                    <a:lstStyle/>
                    <a:p>
                      <a:endParaRPr lang="en-US"/>
                    </a:p>
                  </a:txBody>
                  <a:tcPr/>
                </a:tc>
                <a:tc>
                  <a:txBody>
                    <a:bodyPr/>
                    <a:lstStyle/>
                    <a:p>
                      <a:pPr marL="0" algn="l" defTabSz="914400" rtl="0" eaLnBrk="1" latinLnBrk="0" hangingPunct="1"/>
                      <a:r>
                        <a:rPr lang="en-US" sz="1200" b="0" i="0" u="sng" kern="1200" dirty="0">
                          <a:solidFill>
                            <a:schemeClr val="accent5">
                              <a:lumMod val="50000"/>
                            </a:schemeClr>
                          </a:solidFill>
                          <a:latin typeface="Segoe UI"/>
                          <a:ea typeface="+mn-ea"/>
                          <a:cs typeface="Segoe UI"/>
                        </a:rPr>
                        <a:t>https://docs.citusdata.com/en/stable/develop/migration_mt_asp.html</a:t>
                      </a:r>
                    </a:p>
                  </a:txBody>
                  <a:tcPr/>
                </a:tc>
                <a:extLst>
                  <a:ext uri="{0D108BD9-81ED-4DB2-BD59-A6C34878D82A}">
                    <a16:rowId xmlns:a16="http://schemas.microsoft.com/office/drawing/2014/main" val="3815268519"/>
                  </a:ext>
                </a:extLst>
              </a:tr>
            </a:tbl>
          </a:graphicData>
        </a:graphic>
      </p:graphicFrame>
      <p:pic>
        <p:nvPicPr>
          <p:cNvPr id="3" name="Picture 2" descr="Decorative">
            <a:extLst>
              <a:ext uri="{FF2B5EF4-FFF2-40B4-BE49-F238E27FC236}">
                <a16:creationId xmlns:a16="http://schemas.microsoft.com/office/drawing/2014/main" id="{2DC10421-CF72-E8DF-B332-C849F0E6251C}"/>
              </a:ext>
            </a:extLst>
          </p:cNvPr>
          <p:cNvPicPr>
            <a:picLocks noChangeAspect="1"/>
          </p:cNvPicPr>
          <p:nvPr/>
        </p:nvPicPr>
        <p:blipFill>
          <a:blip r:embed="rId3"/>
          <a:stretch>
            <a:fillRect/>
          </a:stretch>
        </p:blipFill>
        <p:spPr>
          <a:xfrm>
            <a:off x="3104618" y="1857418"/>
            <a:ext cx="298071" cy="305168"/>
          </a:xfrm>
          <a:prstGeom prst="rect">
            <a:avLst/>
          </a:prstGeom>
        </p:spPr>
      </p:pic>
      <p:pic>
        <p:nvPicPr>
          <p:cNvPr id="6" name="Picture 5" descr="Decorative">
            <a:extLst>
              <a:ext uri="{FF2B5EF4-FFF2-40B4-BE49-F238E27FC236}">
                <a16:creationId xmlns:a16="http://schemas.microsoft.com/office/drawing/2014/main" id="{081B6847-E987-E4B9-B1A6-DEF29425225C}"/>
              </a:ext>
            </a:extLst>
          </p:cNvPr>
          <p:cNvPicPr>
            <a:picLocks noChangeAspect="1"/>
          </p:cNvPicPr>
          <p:nvPr/>
        </p:nvPicPr>
        <p:blipFill>
          <a:blip r:embed="rId3"/>
          <a:stretch>
            <a:fillRect/>
          </a:stretch>
        </p:blipFill>
        <p:spPr>
          <a:xfrm>
            <a:off x="3104617" y="2327238"/>
            <a:ext cx="298071" cy="305168"/>
          </a:xfrm>
          <a:prstGeom prst="rect">
            <a:avLst/>
          </a:prstGeom>
        </p:spPr>
      </p:pic>
      <p:pic>
        <p:nvPicPr>
          <p:cNvPr id="8" name="Picture 7" descr="Decorative">
            <a:extLst>
              <a:ext uri="{FF2B5EF4-FFF2-40B4-BE49-F238E27FC236}">
                <a16:creationId xmlns:a16="http://schemas.microsoft.com/office/drawing/2014/main" id="{BED9D040-7319-0F2F-1A04-04148E6B5DAB}"/>
              </a:ext>
            </a:extLst>
          </p:cNvPr>
          <p:cNvPicPr>
            <a:picLocks noChangeAspect="1"/>
          </p:cNvPicPr>
          <p:nvPr/>
        </p:nvPicPr>
        <p:blipFill>
          <a:blip r:embed="rId3"/>
          <a:stretch>
            <a:fillRect/>
          </a:stretch>
        </p:blipFill>
        <p:spPr>
          <a:xfrm>
            <a:off x="3104618" y="2779588"/>
            <a:ext cx="298071" cy="305168"/>
          </a:xfrm>
          <a:prstGeom prst="rect">
            <a:avLst/>
          </a:prstGeom>
        </p:spPr>
      </p:pic>
      <p:pic>
        <p:nvPicPr>
          <p:cNvPr id="10" name="Picture 9" descr="Decorative">
            <a:extLst>
              <a:ext uri="{FF2B5EF4-FFF2-40B4-BE49-F238E27FC236}">
                <a16:creationId xmlns:a16="http://schemas.microsoft.com/office/drawing/2014/main" id="{DE1AF784-7926-4479-CF3C-37E0E7047BF4}"/>
              </a:ext>
            </a:extLst>
          </p:cNvPr>
          <p:cNvPicPr>
            <a:picLocks noChangeAspect="1"/>
          </p:cNvPicPr>
          <p:nvPr/>
        </p:nvPicPr>
        <p:blipFill>
          <a:blip r:embed="rId3"/>
          <a:stretch>
            <a:fillRect/>
          </a:stretch>
        </p:blipFill>
        <p:spPr>
          <a:xfrm>
            <a:off x="3104618" y="3231938"/>
            <a:ext cx="298071" cy="305168"/>
          </a:xfrm>
          <a:prstGeom prst="rect">
            <a:avLst/>
          </a:prstGeom>
        </p:spPr>
      </p:pic>
      <p:sp>
        <p:nvSpPr>
          <p:cNvPr id="35" name="Title 34">
            <a:extLst>
              <a:ext uri="{FF2B5EF4-FFF2-40B4-BE49-F238E27FC236}">
                <a16:creationId xmlns:a16="http://schemas.microsoft.com/office/drawing/2014/main" id="{904FD87A-18E2-DDED-CDA5-19F4A6706342}"/>
              </a:ext>
            </a:extLst>
          </p:cNvPr>
          <p:cNvSpPr txBox="1">
            <a:spLocks noGrp="1"/>
          </p:cNvSpPr>
          <p:nvPr>
            <p:ph type="title" idx="4294967295"/>
          </p:nvPr>
        </p:nvSpPr>
        <p:spPr>
          <a:xfrm>
            <a:off x="1040808" y="355683"/>
            <a:ext cx="10110383"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accent1">
                    <a:lumMod val="75000"/>
                  </a:schemeClr>
                </a:solidFill>
                <a:effectLst/>
                <a:uLnTx/>
                <a:uFillTx/>
                <a:latin typeface="Segoe UI Semibold"/>
                <a:ea typeface="+mn-ea"/>
                <a:cs typeface="Segoe UI Semibold"/>
              </a:rPr>
              <a:t>Frameworks &amp;</a:t>
            </a:r>
            <a:r>
              <a:rPr kumimoji="0" lang="en-US" sz="1800" b="0" i="0" u="none" strike="noStrike" kern="1200" cap="none" spc="0" normalizeH="0" baseline="0" noProof="0">
                <a:ln>
                  <a:noFill/>
                </a:ln>
                <a:solidFill>
                  <a:schemeClr val="accent1">
                    <a:lumMod val="75000"/>
                  </a:schemeClr>
                </a:solidFill>
                <a:effectLst/>
                <a:uLnTx/>
                <a:uFillTx/>
                <a:latin typeface="+mn-lt"/>
                <a:ea typeface="+mn-ea"/>
                <a:cs typeface="+mn-cs"/>
              </a:rPr>
              <a:t>  </a:t>
            </a:r>
            <a:r>
              <a:rPr kumimoji="0" lang="en-US" sz="4000" b="1" i="0" u="none" strike="noStrike" kern="1200" cap="none" spc="0" normalizeH="0" baseline="0" noProof="0">
                <a:ln>
                  <a:noFill/>
                </a:ln>
                <a:solidFill>
                  <a:schemeClr val="accent1">
                    <a:lumMod val="75000"/>
                  </a:schemeClr>
                </a:solidFill>
                <a:effectLst/>
                <a:uLnTx/>
                <a:uFillTx/>
                <a:latin typeface="Segoe UI Semibold"/>
                <a:ea typeface="+mn-ea"/>
                <a:cs typeface="Segoe UI Semibold"/>
              </a:rPr>
              <a:t>Languages Parity</a:t>
            </a:r>
            <a:endParaRPr kumimoji="0" lang="en-US" sz="1800" b="0" i="0" u="none" strike="noStrike" kern="1200" cap="none" spc="0" normalizeH="0" baseline="0" noProof="0">
              <a:ln>
                <a:noFill/>
              </a:ln>
              <a:solidFill>
                <a:schemeClr val="accent1">
                  <a:lumMod val="75000"/>
                </a:schemeClr>
              </a:solidFill>
              <a:effectLst/>
              <a:uLnTx/>
              <a:uFillTx/>
              <a:latin typeface="+mn-lt"/>
              <a:ea typeface="+mn-ea"/>
              <a:cs typeface="+mn-cs"/>
            </a:endParaRPr>
          </a:p>
        </p:txBody>
      </p:sp>
      <p:pic>
        <p:nvPicPr>
          <p:cNvPr id="4" name="Picture 3" descr="Decorative">
            <a:extLst>
              <a:ext uri="{FF2B5EF4-FFF2-40B4-BE49-F238E27FC236}">
                <a16:creationId xmlns:a16="http://schemas.microsoft.com/office/drawing/2014/main" id="{1688E2CD-4D8C-DC2F-33EA-5BE97467AAB3}"/>
              </a:ext>
            </a:extLst>
          </p:cNvPr>
          <p:cNvPicPr>
            <a:picLocks noChangeAspect="1"/>
          </p:cNvPicPr>
          <p:nvPr/>
        </p:nvPicPr>
        <p:blipFill>
          <a:blip r:embed="rId3"/>
          <a:stretch>
            <a:fillRect/>
          </a:stretch>
        </p:blipFill>
        <p:spPr>
          <a:xfrm>
            <a:off x="4570811" y="1852163"/>
            <a:ext cx="298071" cy="305168"/>
          </a:xfrm>
          <a:prstGeom prst="rect">
            <a:avLst/>
          </a:prstGeom>
        </p:spPr>
      </p:pic>
      <p:pic>
        <p:nvPicPr>
          <p:cNvPr id="5" name="Picture 4" descr="Decorative">
            <a:extLst>
              <a:ext uri="{FF2B5EF4-FFF2-40B4-BE49-F238E27FC236}">
                <a16:creationId xmlns:a16="http://schemas.microsoft.com/office/drawing/2014/main" id="{F55656DD-D475-34CA-5AFD-7B4D4BA77941}"/>
              </a:ext>
            </a:extLst>
          </p:cNvPr>
          <p:cNvPicPr>
            <a:picLocks noChangeAspect="1"/>
          </p:cNvPicPr>
          <p:nvPr/>
        </p:nvPicPr>
        <p:blipFill>
          <a:blip r:embed="rId3"/>
          <a:stretch>
            <a:fillRect/>
          </a:stretch>
        </p:blipFill>
        <p:spPr>
          <a:xfrm>
            <a:off x="4570810" y="2321983"/>
            <a:ext cx="298071" cy="305168"/>
          </a:xfrm>
          <a:prstGeom prst="rect">
            <a:avLst/>
          </a:prstGeom>
        </p:spPr>
      </p:pic>
      <p:pic>
        <p:nvPicPr>
          <p:cNvPr id="7" name="Picture 6" descr="Decorative">
            <a:extLst>
              <a:ext uri="{FF2B5EF4-FFF2-40B4-BE49-F238E27FC236}">
                <a16:creationId xmlns:a16="http://schemas.microsoft.com/office/drawing/2014/main" id="{D77F943D-B8E2-F934-A390-2451647AAF71}"/>
              </a:ext>
            </a:extLst>
          </p:cNvPr>
          <p:cNvPicPr>
            <a:picLocks noChangeAspect="1"/>
          </p:cNvPicPr>
          <p:nvPr/>
        </p:nvPicPr>
        <p:blipFill>
          <a:blip r:embed="rId3"/>
          <a:stretch>
            <a:fillRect/>
          </a:stretch>
        </p:blipFill>
        <p:spPr>
          <a:xfrm>
            <a:off x="4570811" y="2774333"/>
            <a:ext cx="298071" cy="305168"/>
          </a:xfrm>
          <a:prstGeom prst="rect">
            <a:avLst/>
          </a:prstGeom>
        </p:spPr>
      </p:pic>
      <p:pic>
        <p:nvPicPr>
          <p:cNvPr id="9" name="Picture 8" descr="Decorative">
            <a:extLst>
              <a:ext uri="{FF2B5EF4-FFF2-40B4-BE49-F238E27FC236}">
                <a16:creationId xmlns:a16="http://schemas.microsoft.com/office/drawing/2014/main" id="{D74A91E9-0912-8D0F-3AE5-878557FA6427}"/>
              </a:ext>
            </a:extLst>
          </p:cNvPr>
          <p:cNvPicPr>
            <a:picLocks noChangeAspect="1"/>
          </p:cNvPicPr>
          <p:nvPr/>
        </p:nvPicPr>
        <p:blipFill>
          <a:blip r:embed="rId3"/>
          <a:stretch>
            <a:fillRect/>
          </a:stretch>
        </p:blipFill>
        <p:spPr>
          <a:xfrm>
            <a:off x="4570811" y="3226683"/>
            <a:ext cx="298071" cy="305168"/>
          </a:xfrm>
          <a:prstGeom prst="rect">
            <a:avLst/>
          </a:prstGeom>
        </p:spPr>
      </p:pic>
      <p:pic>
        <p:nvPicPr>
          <p:cNvPr id="11" name="Picture 10" descr="Decorative">
            <a:extLst>
              <a:ext uri="{FF2B5EF4-FFF2-40B4-BE49-F238E27FC236}">
                <a16:creationId xmlns:a16="http://schemas.microsoft.com/office/drawing/2014/main" id="{7D7FA448-7CAB-C7D1-9D44-B6D3F90E99E3}"/>
              </a:ext>
            </a:extLst>
          </p:cNvPr>
          <p:cNvPicPr>
            <a:picLocks noChangeAspect="1"/>
          </p:cNvPicPr>
          <p:nvPr/>
        </p:nvPicPr>
        <p:blipFill>
          <a:blip r:embed="rId3"/>
          <a:stretch>
            <a:fillRect/>
          </a:stretch>
        </p:blipFill>
        <p:spPr>
          <a:xfrm>
            <a:off x="4555045" y="3654687"/>
            <a:ext cx="298071" cy="305168"/>
          </a:xfrm>
          <a:prstGeom prst="rect">
            <a:avLst/>
          </a:prstGeom>
        </p:spPr>
      </p:pic>
      <p:pic>
        <p:nvPicPr>
          <p:cNvPr id="13" name="Picture 12" descr="Decorative">
            <a:extLst>
              <a:ext uri="{FF2B5EF4-FFF2-40B4-BE49-F238E27FC236}">
                <a16:creationId xmlns:a16="http://schemas.microsoft.com/office/drawing/2014/main" id="{A4B47D30-63F8-9637-CB06-499B8E95FB12}"/>
              </a:ext>
            </a:extLst>
          </p:cNvPr>
          <p:cNvPicPr>
            <a:picLocks noChangeAspect="1"/>
          </p:cNvPicPr>
          <p:nvPr/>
        </p:nvPicPr>
        <p:blipFill>
          <a:blip r:embed="rId3"/>
          <a:stretch>
            <a:fillRect/>
          </a:stretch>
        </p:blipFill>
        <p:spPr>
          <a:xfrm>
            <a:off x="4555044" y="4050935"/>
            <a:ext cx="298071" cy="305168"/>
          </a:xfrm>
          <a:prstGeom prst="rect">
            <a:avLst/>
          </a:prstGeom>
        </p:spPr>
      </p:pic>
      <p:pic>
        <p:nvPicPr>
          <p:cNvPr id="15" name="Picture 14" descr="Decorative">
            <a:extLst>
              <a:ext uri="{FF2B5EF4-FFF2-40B4-BE49-F238E27FC236}">
                <a16:creationId xmlns:a16="http://schemas.microsoft.com/office/drawing/2014/main" id="{5278AE4B-D55B-1EA9-72BD-C3E5632BE896}"/>
              </a:ext>
            </a:extLst>
          </p:cNvPr>
          <p:cNvPicPr>
            <a:picLocks noChangeAspect="1"/>
          </p:cNvPicPr>
          <p:nvPr/>
        </p:nvPicPr>
        <p:blipFill>
          <a:blip r:embed="rId3"/>
          <a:stretch>
            <a:fillRect/>
          </a:stretch>
        </p:blipFill>
        <p:spPr>
          <a:xfrm>
            <a:off x="4555045" y="4429712"/>
            <a:ext cx="298071" cy="305168"/>
          </a:xfrm>
          <a:prstGeom prst="rect">
            <a:avLst/>
          </a:prstGeom>
        </p:spPr>
      </p:pic>
      <p:pic>
        <p:nvPicPr>
          <p:cNvPr id="17" name="Picture 16" descr="Decorative">
            <a:extLst>
              <a:ext uri="{FF2B5EF4-FFF2-40B4-BE49-F238E27FC236}">
                <a16:creationId xmlns:a16="http://schemas.microsoft.com/office/drawing/2014/main" id="{E98F6001-57C7-6C82-8ACD-BC77A5AAA55C}"/>
              </a:ext>
            </a:extLst>
          </p:cNvPr>
          <p:cNvPicPr>
            <a:picLocks noChangeAspect="1"/>
          </p:cNvPicPr>
          <p:nvPr/>
        </p:nvPicPr>
        <p:blipFill>
          <a:blip r:embed="rId3"/>
          <a:stretch>
            <a:fillRect/>
          </a:stretch>
        </p:blipFill>
        <p:spPr>
          <a:xfrm>
            <a:off x="4555045" y="4787469"/>
            <a:ext cx="298071" cy="305168"/>
          </a:xfrm>
          <a:prstGeom prst="rect">
            <a:avLst/>
          </a:prstGeom>
        </p:spPr>
      </p:pic>
      <p:pic>
        <p:nvPicPr>
          <p:cNvPr id="19" name="Picture 18" descr="Decorative">
            <a:extLst>
              <a:ext uri="{FF2B5EF4-FFF2-40B4-BE49-F238E27FC236}">
                <a16:creationId xmlns:a16="http://schemas.microsoft.com/office/drawing/2014/main" id="{C95A121F-7941-9899-80CD-AF26DDC4BB13}"/>
              </a:ext>
            </a:extLst>
          </p:cNvPr>
          <p:cNvPicPr>
            <a:picLocks noChangeAspect="1"/>
          </p:cNvPicPr>
          <p:nvPr/>
        </p:nvPicPr>
        <p:blipFill>
          <a:blip r:embed="rId3"/>
          <a:stretch>
            <a:fillRect/>
          </a:stretch>
        </p:blipFill>
        <p:spPr>
          <a:xfrm>
            <a:off x="4549789" y="5159776"/>
            <a:ext cx="298071" cy="305168"/>
          </a:xfrm>
          <a:prstGeom prst="rect">
            <a:avLst/>
          </a:prstGeom>
        </p:spPr>
      </p:pic>
      <p:pic>
        <p:nvPicPr>
          <p:cNvPr id="21" name="Picture 20" descr="Decorative">
            <a:extLst>
              <a:ext uri="{FF2B5EF4-FFF2-40B4-BE49-F238E27FC236}">
                <a16:creationId xmlns:a16="http://schemas.microsoft.com/office/drawing/2014/main" id="{F2BCF89A-CC77-FEB9-EF9F-D22E1A42E066}"/>
              </a:ext>
            </a:extLst>
          </p:cNvPr>
          <p:cNvPicPr>
            <a:picLocks noChangeAspect="1"/>
          </p:cNvPicPr>
          <p:nvPr/>
        </p:nvPicPr>
        <p:blipFill>
          <a:blip r:embed="rId3"/>
          <a:stretch>
            <a:fillRect/>
          </a:stretch>
        </p:blipFill>
        <p:spPr>
          <a:xfrm>
            <a:off x="4549790" y="5538553"/>
            <a:ext cx="298071" cy="305168"/>
          </a:xfrm>
          <a:prstGeom prst="rect">
            <a:avLst/>
          </a:prstGeom>
        </p:spPr>
      </p:pic>
      <p:pic>
        <p:nvPicPr>
          <p:cNvPr id="23" name="Picture 22" descr="Decorative">
            <a:extLst>
              <a:ext uri="{FF2B5EF4-FFF2-40B4-BE49-F238E27FC236}">
                <a16:creationId xmlns:a16="http://schemas.microsoft.com/office/drawing/2014/main" id="{9064FADF-DC05-B0D9-CFDA-8885A56CF503}"/>
              </a:ext>
            </a:extLst>
          </p:cNvPr>
          <p:cNvPicPr>
            <a:picLocks noChangeAspect="1"/>
          </p:cNvPicPr>
          <p:nvPr/>
        </p:nvPicPr>
        <p:blipFill>
          <a:blip r:embed="rId3"/>
          <a:stretch>
            <a:fillRect/>
          </a:stretch>
        </p:blipFill>
        <p:spPr>
          <a:xfrm>
            <a:off x="4549790" y="5896310"/>
            <a:ext cx="298071" cy="305168"/>
          </a:xfrm>
          <a:prstGeom prst="rect">
            <a:avLst/>
          </a:prstGeom>
        </p:spPr>
      </p:pic>
      <p:pic>
        <p:nvPicPr>
          <p:cNvPr id="25" name="Picture 24" descr="Decorative">
            <a:extLst>
              <a:ext uri="{FF2B5EF4-FFF2-40B4-BE49-F238E27FC236}">
                <a16:creationId xmlns:a16="http://schemas.microsoft.com/office/drawing/2014/main" id="{24A8E2AA-6150-A986-59E4-AC4CE61B8B02}"/>
              </a:ext>
            </a:extLst>
          </p:cNvPr>
          <p:cNvPicPr>
            <a:picLocks noChangeAspect="1"/>
          </p:cNvPicPr>
          <p:nvPr/>
        </p:nvPicPr>
        <p:blipFill>
          <a:blip r:embed="rId3"/>
          <a:stretch>
            <a:fillRect/>
          </a:stretch>
        </p:blipFill>
        <p:spPr>
          <a:xfrm>
            <a:off x="3099362" y="3649432"/>
            <a:ext cx="298071" cy="305168"/>
          </a:xfrm>
          <a:prstGeom prst="rect">
            <a:avLst/>
          </a:prstGeom>
        </p:spPr>
      </p:pic>
      <p:pic>
        <p:nvPicPr>
          <p:cNvPr id="27" name="Picture 26" descr="Decorative">
            <a:extLst>
              <a:ext uri="{FF2B5EF4-FFF2-40B4-BE49-F238E27FC236}">
                <a16:creationId xmlns:a16="http://schemas.microsoft.com/office/drawing/2014/main" id="{D6FF9128-FA49-8EB0-9D40-EDD02B4D7312}"/>
              </a:ext>
            </a:extLst>
          </p:cNvPr>
          <p:cNvPicPr>
            <a:picLocks noChangeAspect="1"/>
          </p:cNvPicPr>
          <p:nvPr/>
        </p:nvPicPr>
        <p:blipFill>
          <a:blip r:embed="rId3"/>
          <a:stretch>
            <a:fillRect/>
          </a:stretch>
        </p:blipFill>
        <p:spPr>
          <a:xfrm>
            <a:off x="3099361" y="4045680"/>
            <a:ext cx="298071" cy="305168"/>
          </a:xfrm>
          <a:prstGeom prst="rect">
            <a:avLst/>
          </a:prstGeom>
        </p:spPr>
      </p:pic>
      <p:pic>
        <p:nvPicPr>
          <p:cNvPr id="29" name="Picture 28" descr="Decorative">
            <a:extLst>
              <a:ext uri="{FF2B5EF4-FFF2-40B4-BE49-F238E27FC236}">
                <a16:creationId xmlns:a16="http://schemas.microsoft.com/office/drawing/2014/main" id="{09D72F14-34F9-333B-E7F6-A726671C8532}"/>
              </a:ext>
            </a:extLst>
          </p:cNvPr>
          <p:cNvPicPr>
            <a:picLocks noChangeAspect="1"/>
          </p:cNvPicPr>
          <p:nvPr/>
        </p:nvPicPr>
        <p:blipFill>
          <a:blip r:embed="rId3"/>
          <a:stretch>
            <a:fillRect/>
          </a:stretch>
        </p:blipFill>
        <p:spPr>
          <a:xfrm>
            <a:off x="3099362" y="4424457"/>
            <a:ext cx="298071" cy="305168"/>
          </a:xfrm>
          <a:prstGeom prst="rect">
            <a:avLst/>
          </a:prstGeom>
        </p:spPr>
      </p:pic>
      <p:pic>
        <p:nvPicPr>
          <p:cNvPr id="31" name="Picture 30" descr="Decorative">
            <a:extLst>
              <a:ext uri="{FF2B5EF4-FFF2-40B4-BE49-F238E27FC236}">
                <a16:creationId xmlns:a16="http://schemas.microsoft.com/office/drawing/2014/main" id="{EFEF13F5-7F51-E85F-4799-0087575B1E82}"/>
              </a:ext>
            </a:extLst>
          </p:cNvPr>
          <p:cNvPicPr>
            <a:picLocks noChangeAspect="1"/>
          </p:cNvPicPr>
          <p:nvPr/>
        </p:nvPicPr>
        <p:blipFill>
          <a:blip r:embed="rId3"/>
          <a:stretch>
            <a:fillRect/>
          </a:stretch>
        </p:blipFill>
        <p:spPr>
          <a:xfrm>
            <a:off x="3099362" y="4782214"/>
            <a:ext cx="298071" cy="305168"/>
          </a:xfrm>
          <a:prstGeom prst="rect">
            <a:avLst/>
          </a:prstGeom>
        </p:spPr>
      </p:pic>
      <p:pic>
        <p:nvPicPr>
          <p:cNvPr id="33" name="Picture 32" descr="Decorative">
            <a:extLst>
              <a:ext uri="{FF2B5EF4-FFF2-40B4-BE49-F238E27FC236}">
                <a16:creationId xmlns:a16="http://schemas.microsoft.com/office/drawing/2014/main" id="{DA48C668-4A7D-8245-0C26-9E312881C700}"/>
              </a:ext>
            </a:extLst>
          </p:cNvPr>
          <p:cNvPicPr>
            <a:picLocks noChangeAspect="1"/>
          </p:cNvPicPr>
          <p:nvPr/>
        </p:nvPicPr>
        <p:blipFill>
          <a:blip r:embed="rId3"/>
          <a:stretch>
            <a:fillRect/>
          </a:stretch>
        </p:blipFill>
        <p:spPr>
          <a:xfrm>
            <a:off x="3094106" y="5154521"/>
            <a:ext cx="298071" cy="305168"/>
          </a:xfrm>
          <a:prstGeom prst="rect">
            <a:avLst/>
          </a:prstGeom>
        </p:spPr>
      </p:pic>
      <p:pic>
        <p:nvPicPr>
          <p:cNvPr id="36" name="Picture 35" descr="Decorative">
            <a:extLst>
              <a:ext uri="{FF2B5EF4-FFF2-40B4-BE49-F238E27FC236}">
                <a16:creationId xmlns:a16="http://schemas.microsoft.com/office/drawing/2014/main" id="{FD805C14-6FC8-3F4F-5DA2-4ABC95703B00}"/>
              </a:ext>
            </a:extLst>
          </p:cNvPr>
          <p:cNvPicPr>
            <a:picLocks noChangeAspect="1"/>
          </p:cNvPicPr>
          <p:nvPr/>
        </p:nvPicPr>
        <p:blipFill>
          <a:blip r:embed="rId3"/>
          <a:stretch>
            <a:fillRect/>
          </a:stretch>
        </p:blipFill>
        <p:spPr>
          <a:xfrm>
            <a:off x="3094107" y="5533298"/>
            <a:ext cx="298071" cy="305168"/>
          </a:xfrm>
          <a:prstGeom prst="rect">
            <a:avLst/>
          </a:prstGeom>
        </p:spPr>
      </p:pic>
      <p:pic>
        <p:nvPicPr>
          <p:cNvPr id="38" name="Picture 37" descr="Decorative">
            <a:extLst>
              <a:ext uri="{FF2B5EF4-FFF2-40B4-BE49-F238E27FC236}">
                <a16:creationId xmlns:a16="http://schemas.microsoft.com/office/drawing/2014/main" id="{C6855C00-43CB-68A7-2F91-009AB393005D}"/>
              </a:ext>
            </a:extLst>
          </p:cNvPr>
          <p:cNvPicPr>
            <a:picLocks noChangeAspect="1"/>
          </p:cNvPicPr>
          <p:nvPr/>
        </p:nvPicPr>
        <p:blipFill>
          <a:blip r:embed="rId3"/>
          <a:stretch>
            <a:fillRect/>
          </a:stretch>
        </p:blipFill>
        <p:spPr>
          <a:xfrm>
            <a:off x="3094107" y="5891055"/>
            <a:ext cx="298071" cy="305168"/>
          </a:xfrm>
          <a:prstGeom prst="rect">
            <a:avLst/>
          </a:prstGeom>
        </p:spPr>
      </p:pic>
    </p:spTree>
    <p:extLst>
      <p:ext uri="{BB962C8B-B14F-4D97-AF65-F5344CB8AC3E}">
        <p14:creationId xmlns:p14="http://schemas.microsoft.com/office/powerpoint/2010/main" val="1966657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Learn more</a:t>
            </a:r>
          </a:p>
        </p:txBody>
      </p:sp>
    </p:spTree>
    <p:extLst>
      <p:ext uri="{BB962C8B-B14F-4D97-AF65-F5344CB8AC3E}">
        <p14:creationId xmlns:p14="http://schemas.microsoft.com/office/powerpoint/2010/main" val="7069208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3C5F-508E-43CB-824A-3253C46C0F1A}"/>
              </a:ext>
            </a:extLst>
          </p:cNvPr>
          <p:cNvSpPr>
            <a:spLocks noGrp="1"/>
          </p:cNvSpPr>
          <p:nvPr>
            <p:ph type="title"/>
          </p:nvPr>
        </p:nvSpPr>
        <p:spPr>
          <a:xfrm>
            <a:off x="838200" y="365125"/>
            <a:ext cx="10515600" cy="1022241"/>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Learning Resources</a:t>
            </a:r>
          </a:p>
        </p:txBody>
      </p:sp>
      <p:sp>
        <p:nvSpPr>
          <p:cNvPr id="3" name="TextBox 2">
            <a:extLst>
              <a:ext uri="{FF2B5EF4-FFF2-40B4-BE49-F238E27FC236}">
                <a16:creationId xmlns:a16="http://schemas.microsoft.com/office/drawing/2014/main" id="{C132D674-E45E-48CC-A7E4-8E2FCBB42B29}"/>
              </a:ext>
            </a:extLst>
          </p:cNvPr>
          <p:cNvSpPr txBox="1"/>
          <p:nvPr/>
        </p:nvSpPr>
        <p:spPr>
          <a:xfrm>
            <a:off x="1062065" y="1553061"/>
            <a:ext cx="10067870" cy="5216813"/>
          </a:xfrm>
          <a:prstGeom prst="rect">
            <a:avLst/>
          </a:prstGeom>
          <a:noFill/>
        </p:spPr>
        <p:txBody>
          <a:bodyPr wrap="square" lIns="91440" tIns="45720" rIns="91440" bIns="45720" rtlCol="0" anchor="t">
            <a:spAutoFit/>
          </a:bodyPr>
          <a:lstStyle/>
          <a:p>
            <a:pPr>
              <a:lnSpc>
                <a:spcPct val="150000"/>
              </a:lnSpc>
            </a:pPr>
            <a:r>
              <a:rPr lang="en-US" b="1">
                <a:latin typeface="Segoe UI Semibold" panose="020B0502040204020203" pitchFamily="34" charset="0"/>
                <a:cs typeface="Segoe UI Semibold" panose="020B0502040204020203" pitchFamily="34" charset="0"/>
              </a:rPr>
              <a:t>Docs                : </a:t>
            </a:r>
            <a:r>
              <a:rPr lang="en-US">
                <a:latin typeface="Segoe UI" panose="020B0502040204020203" pitchFamily="34" charset="0"/>
                <a:cs typeface="Segoe UI" panose="020B0502040204020203" pitchFamily="34" charset="0"/>
                <a:hlinkClick r:id="rId3"/>
              </a:rPr>
              <a:t>https://learn.microsoft.com/azure/cosmos-db/postgresql/introduction</a:t>
            </a:r>
            <a:r>
              <a:rPr lang="en-US">
                <a:latin typeface="Segoe UI" panose="020B0502040204020203" pitchFamily="34" charset="0"/>
                <a:cs typeface="Segoe UI" panose="020B0502040204020203" pitchFamily="34" charset="0"/>
              </a:rPr>
              <a:t> </a:t>
            </a:r>
          </a:p>
          <a:p>
            <a:pPr>
              <a:lnSpc>
                <a:spcPct val="150000"/>
              </a:lnSpc>
            </a:pPr>
            <a:r>
              <a:rPr lang="en-US" b="1">
                <a:latin typeface="Segoe UI Semibold" panose="020B0502040204020203" pitchFamily="34" charset="0"/>
                <a:cs typeface="Segoe UI Semibold" panose="020B0502040204020203" pitchFamily="34" charset="0"/>
              </a:rPr>
              <a:t>Free Trial         : </a:t>
            </a:r>
            <a:r>
              <a:rPr lang="en-US">
                <a:latin typeface="Segoe UI" panose="020B0502040204020203" pitchFamily="34" charset="0"/>
                <a:cs typeface="Segoe UI" panose="020B0502040204020203" pitchFamily="34" charset="0"/>
                <a:hlinkClick r:id="rId4"/>
              </a:rPr>
              <a:t>https://aka.ms/trycosmosdb</a:t>
            </a:r>
            <a:endParaRPr lang="en-US">
              <a:latin typeface="Segoe UI" panose="020B0502040204020203" pitchFamily="34" charset="0"/>
              <a:cs typeface="Segoe UI" panose="020B0502040204020203" pitchFamily="34" charset="0"/>
            </a:endParaRPr>
          </a:p>
          <a:p>
            <a:pPr>
              <a:lnSpc>
                <a:spcPct val="150000"/>
              </a:lnSpc>
            </a:pPr>
            <a:endParaRPr lang="en-IN" b="1" u="sng">
              <a:effectLst/>
              <a:latin typeface="Segoe UI Semibold" panose="020B0502040204020203" pitchFamily="34" charset="0"/>
              <a:cs typeface="Segoe UI Semibold" panose="020B0502040204020203" pitchFamily="34" charset="0"/>
            </a:endParaRPr>
          </a:p>
          <a:p>
            <a:pPr>
              <a:lnSpc>
                <a:spcPct val="150000"/>
              </a:lnSpc>
            </a:pPr>
            <a:r>
              <a:rPr lang="en-IN" b="1">
                <a:latin typeface="Segoe UI Semibold" panose="020B0502040204020203" pitchFamily="34" charset="0"/>
                <a:ea typeface="+mn-lt"/>
                <a:cs typeface="Segoe UI Semibold" panose="020B0502040204020203" pitchFamily="34" charset="0"/>
              </a:rPr>
              <a:t>Citus community resources:</a:t>
            </a:r>
            <a:endParaRPr lang="en-IN" b="1">
              <a:latin typeface="Segoe UI Semibold" panose="020B0502040204020203" pitchFamily="34" charset="0"/>
              <a:ea typeface="Calibri" panose="020F0502020204030204"/>
              <a:cs typeface="Segoe UI Semibold" panose="020B0502040204020203" pitchFamily="34" charset="0"/>
            </a:endParaRPr>
          </a:p>
          <a:p>
            <a:pPr>
              <a:lnSpc>
                <a:spcPct val="150000"/>
              </a:lnSpc>
            </a:pPr>
            <a:r>
              <a:rPr lang="en-US" b="1">
                <a:latin typeface="Segoe UI Semibold" panose="020B0502040204020203" pitchFamily="34" charset="0"/>
                <a:ea typeface="+mn-lt"/>
                <a:cs typeface="Segoe UI Semibold" panose="020B0502040204020203" pitchFamily="34" charset="0"/>
              </a:rPr>
              <a:t>Blog                : </a:t>
            </a:r>
            <a:r>
              <a:rPr lang="en-US">
                <a:latin typeface="Segoe UI" panose="020B0502040204020203" pitchFamily="34" charset="0"/>
                <a:ea typeface="+mn-lt"/>
                <a:cs typeface="Segoe UI" panose="020B0502040204020203" pitchFamily="34" charset="0"/>
                <a:hlinkClick r:id="rId5"/>
              </a:rPr>
              <a:t>https://www.citusdata.com/blog/</a:t>
            </a:r>
            <a:r>
              <a:rPr lang="en-US">
                <a:latin typeface="Segoe UI" panose="020B0502040204020203" pitchFamily="34" charset="0"/>
                <a:ea typeface="+mn-lt"/>
                <a:cs typeface="Segoe UI" panose="020B0502040204020203" pitchFamily="34" charset="0"/>
              </a:rPr>
              <a:t> </a:t>
            </a:r>
          </a:p>
          <a:p>
            <a:pPr>
              <a:lnSpc>
                <a:spcPct val="150000"/>
              </a:lnSpc>
            </a:pPr>
            <a:r>
              <a:rPr lang="en-US" b="1">
                <a:latin typeface="Segoe UI Semibold" panose="020B0502040204020203" pitchFamily="34" charset="0"/>
                <a:ea typeface="+mn-lt"/>
                <a:cs typeface="Segoe UI Semibold" panose="020B0502040204020203" pitchFamily="34" charset="0"/>
              </a:rPr>
              <a:t>Newsletter      : </a:t>
            </a:r>
            <a:r>
              <a:rPr lang="en-US">
                <a:latin typeface="Segoe UI" panose="020B0502040204020203" pitchFamily="34" charset="0"/>
                <a:ea typeface="+mn-lt"/>
                <a:cs typeface="Segoe UI" panose="020B0502040204020203" pitchFamily="34" charset="0"/>
                <a:hlinkClick r:id="rId6"/>
              </a:rPr>
              <a:t>https://www.citusdata.com/join-newsletter</a:t>
            </a:r>
            <a:r>
              <a:rPr lang="en-US">
                <a:latin typeface="Segoe UI" panose="020B0502040204020203" pitchFamily="34" charset="0"/>
                <a:ea typeface="+mn-lt"/>
                <a:cs typeface="Segoe UI" panose="020B0502040204020203" pitchFamily="34" charset="0"/>
              </a:rPr>
              <a:t>  </a:t>
            </a:r>
            <a:endParaRPr lang="en-IN">
              <a:latin typeface="Segoe UI" panose="020B0502040204020203" pitchFamily="34" charset="0"/>
              <a:cs typeface="Segoe UI" panose="020B0502040204020203" pitchFamily="34" charset="0"/>
            </a:endParaRPr>
          </a:p>
          <a:p>
            <a:pPr>
              <a:lnSpc>
                <a:spcPct val="150000"/>
              </a:lnSpc>
            </a:pPr>
            <a:endParaRPr lang="en-US" b="1">
              <a:latin typeface="Segoe UI Semibold" panose="020B0502040204020203" pitchFamily="34" charset="0"/>
              <a:cs typeface="Segoe UI Semibold" panose="020B0502040204020203" pitchFamily="34" charset="0"/>
            </a:endParaRPr>
          </a:p>
          <a:p>
            <a:r>
              <a:rPr lang="en-US">
                <a:latin typeface="Segoe UI" panose="020B0502040204020203" pitchFamily="34" charset="0"/>
                <a:cs typeface="Segoe UI" panose="020B0502040204020203" pitchFamily="34" charset="0"/>
              </a:rPr>
              <a:t>Please fill the Nomination form and share it on </a:t>
            </a:r>
            <a:r>
              <a:rPr lang="en-US">
                <a:latin typeface="Segoe UI" panose="020B0502040204020203" pitchFamily="34" charset="0"/>
                <a:cs typeface="Segoe UI" panose="020B0502040204020203" pitchFamily="34" charset="0"/>
                <a:hlinkClick r:id="rId7"/>
              </a:rPr>
              <a:t>cdbpg@microsoft.com</a:t>
            </a:r>
            <a:r>
              <a:rPr lang="en-US">
                <a:latin typeface="Segoe UI" panose="020B0502040204020203" pitchFamily="34" charset="0"/>
                <a:cs typeface="Segoe UI" panose="020B0502040204020203" pitchFamily="34" charset="0"/>
              </a:rPr>
              <a:t> , for larger opportunity size.</a:t>
            </a:r>
          </a:p>
          <a:p>
            <a:r>
              <a:rPr lang="en-US" b="1">
                <a:latin typeface="Segoe UI Semibold" panose="020B0502040204020203" pitchFamily="34" charset="0"/>
                <a:cs typeface="Segoe UI Semibold" panose="020B0502040204020203" pitchFamily="34" charset="0"/>
              </a:rPr>
              <a:t>Criteria :</a:t>
            </a:r>
          </a:p>
          <a:p>
            <a:pPr marL="742950" lvl="1" indent="-285750">
              <a:buFont typeface="Arial" panose="020B0604020202020204" pitchFamily="34" charset="0"/>
              <a:buChar char="•"/>
            </a:pPr>
            <a:r>
              <a:rPr lang="en-US">
                <a:latin typeface="Segoe UI" panose="020B0502040204020203" pitchFamily="34" charset="0"/>
                <a:cs typeface="Segoe UI" panose="020B0502040204020203" pitchFamily="34" charset="0"/>
              </a:rPr>
              <a:t>Data size : Greater than 10 TB</a:t>
            </a:r>
          </a:p>
          <a:p>
            <a:pPr marL="742950" lvl="1" indent="-285750">
              <a:buFont typeface="Arial" panose="020B0604020202020204" pitchFamily="34" charset="0"/>
              <a:buChar char="•"/>
            </a:pPr>
            <a:r>
              <a:rPr lang="en-US">
                <a:latin typeface="Segoe UI" panose="020B0502040204020203" pitchFamily="34" charset="0"/>
                <a:cs typeface="Segoe UI" panose="020B0502040204020203" pitchFamily="34" charset="0"/>
              </a:rPr>
              <a:t>MS contracts in 8 digits</a:t>
            </a:r>
          </a:p>
          <a:p>
            <a:pPr marL="742950" lvl="1" indent="-285750">
              <a:buFont typeface="Arial" panose="020B0604020202020204" pitchFamily="34" charset="0"/>
              <a:buChar char="•"/>
            </a:pPr>
            <a:r>
              <a:rPr lang="en-US">
                <a:latin typeface="Segoe UI" panose="020B0502040204020203" pitchFamily="34" charset="0"/>
                <a:cs typeface="Segoe UI" panose="020B0502040204020203" pitchFamily="34" charset="0"/>
              </a:rPr>
              <a:t>Cluster in place and shorter time frame to go live</a:t>
            </a:r>
          </a:p>
          <a:p>
            <a:r>
              <a:rPr lang="en-US" b="1">
                <a:latin typeface="Segoe UI Semibold" panose="020B0502040204020203" pitchFamily="34" charset="0"/>
                <a:cs typeface="Segoe UI Semibold" panose="020B0502040204020203" pitchFamily="34" charset="0"/>
              </a:rPr>
              <a:t>	</a:t>
            </a:r>
          </a:p>
          <a:p>
            <a:r>
              <a:rPr lang="en-US" b="1">
                <a:latin typeface="Segoe UI Semibold" panose="020B0502040204020203" pitchFamily="34" charset="0"/>
                <a:ea typeface="+mn-lt"/>
                <a:cs typeface="Segoe UI Semibold" panose="020B0502040204020203" pitchFamily="34" charset="0"/>
              </a:rPr>
              <a:t>Nomination Form : </a:t>
            </a:r>
            <a:r>
              <a:rPr lang="en-IN" u="sng">
                <a:latin typeface="Segoe UI" panose="020B0502040204020203" pitchFamily="34" charset="0"/>
                <a:cs typeface="Segoe UI" panose="020B0502040204020203" pitchFamily="34" charset="0"/>
                <a:hlinkClick r:id="rId8"/>
              </a:rPr>
              <a:t>https://aka.ms/cdbpostgreshelp</a:t>
            </a: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1208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2933-0264-5EDB-6B23-D804E2888B98}"/>
              </a:ext>
            </a:extLst>
          </p:cNvPr>
          <p:cNvSpPr>
            <a:spLocks noGrp="1"/>
          </p:cNvSpPr>
          <p:nvPr>
            <p:ph type="title" idx="4294967295"/>
          </p:nvPr>
        </p:nvSpPr>
        <p:spPr>
          <a:xfrm>
            <a:off x="588263" y="457200"/>
            <a:ext cx="2326465" cy="553998"/>
          </a:xfrm>
        </p:spPr>
        <p:txBody>
          <a:bodyPr/>
          <a:lstStyle/>
          <a:p>
            <a:r>
              <a:rPr lang="en-GB">
                <a:solidFill>
                  <a:schemeClr val="accent1"/>
                </a:solidFill>
                <a:cs typeface="Segoe UI"/>
              </a:rPr>
              <a:t>Closure</a:t>
            </a:r>
            <a:endParaRPr lang="en-GB">
              <a:solidFill>
                <a:schemeClr val="accent1"/>
              </a:solidFill>
            </a:endParaRPr>
          </a:p>
        </p:txBody>
      </p:sp>
    </p:spTree>
    <p:extLst>
      <p:ext uri="{BB962C8B-B14F-4D97-AF65-F5344CB8AC3E}">
        <p14:creationId xmlns:p14="http://schemas.microsoft.com/office/powerpoint/2010/main" val="297577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rtual Machines 2" descr="Virtual Machines">
            <a:extLst>
              <a:ext uri="{FF2B5EF4-FFF2-40B4-BE49-F238E27FC236}">
                <a16:creationId xmlns:a16="http://schemas.microsoft.com/office/drawing/2014/main" id="{FA7EAEDF-7B63-9184-52AB-0991A79891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651" y="1552391"/>
            <a:ext cx="457550" cy="457550"/>
          </a:xfrm>
          <a:prstGeom prst="rect">
            <a:avLst/>
          </a:prstGeom>
        </p:spPr>
      </p:pic>
      <p:pic>
        <p:nvPicPr>
          <p:cNvPr id="5" name="Virtual Machines 2" descr="Virtual Machines">
            <a:extLst>
              <a:ext uri="{FF2B5EF4-FFF2-40B4-BE49-F238E27FC236}">
                <a16:creationId xmlns:a16="http://schemas.microsoft.com/office/drawing/2014/main" id="{339700DE-8F5C-BBC0-C51B-D39280FF4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651" y="3381191"/>
            <a:ext cx="457550" cy="457550"/>
          </a:xfrm>
          <a:prstGeom prst="rect">
            <a:avLst/>
          </a:prstGeom>
        </p:spPr>
      </p:pic>
      <p:pic>
        <p:nvPicPr>
          <p:cNvPr id="7" name="Virtual Machines 2" descr="Virtual Machines">
            <a:extLst>
              <a:ext uri="{FF2B5EF4-FFF2-40B4-BE49-F238E27FC236}">
                <a16:creationId xmlns:a16="http://schemas.microsoft.com/office/drawing/2014/main" id="{C12A9DA5-5692-F60A-F849-D6D0A7E9B8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018" y="2775824"/>
            <a:ext cx="457550" cy="457550"/>
          </a:xfrm>
          <a:prstGeom prst="rect">
            <a:avLst/>
          </a:prstGeom>
        </p:spPr>
      </p:pic>
      <p:pic>
        <p:nvPicPr>
          <p:cNvPr id="8" name="Graphic 7" title="Hyperscale Icon">
            <a:extLst>
              <a:ext uri="{FF2B5EF4-FFF2-40B4-BE49-F238E27FC236}">
                <a16:creationId xmlns:a16="http://schemas.microsoft.com/office/drawing/2014/main" id="{F1B8AE9F-81F9-DBA6-B78F-782102CAAB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826" y="3303198"/>
            <a:ext cx="341607" cy="442409"/>
          </a:xfrm>
          <a:prstGeom prst="rect">
            <a:avLst/>
          </a:prstGeom>
        </p:spPr>
      </p:pic>
      <p:grpSp>
        <p:nvGrpSpPr>
          <p:cNvPr id="15" name="Group 14" title="VNET Icon">
            <a:extLst>
              <a:ext uri="{FF2B5EF4-FFF2-40B4-BE49-F238E27FC236}">
                <a16:creationId xmlns:a16="http://schemas.microsoft.com/office/drawing/2014/main" id="{C6700585-224D-555F-7B67-825F032FEAD8}"/>
              </a:ext>
            </a:extLst>
          </p:cNvPr>
          <p:cNvGrpSpPr/>
          <p:nvPr/>
        </p:nvGrpSpPr>
        <p:grpSpPr>
          <a:xfrm>
            <a:off x="4307719" y="4235637"/>
            <a:ext cx="356198" cy="397754"/>
            <a:chOff x="2656719" y="5000812"/>
            <a:chExt cx="356198" cy="397754"/>
          </a:xfrm>
        </p:grpSpPr>
        <p:sp>
          <p:nvSpPr>
            <p:cNvPr id="11" name="Freeform: Shape 10">
              <a:extLst>
                <a:ext uri="{FF2B5EF4-FFF2-40B4-BE49-F238E27FC236}">
                  <a16:creationId xmlns:a16="http://schemas.microsoft.com/office/drawing/2014/main" id="{E26C96D4-2767-B421-1EF9-A3E3DAA81AC4}"/>
                </a:ext>
              </a:extLst>
            </p:cNvPr>
            <p:cNvSpPr/>
            <p:nvPr/>
          </p:nvSpPr>
          <p:spPr>
            <a:xfrm>
              <a:off x="2698848" y="5000812"/>
              <a:ext cx="271918" cy="154333"/>
            </a:xfrm>
            <a:custGeom>
              <a:avLst/>
              <a:gdLst>
                <a:gd name="connsiteX0" fmla="*/ 271919 w 271918"/>
                <a:gd name="connsiteY0" fmla="*/ 147174 h 154333"/>
                <a:gd name="connsiteX1" fmla="*/ 271919 w 271918"/>
                <a:gd name="connsiteY1" fmla="*/ 129672 h 154333"/>
                <a:gd name="connsiteX2" fmla="*/ 236936 w 271918"/>
                <a:gd name="connsiteY2" fmla="*/ 38981 h 154333"/>
                <a:gd name="connsiteX3" fmla="*/ 135959 w 271918"/>
                <a:gd name="connsiteY3" fmla="*/ 0 h 154333"/>
                <a:gd name="connsiteX4" fmla="*/ 34984 w 271918"/>
                <a:gd name="connsiteY4" fmla="*/ 38981 h 154333"/>
                <a:gd name="connsiteX5" fmla="*/ 0 w 271918"/>
                <a:gd name="connsiteY5" fmla="*/ 129672 h 154333"/>
                <a:gd name="connsiteX6" fmla="*/ 0 w 271918"/>
                <a:gd name="connsiteY6" fmla="*/ 147174 h 154333"/>
                <a:gd name="connsiteX7" fmla="*/ 62812 w 271918"/>
                <a:gd name="connsiteY7" fmla="*/ 154333 h 154333"/>
                <a:gd name="connsiteX8" fmla="*/ 62812 w 271918"/>
                <a:gd name="connsiteY8" fmla="*/ 138423 h 154333"/>
                <a:gd name="connsiteX9" fmla="*/ 81894 w 271918"/>
                <a:gd name="connsiteY9" fmla="*/ 77963 h 154333"/>
                <a:gd name="connsiteX10" fmla="*/ 135959 w 271918"/>
                <a:gd name="connsiteY10" fmla="*/ 57279 h 154333"/>
                <a:gd name="connsiteX11" fmla="*/ 190026 w 271918"/>
                <a:gd name="connsiteY11" fmla="*/ 77963 h 154333"/>
                <a:gd name="connsiteX12" fmla="*/ 209108 w 271918"/>
                <a:gd name="connsiteY12" fmla="*/ 128877 h 154333"/>
                <a:gd name="connsiteX13" fmla="*/ 209108 w 271918"/>
                <a:gd name="connsiteY13" fmla="*/ 154333 h 154333"/>
                <a:gd name="connsiteX14" fmla="*/ 271919 w 271918"/>
                <a:gd name="connsiteY14" fmla="*/ 147174 h 15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918" h="154333">
                  <a:moveTo>
                    <a:pt x="271919" y="147174"/>
                  </a:moveTo>
                  <a:lnTo>
                    <a:pt x="271919" y="129672"/>
                  </a:lnTo>
                  <a:cubicBezTo>
                    <a:pt x="271919" y="94669"/>
                    <a:pt x="259198" y="62052"/>
                    <a:pt x="236936" y="38981"/>
                  </a:cubicBezTo>
                  <a:cubicBezTo>
                    <a:pt x="216263" y="15115"/>
                    <a:pt x="170149" y="0"/>
                    <a:pt x="135959" y="0"/>
                  </a:cubicBezTo>
                  <a:cubicBezTo>
                    <a:pt x="101771" y="0"/>
                    <a:pt x="55656" y="15115"/>
                    <a:pt x="34984" y="38981"/>
                  </a:cubicBezTo>
                  <a:cubicBezTo>
                    <a:pt x="13516" y="62052"/>
                    <a:pt x="0" y="94669"/>
                    <a:pt x="0" y="129672"/>
                  </a:cubicBezTo>
                  <a:lnTo>
                    <a:pt x="0" y="147174"/>
                  </a:lnTo>
                  <a:lnTo>
                    <a:pt x="62812" y="154333"/>
                  </a:lnTo>
                  <a:lnTo>
                    <a:pt x="62812" y="138423"/>
                  </a:lnTo>
                  <a:cubicBezTo>
                    <a:pt x="62812" y="117739"/>
                    <a:pt x="69968" y="91487"/>
                    <a:pt x="81894" y="77963"/>
                  </a:cubicBezTo>
                  <a:cubicBezTo>
                    <a:pt x="93820" y="64438"/>
                    <a:pt x="119263" y="58074"/>
                    <a:pt x="135959" y="57279"/>
                  </a:cubicBezTo>
                  <a:cubicBezTo>
                    <a:pt x="152656" y="57279"/>
                    <a:pt x="178099" y="64438"/>
                    <a:pt x="190026" y="77963"/>
                  </a:cubicBezTo>
                  <a:cubicBezTo>
                    <a:pt x="201952" y="91487"/>
                    <a:pt x="209108" y="108988"/>
                    <a:pt x="209108" y="128877"/>
                  </a:cubicBezTo>
                  <a:lnTo>
                    <a:pt x="209108" y="154333"/>
                  </a:lnTo>
                  <a:lnTo>
                    <a:pt x="271919" y="147174"/>
                  </a:lnTo>
                  <a:close/>
                </a:path>
              </a:pathLst>
            </a:custGeom>
            <a:solidFill>
              <a:srgbClr val="243A5E"/>
            </a:solidFill>
            <a:ln w="93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66C7E3E-6555-EF65-29CA-5955F5DECA54}"/>
                </a:ext>
              </a:extLst>
            </p:cNvPr>
            <p:cNvSpPr/>
            <p:nvPr/>
          </p:nvSpPr>
          <p:spPr>
            <a:xfrm>
              <a:off x="2656719" y="5147973"/>
              <a:ext cx="356198" cy="250593"/>
            </a:xfrm>
            <a:custGeom>
              <a:avLst/>
              <a:gdLst>
                <a:gd name="connsiteX0" fmla="*/ 42140 w 356198"/>
                <a:gd name="connsiteY0" fmla="*/ 0 h 250593"/>
                <a:gd name="connsiteX1" fmla="*/ 0 w 356198"/>
                <a:gd name="connsiteY1" fmla="*/ 42163 h 250593"/>
                <a:gd name="connsiteX2" fmla="*/ 0 w 356198"/>
                <a:gd name="connsiteY2" fmla="*/ 208430 h 250593"/>
                <a:gd name="connsiteX3" fmla="*/ 36574 w 356198"/>
                <a:gd name="connsiteY3" fmla="*/ 250594 h 250593"/>
                <a:gd name="connsiteX4" fmla="*/ 319625 w 356198"/>
                <a:gd name="connsiteY4" fmla="*/ 250594 h 250593"/>
                <a:gd name="connsiteX5" fmla="*/ 356199 w 356198"/>
                <a:gd name="connsiteY5" fmla="*/ 208430 h 250593"/>
                <a:gd name="connsiteX6" fmla="*/ 356199 w 356198"/>
                <a:gd name="connsiteY6" fmla="*/ 42163 h 250593"/>
                <a:gd name="connsiteX7" fmla="*/ 314059 w 356198"/>
                <a:gd name="connsiteY7" fmla="*/ 0 h 250593"/>
                <a:gd name="connsiteX8" fmla="*/ 42140 w 356198"/>
                <a:gd name="connsiteY8" fmla="*/ 0 h 25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98" h="250593">
                  <a:moveTo>
                    <a:pt x="42140" y="0"/>
                  </a:moveTo>
                  <a:cubicBezTo>
                    <a:pt x="11131" y="0"/>
                    <a:pt x="0" y="18297"/>
                    <a:pt x="0" y="42163"/>
                  </a:cubicBezTo>
                  <a:lnTo>
                    <a:pt x="0" y="208430"/>
                  </a:lnTo>
                  <a:cubicBezTo>
                    <a:pt x="0" y="229114"/>
                    <a:pt x="12721" y="250594"/>
                    <a:pt x="36574" y="250594"/>
                  </a:cubicBezTo>
                  <a:lnTo>
                    <a:pt x="319625" y="250594"/>
                  </a:lnTo>
                  <a:cubicBezTo>
                    <a:pt x="346658" y="250594"/>
                    <a:pt x="356199" y="229114"/>
                    <a:pt x="356199" y="208430"/>
                  </a:cubicBezTo>
                  <a:lnTo>
                    <a:pt x="356199" y="42163"/>
                  </a:lnTo>
                  <a:cubicBezTo>
                    <a:pt x="356199" y="20684"/>
                    <a:pt x="347452" y="0"/>
                    <a:pt x="314059" y="0"/>
                  </a:cubicBezTo>
                  <a:lnTo>
                    <a:pt x="42140" y="0"/>
                  </a:lnTo>
                  <a:close/>
                </a:path>
              </a:pathLst>
            </a:custGeom>
            <a:solidFill>
              <a:srgbClr val="0078D4"/>
            </a:solidFill>
            <a:ln w="93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3D0E712-8E43-71D9-2903-5A0312FF67B6}"/>
                </a:ext>
              </a:extLst>
            </p:cNvPr>
            <p:cNvSpPr/>
            <p:nvPr/>
          </p:nvSpPr>
          <p:spPr>
            <a:xfrm>
              <a:off x="2702022" y="5170259"/>
              <a:ext cx="262377" cy="206043"/>
            </a:xfrm>
            <a:custGeom>
              <a:avLst/>
              <a:gdLst>
                <a:gd name="connsiteX0" fmla="*/ 262378 w 262377"/>
                <a:gd name="connsiteY0" fmla="*/ 116148 h 206043"/>
                <a:gd name="connsiteX1" fmla="*/ 214673 w 262377"/>
                <a:gd name="connsiteY1" fmla="*/ 116148 h 206043"/>
                <a:gd name="connsiteX2" fmla="*/ 214673 w 262377"/>
                <a:gd name="connsiteY2" fmla="*/ 147970 h 206043"/>
                <a:gd name="connsiteX3" fmla="*/ 169353 w 262377"/>
                <a:gd name="connsiteY3" fmla="*/ 102624 h 206043"/>
                <a:gd name="connsiteX4" fmla="*/ 214673 w 262377"/>
                <a:gd name="connsiteY4" fmla="*/ 57279 h 206043"/>
                <a:gd name="connsiteX5" fmla="*/ 214673 w 262377"/>
                <a:gd name="connsiteY5" fmla="*/ 89100 h 206043"/>
                <a:gd name="connsiteX6" fmla="*/ 262378 w 262377"/>
                <a:gd name="connsiteY6" fmla="*/ 89100 h 206043"/>
                <a:gd name="connsiteX7" fmla="*/ 262378 w 262377"/>
                <a:gd name="connsiteY7" fmla="*/ 116148 h 206043"/>
                <a:gd name="connsiteX8" fmla="*/ 131189 w 262377"/>
                <a:gd name="connsiteY8" fmla="*/ 206043 h 206043"/>
                <a:gd name="connsiteX9" fmla="*/ 84279 w 262377"/>
                <a:gd name="connsiteY9" fmla="*/ 159107 h 206043"/>
                <a:gd name="connsiteX10" fmla="*/ 116877 w 262377"/>
                <a:gd name="connsiteY10" fmla="*/ 159107 h 206043"/>
                <a:gd name="connsiteX11" fmla="*/ 116877 w 262377"/>
                <a:gd name="connsiteY11" fmla="*/ 126490 h 206043"/>
                <a:gd name="connsiteX12" fmla="*/ 144705 w 262377"/>
                <a:gd name="connsiteY12" fmla="*/ 126490 h 206043"/>
                <a:gd name="connsiteX13" fmla="*/ 144705 w 262377"/>
                <a:gd name="connsiteY13" fmla="*/ 159107 h 206043"/>
                <a:gd name="connsiteX14" fmla="*/ 178099 w 262377"/>
                <a:gd name="connsiteY14" fmla="*/ 159107 h 206043"/>
                <a:gd name="connsiteX15" fmla="*/ 131189 w 262377"/>
                <a:gd name="connsiteY15" fmla="*/ 206043 h 206043"/>
                <a:gd name="connsiteX16" fmla="*/ 0 w 262377"/>
                <a:gd name="connsiteY16" fmla="*/ 116148 h 206043"/>
                <a:gd name="connsiteX17" fmla="*/ 0 w 262377"/>
                <a:gd name="connsiteY17" fmla="*/ 89100 h 206043"/>
                <a:gd name="connsiteX18" fmla="*/ 47705 w 262377"/>
                <a:gd name="connsiteY18" fmla="*/ 89100 h 206043"/>
                <a:gd name="connsiteX19" fmla="*/ 47705 w 262377"/>
                <a:gd name="connsiteY19" fmla="*/ 57279 h 206043"/>
                <a:gd name="connsiteX20" fmla="*/ 92230 w 262377"/>
                <a:gd name="connsiteY20" fmla="*/ 101828 h 206043"/>
                <a:gd name="connsiteX21" fmla="*/ 47705 w 262377"/>
                <a:gd name="connsiteY21" fmla="*/ 146379 h 206043"/>
                <a:gd name="connsiteX22" fmla="*/ 47705 w 262377"/>
                <a:gd name="connsiteY22" fmla="*/ 115352 h 206043"/>
                <a:gd name="connsiteX23" fmla="*/ 0 w 262377"/>
                <a:gd name="connsiteY23" fmla="*/ 115352 h 206043"/>
                <a:gd name="connsiteX24" fmla="*/ 0 w 262377"/>
                <a:gd name="connsiteY24" fmla="*/ 116148 h 206043"/>
                <a:gd name="connsiteX25" fmla="*/ 85073 w 262377"/>
                <a:gd name="connsiteY25" fmla="*/ 46141 h 206043"/>
                <a:gd name="connsiteX26" fmla="*/ 131189 w 262377"/>
                <a:gd name="connsiteY26" fmla="*/ 0 h 206043"/>
                <a:gd name="connsiteX27" fmla="*/ 177303 w 262377"/>
                <a:gd name="connsiteY27" fmla="*/ 46141 h 206043"/>
                <a:gd name="connsiteX28" fmla="*/ 144705 w 262377"/>
                <a:gd name="connsiteY28" fmla="*/ 46141 h 206043"/>
                <a:gd name="connsiteX29" fmla="*/ 144705 w 262377"/>
                <a:gd name="connsiteY29" fmla="*/ 79553 h 206043"/>
                <a:gd name="connsiteX30" fmla="*/ 116877 w 262377"/>
                <a:gd name="connsiteY30" fmla="*/ 79553 h 206043"/>
                <a:gd name="connsiteX31" fmla="*/ 116877 w 262377"/>
                <a:gd name="connsiteY31" fmla="*/ 46141 h 206043"/>
                <a:gd name="connsiteX32" fmla="*/ 85073 w 262377"/>
                <a:gd name="connsiteY32" fmla="*/ 46141 h 20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377" h="206043">
                  <a:moveTo>
                    <a:pt x="262378" y="116148"/>
                  </a:moveTo>
                  <a:lnTo>
                    <a:pt x="214673" y="116148"/>
                  </a:lnTo>
                  <a:lnTo>
                    <a:pt x="214673" y="147970"/>
                  </a:lnTo>
                  <a:lnTo>
                    <a:pt x="169353" y="102624"/>
                  </a:lnTo>
                  <a:lnTo>
                    <a:pt x="214673" y="57279"/>
                  </a:lnTo>
                  <a:lnTo>
                    <a:pt x="214673" y="89100"/>
                  </a:lnTo>
                  <a:lnTo>
                    <a:pt x="262378" y="89100"/>
                  </a:lnTo>
                  <a:lnTo>
                    <a:pt x="262378" y="116148"/>
                  </a:lnTo>
                  <a:close/>
                  <a:moveTo>
                    <a:pt x="131189" y="206043"/>
                  </a:moveTo>
                  <a:lnTo>
                    <a:pt x="84279" y="159107"/>
                  </a:lnTo>
                  <a:lnTo>
                    <a:pt x="116877" y="159107"/>
                  </a:lnTo>
                  <a:lnTo>
                    <a:pt x="116877" y="126490"/>
                  </a:lnTo>
                  <a:lnTo>
                    <a:pt x="144705" y="126490"/>
                  </a:lnTo>
                  <a:lnTo>
                    <a:pt x="144705" y="159107"/>
                  </a:lnTo>
                  <a:lnTo>
                    <a:pt x="178099" y="159107"/>
                  </a:lnTo>
                  <a:lnTo>
                    <a:pt x="131189" y="206043"/>
                  </a:lnTo>
                  <a:close/>
                  <a:moveTo>
                    <a:pt x="0" y="116148"/>
                  </a:moveTo>
                  <a:lnTo>
                    <a:pt x="0" y="89100"/>
                  </a:lnTo>
                  <a:lnTo>
                    <a:pt x="47705" y="89100"/>
                  </a:lnTo>
                  <a:lnTo>
                    <a:pt x="47705" y="57279"/>
                  </a:lnTo>
                  <a:lnTo>
                    <a:pt x="92230" y="101828"/>
                  </a:lnTo>
                  <a:lnTo>
                    <a:pt x="47705" y="146379"/>
                  </a:lnTo>
                  <a:lnTo>
                    <a:pt x="47705" y="115352"/>
                  </a:lnTo>
                  <a:lnTo>
                    <a:pt x="0" y="115352"/>
                  </a:lnTo>
                  <a:lnTo>
                    <a:pt x="0" y="116148"/>
                  </a:lnTo>
                  <a:close/>
                  <a:moveTo>
                    <a:pt x="85073" y="46141"/>
                  </a:moveTo>
                  <a:lnTo>
                    <a:pt x="131189" y="0"/>
                  </a:lnTo>
                  <a:lnTo>
                    <a:pt x="177303" y="46141"/>
                  </a:lnTo>
                  <a:lnTo>
                    <a:pt x="144705" y="46141"/>
                  </a:lnTo>
                  <a:lnTo>
                    <a:pt x="144705" y="79553"/>
                  </a:lnTo>
                  <a:lnTo>
                    <a:pt x="116877" y="79553"/>
                  </a:lnTo>
                  <a:lnTo>
                    <a:pt x="116877" y="46141"/>
                  </a:lnTo>
                  <a:lnTo>
                    <a:pt x="85073" y="46141"/>
                  </a:lnTo>
                  <a:close/>
                </a:path>
              </a:pathLst>
            </a:custGeom>
            <a:solidFill>
              <a:srgbClr val="50E6FF"/>
            </a:solidFill>
            <a:ln w="9331" cap="flat">
              <a:noFill/>
              <a:prstDash val="solid"/>
              <a:miter/>
            </a:ln>
          </p:spPr>
          <p:txBody>
            <a:bodyPr rtlCol="0" anchor="ctr"/>
            <a:lstStyle/>
            <a:p>
              <a:endParaRPr lang="en-US"/>
            </a:p>
          </p:txBody>
        </p:sp>
      </p:grpSp>
      <p:grpSp>
        <p:nvGrpSpPr>
          <p:cNvPr id="16" name="Group 15" title="VNET gateway icon">
            <a:extLst>
              <a:ext uri="{FF2B5EF4-FFF2-40B4-BE49-F238E27FC236}">
                <a16:creationId xmlns:a16="http://schemas.microsoft.com/office/drawing/2014/main" id="{A0C0FB29-C18B-D8D6-5777-80B6E508D107}"/>
              </a:ext>
            </a:extLst>
          </p:cNvPr>
          <p:cNvGrpSpPr/>
          <p:nvPr/>
        </p:nvGrpSpPr>
        <p:grpSpPr>
          <a:xfrm>
            <a:off x="6968369" y="4235637"/>
            <a:ext cx="356198" cy="397754"/>
            <a:chOff x="2656719" y="5000812"/>
            <a:chExt cx="356198" cy="397754"/>
          </a:xfrm>
        </p:grpSpPr>
        <p:sp>
          <p:nvSpPr>
            <p:cNvPr id="17" name="Freeform: Shape 16">
              <a:extLst>
                <a:ext uri="{FF2B5EF4-FFF2-40B4-BE49-F238E27FC236}">
                  <a16:creationId xmlns:a16="http://schemas.microsoft.com/office/drawing/2014/main" id="{2423BEA0-8762-25D7-B4A3-721C86D4B176}"/>
                </a:ext>
              </a:extLst>
            </p:cNvPr>
            <p:cNvSpPr/>
            <p:nvPr/>
          </p:nvSpPr>
          <p:spPr>
            <a:xfrm>
              <a:off x="2698848" y="5000812"/>
              <a:ext cx="271918" cy="154333"/>
            </a:xfrm>
            <a:custGeom>
              <a:avLst/>
              <a:gdLst>
                <a:gd name="connsiteX0" fmla="*/ 271919 w 271918"/>
                <a:gd name="connsiteY0" fmla="*/ 147174 h 154333"/>
                <a:gd name="connsiteX1" fmla="*/ 271919 w 271918"/>
                <a:gd name="connsiteY1" fmla="*/ 129672 h 154333"/>
                <a:gd name="connsiteX2" fmla="*/ 236936 w 271918"/>
                <a:gd name="connsiteY2" fmla="*/ 38981 h 154333"/>
                <a:gd name="connsiteX3" fmla="*/ 135959 w 271918"/>
                <a:gd name="connsiteY3" fmla="*/ 0 h 154333"/>
                <a:gd name="connsiteX4" fmla="*/ 34984 w 271918"/>
                <a:gd name="connsiteY4" fmla="*/ 38981 h 154333"/>
                <a:gd name="connsiteX5" fmla="*/ 0 w 271918"/>
                <a:gd name="connsiteY5" fmla="*/ 129672 h 154333"/>
                <a:gd name="connsiteX6" fmla="*/ 0 w 271918"/>
                <a:gd name="connsiteY6" fmla="*/ 147174 h 154333"/>
                <a:gd name="connsiteX7" fmla="*/ 62812 w 271918"/>
                <a:gd name="connsiteY7" fmla="*/ 154333 h 154333"/>
                <a:gd name="connsiteX8" fmla="*/ 62812 w 271918"/>
                <a:gd name="connsiteY8" fmla="*/ 138423 h 154333"/>
                <a:gd name="connsiteX9" fmla="*/ 81894 w 271918"/>
                <a:gd name="connsiteY9" fmla="*/ 77963 h 154333"/>
                <a:gd name="connsiteX10" fmla="*/ 135959 w 271918"/>
                <a:gd name="connsiteY10" fmla="*/ 57279 h 154333"/>
                <a:gd name="connsiteX11" fmla="*/ 190026 w 271918"/>
                <a:gd name="connsiteY11" fmla="*/ 77963 h 154333"/>
                <a:gd name="connsiteX12" fmla="*/ 209108 w 271918"/>
                <a:gd name="connsiteY12" fmla="*/ 128877 h 154333"/>
                <a:gd name="connsiteX13" fmla="*/ 209108 w 271918"/>
                <a:gd name="connsiteY13" fmla="*/ 154333 h 154333"/>
                <a:gd name="connsiteX14" fmla="*/ 271919 w 271918"/>
                <a:gd name="connsiteY14" fmla="*/ 147174 h 15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918" h="154333">
                  <a:moveTo>
                    <a:pt x="271919" y="147174"/>
                  </a:moveTo>
                  <a:lnTo>
                    <a:pt x="271919" y="129672"/>
                  </a:lnTo>
                  <a:cubicBezTo>
                    <a:pt x="271919" y="94669"/>
                    <a:pt x="259198" y="62052"/>
                    <a:pt x="236936" y="38981"/>
                  </a:cubicBezTo>
                  <a:cubicBezTo>
                    <a:pt x="216263" y="15115"/>
                    <a:pt x="170149" y="0"/>
                    <a:pt x="135959" y="0"/>
                  </a:cubicBezTo>
                  <a:cubicBezTo>
                    <a:pt x="101771" y="0"/>
                    <a:pt x="55656" y="15115"/>
                    <a:pt x="34984" y="38981"/>
                  </a:cubicBezTo>
                  <a:cubicBezTo>
                    <a:pt x="13516" y="62052"/>
                    <a:pt x="0" y="94669"/>
                    <a:pt x="0" y="129672"/>
                  </a:cubicBezTo>
                  <a:lnTo>
                    <a:pt x="0" y="147174"/>
                  </a:lnTo>
                  <a:lnTo>
                    <a:pt x="62812" y="154333"/>
                  </a:lnTo>
                  <a:lnTo>
                    <a:pt x="62812" y="138423"/>
                  </a:lnTo>
                  <a:cubicBezTo>
                    <a:pt x="62812" y="117739"/>
                    <a:pt x="69968" y="91487"/>
                    <a:pt x="81894" y="77963"/>
                  </a:cubicBezTo>
                  <a:cubicBezTo>
                    <a:pt x="93820" y="64438"/>
                    <a:pt x="119263" y="58074"/>
                    <a:pt x="135959" y="57279"/>
                  </a:cubicBezTo>
                  <a:cubicBezTo>
                    <a:pt x="152656" y="57279"/>
                    <a:pt x="178099" y="64438"/>
                    <a:pt x="190026" y="77963"/>
                  </a:cubicBezTo>
                  <a:cubicBezTo>
                    <a:pt x="201952" y="91487"/>
                    <a:pt x="209108" y="108988"/>
                    <a:pt x="209108" y="128877"/>
                  </a:cubicBezTo>
                  <a:lnTo>
                    <a:pt x="209108" y="154333"/>
                  </a:lnTo>
                  <a:lnTo>
                    <a:pt x="271919" y="147174"/>
                  </a:lnTo>
                  <a:close/>
                </a:path>
              </a:pathLst>
            </a:custGeom>
            <a:solidFill>
              <a:srgbClr val="243A5E"/>
            </a:solidFill>
            <a:ln w="93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AB2CF75-AC58-3578-6C81-C187F6180E0F}"/>
                </a:ext>
              </a:extLst>
            </p:cNvPr>
            <p:cNvSpPr/>
            <p:nvPr/>
          </p:nvSpPr>
          <p:spPr>
            <a:xfrm>
              <a:off x="2656719" y="5147973"/>
              <a:ext cx="356198" cy="250593"/>
            </a:xfrm>
            <a:custGeom>
              <a:avLst/>
              <a:gdLst>
                <a:gd name="connsiteX0" fmla="*/ 42140 w 356198"/>
                <a:gd name="connsiteY0" fmla="*/ 0 h 250593"/>
                <a:gd name="connsiteX1" fmla="*/ 0 w 356198"/>
                <a:gd name="connsiteY1" fmla="*/ 42163 h 250593"/>
                <a:gd name="connsiteX2" fmla="*/ 0 w 356198"/>
                <a:gd name="connsiteY2" fmla="*/ 208430 h 250593"/>
                <a:gd name="connsiteX3" fmla="*/ 36574 w 356198"/>
                <a:gd name="connsiteY3" fmla="*/ 250594 h 250593"/>
                <a:gd name="connsiteX4" fmla="*/ 319625 w 356198"/>
                <a:gd name="connsiteY4" fmla="*/ 250594 h 250593"/>
                <a:gd name="connsiteX5" fmla="*/ 356199 w 356198"/>
                <a:gd name="connsiteY5" fmla="*/ 208430 h 250593"/>
                <a:gd name="connsiteX6" fmla="*/ 356199 w 356198"/>
                <a:gd name="connsiteY6" fmla="*/ 42163 h 250593"/>
                <a:gd name="connsiteX7" fmla="*/ 314059 w 356198"/>
                <a:gd name="connsiteY7" fmla="*/ 0 h 250593"/>
                <a:gd name="connsiteX8" fmla="*/ 42140 w 356198"/>
                <a:gd name="connsiteY8" fmla="*/ 0 h 25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98" h="250593">
                  <a:moveTo>
                    <a:pt x="42140" y="0"/>
                  </a:moveTo>
                  <a:cubicBezTo>
                    <a:pt x="11131" y="0"/>
                    <a:pt x="0" y="18297"/>
                    <a:pt x="0" y="42163"/>
                  </a:cubicBezTo>
                  <a:lnTo>
                    <a:pt x="0" y="208430"/>
                  </a:lnTo>
                  <a:cubicBezTo>
                    <a:pt x="0" y="229114"/>
                    <a:pt x="12721" y="250594"/>
                    <a:pt x="36574" y="250594"/>
                  </a:cubicBezTo>
                  <a:lnTo>
                    <a:pt x="319625" y="250594"/>
                  </a:lnTo>
                  <a:cubicBezTo>
                    <a:pt x="346658" y="250594"/>
                    <a:pt x="356199" y="229114"/>
                    <a:pt x="356199" y="208430"/>
                  </a:cubicBezTo>
                  <a:lnTo>
                    <a:pt x="356199" y="42163"/>
                  </a:lnTo>
                  <a:cubicBezTo>
                    <a:pt x="356199" y="20684"/>
                    <a:pt x="347452" y="0"/>
                    <a:pt x="314059" y="0"/>
                  </a:cubicBezTo>
                  <a:lnTo>
                    <a:pt x="42140" y="0"/>
                  </a:lnTo>
                  <a:close/>
                </a:path>
              </a:pathLst>
            </a:custGeom>
            <a:solidFill>
              <a:srgbClr val="0078D4"/>
            </a:solidFill>
            <a:ln w="93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1DCB0D1-2F54-D02E-C332-76F8A2825418}"/>
                </a:ext>
              </a:extLst>
            </p:cNvPr>
            <p:cNvSpPr/>
            <p:nvPr/>
          </p:nvSpPr>
          <p:spPr>
            <a:xfrm>
              <a:off x="2702022" y="5170259"/>
              <a:ext cx="262377" cy="206043"/>
            </a:xfrm>
            <a:custGeom>
              <a:avLst/>
              <a:gdLst>
                <a:gd name="connsiteX0" fmla="*/ 262378 w 262377"/>
                <a:gd name="connsiteY0" fmla="*/ 116148 h 206043"/>
                <a:gd name="connsiteX1" fmla="*/ 214673 w 262377"/>
                <a:gd name="connsiteY1" fmla="*/ 116148 h 206043"/>
                <a:gd name="connsiteX2" fmla="*/ 214673 w 262377"/>
                <a:gd name="connsiteY2" fmla="*/ 147970 h 206043"/>
                <a:gd name="connsiteX3" fmla="*/ 169353 w 262377"/>
                <a:gd name="connsiteY3" fmla="*/ 102624 h 206043"/>
                <a:gd name="connsiteX4" fmla="*/ 214673 w 262377"/>
                <a:gd name="connsiteY4" fmla="*/ 57279 h 206043"/>
                <a:gd name="connsiteX5" fmla="*/ 214673 w 262377"/>
                <a:gd name="connsiteY5" fmla="*/ 89100 h 206043"/>
                <a:gd name="connsiteX6" fmla="*/ 262378 w 262377"/>
                <a:gd name="connsiteY6" fmla="*/ 89100 h 206043"/>
                <a:gd name="connsiteX7" fmla="*/ 262378 w 262377"/>
                <a:gd name="connsiteY7" fmla="*/ 116148 h 206043"/>
                <a:gd name="connsiteX8" fmla="*/ 131189 w 262377"/>
                <a:gd name="connsiteY8" fmla="*/ 206043 h 206043"/>
                <a:gd name="connsiteX9" fmla="*/ 84279 w 262377"/>
                <a:gd name="connsiteY9" fmla="*/ 159107 h 206043"/>
                <a:gd name="connsiteX10" fmla="*/ 116877 w 262377"/>
                <a:gd name="connsiteY10" fmla="*/ 159107 h 206043"/>
                <a:gd name="connsiteX11" fmla="*/ 116877 w 262377"/>
                <a:gd name="connsiteY11" fmla="*/ 126490 h 206043"/>
                <a:gd name="connsiteX12" fmla="*/ 144705 w 262377"/>
                <a:gd name="connsiteY12" fmla="*/ 126490 h 206043"/>
                <a:gd name="connsiteX13" fmla="*/ 144705 w 262377"/>
                <a:gd name="connsiteY13" fmla="*/ 159107 h 206043"/>
                <a:gd name="connsiteX14" fmla="*/ 178099 w 262377"/>
                <a:gd name="connsiteY14" fmla="*/ 159107 h 206043"/>
                <a:gd name="connsiteX15" fmla="*/ 131189 w 262377"/>
                <a:gd name="connsiteY15" fmla="*/ 206043 h 206043"/>
                <a:gd name="connsiteX16" fmla="*/ 0 w 262377"/>
                <a:gd name="connsiteY16" fmla="*/ 116148 h 206043"/>
                <a:gd name="connsiteX17" fmla="*/ 0 w 262377"/>
                <a:gd name="connsiteY17" fmla="*/ 89100 h 206043"/>
                <a:gd name="connsiteX18" fmla="*/ 47705 w 262377"/>
                <a:gd name="connsiteY18" fmla="*/ 89100 h 206043"/>
                <a:gd name="connsiteX19" fmla="*/ 47705 w 262377"/>
                <a:gd name="connsiteY19" fmla="*/ 57279 h 206043"/>
                <a:gd name="connsiteX20" fmla="*/ 92230 w 262377"/>
                <a:gd name="connsiteY20" fmla="*/ 101828 h 206043"/>
                <a:gd name="connsiteX21" fmla="*/ 47705 w 262377"/>
                <a:gd name="connsiteY21" fmla="*/ 146379 h 206043"/>
                <a:gd name="connsiteX22" fmla="*/ 47705 w 262377"/>
                <a:gd name="connsiteY22" fmla="*/ 115352 h 206043"/>
                <a:gd name="connsiteX23" fmla="*/ 0 w 262377"/>
                <a:gd name="connsiteY23" fmla="*/ 115352 h 206043"/>
                <a:gd name="connsiteX24" fmla="*/ 0 w 262377"/>
                <a:gd name="connsiteY24" fmla="*/ 116148 h 206043"/>
                <a:gd name="connsiteX25" fmla="*/ 85073 w 262377"/>
                <a:gd name="connsiteY25" fmla="*/ 46141 h 206043"/>
                <a:gd name="connsiteX26" fmla="*/ 131189 w 262377"/>
                <a:gd name="connsiteY26" fmla="*/ 0 h 206043"/>
                <a:gd name="connsiteX27" fmla="*/ 177303 w 262377"/>
                <a:gd name="connsiteY27" fmla="*/ 46141 h 206043"/>
                <a:gd name="connsiteX28" fmla="*/ 144705 w 262377"/>
                <a:gd name="connsiteY28" fmla="*/ 46141 h 206043"/>
                <a:gd name="connsiteX29" fmla="*/ 144705 w 262377"/>
                <a:gd name="connsiteY29" fmla="*/ 79553 h 206043"/>
                <a:gd name="connsiteX30" fmla="*/ 116877 w 262377"/>
                <a:gd name="connsiteY30" fmla="*/ 79553 h 206043"/>
                <a:gd name="connsiteX31" fmla="*/ 116877 w 262377"/>
                <a:gd name="connsiteY31" fmla="*/ 46141 h 206043"/>
                <a:gd name="connsiteX32" fmla="*/ 85073 w 262377"/>
                <a:gd name="connsiteY32" fmla="*/ 46141 h 20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377" h="206043">
                  <a:moveTo>
                    <a:pt x="262378" y="116148"/>
                  </a:moveTo>
                  <a:lnTo>
                    <a:pt x="214673" y="116148"/>
                  </a:lnTo>
                  <a:lnTo>
                    <a:pt x="214673" y="147970"/>
                  </a:lnTo>
                  <a:lnTo>
                    <a:pt x="169353" y="102624"/>
                  </a:lnTo>
                  <a:lnTo>
                    <a:pt x="214673" y="57279"/>
                  </a:lnTo>
                  <a:lnTo>
                    <a:pt x="214673" y="89100"/>
                  </a:lnTo>
                  <a:lnTo>
                    <a:pt x="262378" y="89100"/>
                  </a:lnTo>
                  <a:lnTo>
                    <a:pt x="262378" y="116148"/>
                  </a:lnTo>
                  <a:close/>
                  <a:moveTo>
                    <a:pt x="131189" y="206043"/>
                  </a:moveTo>
                  <a:lnTo>
                    <a:pt x="84279" y="159107"/>
                  </a:lnTo>
                  <a:lnTo>
                    <a:pt x="116877" y="159107"/>
                  </a:lnTo>
                  <a:lnTo>
                    <a:pt x="116877" y="126490"/>
                  </a:lnTo>
                  <a:lnTo>
                    <a:pt x="144705" y="126490"/>
                  </a:lnTo>
                  <a:lnTo>
                    <a:pt x="144705" y="159107"/>
                  </a:lnTo>
                  <a:lnTo>
                    <a:pt x="178099" y="159107"/>
                  </a:lnTo>
                  <a:lnTo>
                    <a:pt x="131189" y="206043"/>
                  </a:lnTo>
                  <a:close/>
                  <a:moveTo>
                    <a:pt x="0" y="116148"/>
                  </a:moveTo>
                  <a:lnTo>
                    <a:pt x="0" y="89100"/>
                  </a:lnTo>
                  <a:lnTo>
                    <a:pt x="47705" y="89100"/>
                  </a:lnTo>
                  <a:lnTo>
                    <a:pt x="47705" y="57279"/>
                  </a:lnTo>
                  <a:lnTo>
                    <a:pt x="92230" y="101828"/>
                  </a:lnTo>
                  <a:lnTo>
                    <a:pt x="47705" y="146379"/>
                  </a:lnTo>
                  <a:lnTo>
                    <a:pt x="47705" y="115352"/>
                  </a:lnTo>
                  <a:lnTo>
                    <a:pt x="0" y="115352"/>
                  </a:lnTo>
                  <a:lnTo>
                    <a:pt x="0" y="116148"/>
                  </a:lnTo>
                  <a:close/>
                  <a:moveTo>
                    <a:pt x="85073" y="46141"/>
                  </a:moveTo>
                  <a:lnTo>
                    <a:pt x="131189" y="0"/>
                  </a:lnTo>
                  <a:lnTo>
                    <a:pt x="177303" y="46141"/>
                  </a:lnTo>
                  <a:lnTo>
                    <a:pt x="144705" y="46141"/>
                  </a:lnTo>
                  <a:lnTo>
                    <a:pt x="144705" y="79553"/>
                  </a:lnTo>
                  <a:lnTo>
                    <a:pt x="116877" y="79553"/>
                  </a:lnTo>
                  <a:lnTo>
                    <a:pt x="116877" y="46141"/>
                  </a:lnTo>
                  <a:lnTo>
                    <a:pt x="85073" y="46141"/>
                  </a:lnTo>
                  <a:close/>
                </a:path>
              </a:pathLst>
            </a:custGeom>
            <a:solidFill>
              <a:srgbClr val="50E6FF"/>
            </a:solidFill>
            <a:ln w="9331" cap="flat">
              <a:noFill/>
              <a:prstDash val="solid"/>
              <a:miter/>
            </a:ln>
          </p:spPr>
          <p:txBody>
            <a:bodyPr rtlCol="0" anchor="ctr"/>
            <a:lstStyle/>
            <a:p>
              <a:endParaRPr lang="en-US"/>
            </a:p>
          </p:txBody>
        </p:sp>
      </p:grpSp>
      <p:grpSp>
        <p:nvGrpSpPr>
          <p:cNvPr id="33" name="Group 32" title="SaaS offering icon">
            <a:extLst>
              <a:ext uri="{FF2B5EF4-FFF2-40B4-BE49-F238E27FC236}">
                <a16:creationId xmlns:a16="http://schemas.microsoft.com/office/drawing/2014/main" id="{9586470D-DD98-B150-97E8-2CF78961B002}"/>
              </a:ext>
            </a:extLst>
          </p:cNvPr>
          <p:cNvGrpSpPr/>
          <p:nvPr/>
        </p:nvGrpSpPr>
        <p:grpSpPr>
          <a:xfrm>
            <a:off x="9626220" y="2950753"/>
            <a:ext cx="711580" cy="392260"/>
            <a:chOff x="8775320" y="1151586"/>
            <a:chExt cx="711580" cy="392260"/>
          </a:xfrm>
        </p:grpSpPr>
        <p:sp>
          <p:nvSpPr>
            <p:cNvPr id="31" name="cloud 4" descr="cloud">
              <a:extLst>
                <a:ext uri="{FF2B5EF4-FFF2-40B4-BE49-F238E27FC236}">
                  <a16:creationId xmlns:a16="http://schemas.microsoft.com/office/drawing/2014/main" id="{66DE5C42-89B8-5CBE-EAF7-3C3E9E458162}"/>
                </a:ext>
              </a:extLst>
            </p:cNvPr>
            <p:cNvSpPr>
              <a:spLocks noChangeAspect="1"/>
            </p:cNvSpPr>
            <p:nvPr/>
          </p:nvSpPr>
          <p:spPr bwMode="auto">
            <a:xfrm flipV="1">
              <a:off x="8775320" y="1151586"/>
              <a:ext cx="711580" cy="3922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1" u="none" strike="noStrike" kern="0" cap="none" spc="0" normalizeH="0" baseline="0" noProof="0">
                <a:ln>
                  <a:noFill/>
                </a:ln>
                <a:solidFill>
                  <a:srgbClr val="353535"/>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CA3141FF-6251-F421-E172-A4DDA3FD1699}"/>
                </a:ext>
              </a:extLst>
            </p:cNvPr>
            <p:cNvSpPr txBox="1"/>
            <p:nvPr/>
          </p:nvSpPr>
          <p:spPr>
            <a:xfrm>
              <a:off x="8796867" y="1341466"/>
              <a:ext cx="690033" cy="138499"/>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a:ea typeface="+mn-ea"/>
                  <a:cs typeface="+mn-cs"/>
                </a:rPr>
                <a:t>PaaS</a:t>
              </a:r>
            </a:p>
          </p:txBody>
        </p:sp>
      </p:grpSp>
      <p:grpSp>
        <p:nvGrpSpPr>
          <p:cNvPr id="37" name="Group 36" title="Private endpoint Icon">
            <a:extLst>
              <a:ext uri="{FF2B5EF4-FFF2-40B4-BE49-F238E27FC236}">
                <a16:creationId xmlns:a16="http://schemas.microsoft.com/office/drawing/2014/main" id="{24CFE7B6-C9A6-F441-9498-D6F82B8E911F}"/>
              </a:ext>
            </a:extLst>
          </p:cNvPr>
          <p:cNvGrpSpPr/>
          <p:nvPr/>
        </p:nvGrpSpPr>
        <p:grpSpPr>
          <a:xfrm>
            <a:off x="8382438" y="3345926"/>
            <a:ext cx="410718" cy="364529"/>
            <a:chOff x="8382438" y="3345926"/>
            <a:chExt cx="410718" cy="364529"/>
          </a:xfrm>
        </p:grpSpPr>
        <p:sp>
          <p:nvSpPr>
            <p:cNvPr id="21" name="Freeform: Shape 20">
              <a:extLst>
                <a:ext uri="{FF2B5EF4-FFF2-40B4-BE49-F238E27FC236}">
                  <a16:creationId xmlns:a16="http://schemas.microsoft.com/office/drawing/2014/main" id="{71E78652-995E-0385-74E3-9074F9BCCDD2}"/>
                </a:ext>
              </a:extLst>
            </p:cNvPr>
            <p:cNvSpPr/>
            <p:nvPr/>
          </p:nvSpPr>
          <p:spPr>
            <a:xfrm>
              <a:off x="8382438" y="3457623"/>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EC48B4F-CDBC-86B8-65C8-5928288C2EC9}"/>
                </a:ext>
              </a:extLst>
            </p:cNvPr>
            <p:cNvSpPr/>
            <p:nvPr/>
          </p:nvSpPr>
          <p:spPr>
            <a:xfrm>
              <a:off x="8643530" y="3457241"/>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822BA36-08D1-A8C4-AE88-0AC9F59EF97C}"/>
                </a:ext>
              </a:extLst>
            </p:cNvPr>
            <p:cNvSpPr/>
            <p:nvPr/>
          </p:nvSpPr>
          <p:spPr>
            <a:xfrm>
              <a:off x="8547092" y="3345926"/>
              <a:ext cx="76208" cy="7620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sp>
          <p:nvSpPr>
            <p:cNvPr id="35" name="Rectangle 34">
              <a:extLst>
                <a:ext uri="{FF2B5EF4-FFF2-40B4-BE49-F238E27FC236}">
                  <a16:creationId xmlns:a16="http://schemas.microsoft.com/office/drawing/2014/main" id="{944072EF-A5D6-567B-ECC4-DE44053A653B}"/>
                </a:ext>
              </a:extLst>
            </p:cNvPr>
            <p:cNvSpPr/>
            <p:nvPr/>
          </p:nvSpPr>
          <p:spPr>
            <a:xfrm>
              <a:off x="8580962" y="3399218"/>
              <a:ext cx="18288" cy="15999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FFF051C-00E2-FC61-481E-DEF10BBD3FC3}"/>
                </a:ext>
              </a:extLst>
            </p:cNvPr>
            <p:cNvSpPr/>
            <p:nvPr/>
          </p:nvSpPr>
          <p:spPr>
            <a:xfrm>
              <a:off x="8533213" y="3529920"/>
              <a:ext cx="95500" cy="95500"/>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9BF00B"/>
            </a:solidFill>
            <a:ln w="5695" cap="flat">
              <a:noFill/>
              <a:prstDash val="solid"/>
              <a:miter/>
            </a:ln>
          </p:spPr>
          <p:txBody>
            <a:bodyPr rtlCol="0" anchor="ctr"/>
            <a:lstStyle/>
            <a:p>
              <a:endParaRPr lang="en-US"/>
            </a:p>
          </p:txBody>
        </p:sp>
      </p:grpSp>
      <p:sp>
        <p:nvSpPr>
          <p:cNvPr id="38" name="TextBox 37">
            <a:extLst>
              <a:ext uri="{FF2B5EF4-FFF2-40B4-BE49-F238E27FC236}">
                <a16:creationId xmlns:a16="http://schemas.microsoft.com/office/drawing/2014/main" id="{DB9418D4-CD0A-5A74-F0F4-F91892A76780}"/>
              </a:ext>
            </a:extLst>
          </p:cNvPr>
          <p:cNvSpPr txBox="1"/>
          <p:nvPr/>
        </p:nvSpPr>
        <p:spPr>
          <a:xfrm>
            <a:off x="5035127" y="899842"/>
            <a:ext cx="1655234" cy="180049"/>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err="1">
                <a:ln>
                  <a:noFill/>
                </a:ln>
                <a:solidFill>
                  <a:srgbClr val="79BD4B"/>
                </a:solidFill>
                <a:effectLst/>
                <a:uLnTx/>
                <a:uFillTx/>
                <a:latin typeface="Segoe UI"/>
                <a:ea typeface="+mn-ea"/>
                <a:cs typeface="+mn-cs"/>
              </a:rPr>
              <a:t>VNet</a:t>
            </a:r>
            <a:r>
              <a:rPr kumimoji="0" lang="en-US" sz="1300" b="1" i="0" u="none" strike="noStrike" kern="1200" cap="none" spc="0" normalizeH="0" baseline="0" noProof="0">
                <a:ln>
                  <a:noFill/>
                </a:ln>
                <a:solidFill>
                  <a:srgbClr val="79BD4B"/>
                </a:solidFill>
                <a:effectLst/>
                <a:uLnTx/>
                <a:uFillTx/>
                <a:latin typeface="Segoe UI"/>
                <a:ea typeface="+mn-ea"/>
                <a:cs typeface="+mn-cs"/>
              </a:rPr>
              <a:t> Peering</a:t>
            </a:r>
          </a:p>
        </p:txBody>
      </p:sp>
      <p:sp>
        <p:nvSpPr>
          <p:cNvPr id="39" name="TextBox 38">
            <a:extLst>
              <a:ext uri="{FF2B5EF4-FFF2-40B4-BE49-F238E27FC236}">
                <a16:creationId xmlns:a16="http://schemas.microsoft.com/office/drawing/2014/main" id="{46F74601-4A31-329B-94EC-B79B6E33F4DB}"/>
              </a:ext>
            </a:extLst>
          </p:cNvPr>
          <p:cNvSpPr txBox="1"/>
          <p:nvPr/>
        </p:nvSpPr>
        <p:spPr>
          <a:xfrm>
            <a:off x="5101167" y="5278193"/>
            <a:ext cx="1655234" cy="180049"/>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300" b="1">
                <a:solidFill>
                  <a:srgbClr val="79BD4B"/>
                </a:solidFill>
                <a:latin typeface="Segoe UI"/>
              </a:rPr>
              <a:t>VNet2VNet</a:t>
            </a:r>
            <a:endParaRPr kumimoji="0" lang="en-US" sz="1300" b="1" i="0" u="none" strike="noStrike" kern="1200" cap="none" spc="0" normalizeH="0" baseline="0" noProof="0">
              <a:ln>
                <a:noFill/>
              </a:ln>
              <a:solidFill>
                <a:srgbClr val="79BD4B"/>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F7F812C-3E78-296F-5392-1CC4872522FB}"/>
              </a:ext>
            </a:extLst>
          </p:cNvPr>
          <p:cNvSpPr txBox="1"/>
          <p:nvPr/>
        </p:nvSpPr>
        <p:spPr>
          <a:xfrm>
            <a:off x="8011128" y="5278193"/>
            <a:ext cx="1655234" cy="360099"/>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300" b="1">
                <a:solidFill>
                  <a:srgbClr val="79BD4B"/>
                </a:solidFill>
                <a:latin typeface="Segoe UI"/>
              </a:rPr>
              <a:t>P2S, S2S</a:t>
            </a:r>
            <a:br>
              <a:rPr lang="en-US" sz="1300" b="1">
                <a:solidFill>
                  <a:srgbClr val="79BD4B"/>
                </a:solidFill>
                <a:latin typeface="Segoe UI"/>
              </a:rPr>
            </a:br>
            <a:r>
              <a:rPr lang="en-US" sz="1300" b="1">
                <a:solidFill>
                  <a:srgbClr val="79BD4B"/>
                </a:solidFill>
                <a:latin typeface="Segoe UI"/>
              </a:rPr>
              <a:t>VPN Express route</a:t>
            </a:r>
            <a:endParaRPr kumimoji="0" lang="en-US" sz="1300" b="1" i="0" u="none" strike="noStrike" kern="1200" cap="none" spc="0" normalizeH="0" baseline="0" noProof="0">
              <a:ln>
                <a:noFill/>
              </a:ln>
              <a:solidFill>
                <a:srgbClr val="79BD4B"/>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52890C6-33F6-A3B6-B651-3A83445EC848}"/>
              </a:ext>
            </a:extLst>
          </p:cNvPr>
          <p:cNvSpPr txBox="1"/>
          <p:nvPr/>
        </p:nvSpPr>
        <p:spPr>
          <a:xfrm>
            <a:off x="10790767" y="1555162"/>
            <a:ext cx="1655234" cy="360099"/>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0000"/>
                </a:solidFill>
                <a:effectLst/>
                <a:uLnTx/>
                <a:uFillTx/>
                <a:latin typeface="Segoe UI"/>
                <a:ea typeface="+mn-ea"/>
                <a:cs typeface="+mn-cs"/>
              </a:rPr>
              <a:t>No Access </a:t>
            </a:r>
            <a:br>
              <a:rPr kumimoji="0" lang="en-US" sz="1300" b="1" i="0" u="none" strike="noStrike" kern="1200" cap="none" spc="0" normalizeH="0" baseline="0" noProof="0">
                <a:ln>
                  <a:noFill/>
                </a:ln>
                <a:solidFill>
                  <a:srgbClr val="FF0000"/>
                </a:solidFill>
                <a:effectLst/>
                <a:uLnTx/>
                <a:uFillTx/>
                <a:latin typeface="Segoe UI"/>
                <a:ea typeface="+mn-ea"/>
                <a:cs typeface="+mn-cs"/>
              </a:rPr>
            </a:br>
            <a:r>
              <a:rPr kumimoji="0" lang="en-US" sz="1300" b="1" i="0" u="none" strike="noStrike" kern="1200" cap="none" spc="0" normalizeH="0" baseline="0" noProof="0">
                <a:ln>
                  <a:noFill/>
                </a:ln>
                <a:solidFill>
                  <a:srgbClr val="FF0000"/>
                </a:solidFill>
                <a:effectLst/>
                <a:uLnTx/>
                <a:uFillTx/>
                <a:latin typeface="Segoe UI"/>
                <a:ea typeface="+mn-ea"/>
                <a:cs typeface="+mn-cs"/>
              </a:rPr>
              <a:t>to Internet</a:t>
            </a:r>
          </a:p>
        </p:txBody>
      </p:sp>
      <p:sp>
        <p:nvSpPr>
          <p:cNvPr id="42" name="TextBox 41">
            <a:extLst>
              <a:ext uri="{FF2B5EF4-FFF2-40B4-BE49-F238E27FC236}">
                <a16:creationId xmlns:a16="http://schemas.microsoft.com/office/drawing/2014/main" id="{CF34DBF5-CE82-F5B2-0156-290BBB03723B}"/>
              </a:ext>
            </a:extLst>
          </p:cNvPr>
          <p:cNvSpPr txBox="1"/>
          <p:nvPr/>
        </p:nvSpPr>
        <p:spPr>
          <a:xfrm>
            <a:off x="3762560" y="1204920"/>
            <a:ext cx="901357" cy="110800"/>
          </a:xfrm>
          <a:prstGeom prst="rect">
            <a:avLst/>
          </a:prstGeom>
          <a:noFill/>
        </p:spPr>
        <p:txBody>
          <a:bodyPr wrap="square" lIns="0" tIns="0" rIns="0" bIns="0" rtlCol="0" anchor="b" anchorCtr="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VMNET-EUS</a:t>
            </a:r>
          </a:p>
        </p:txBody>
      </p:sp>
      <p:sp>
        <p:nvSpPr>
          <p:cNvPr id="43" name="TextBox 42">
            <a:extLst>
              <a:ext uri="{FF2B5EF4-FFF2-40B4-BE49-F238E27FC236}">
                <a16:creationId xmlns:a16="http://schemas.microsoft.com/office/drawing/2014/main" id="{462542D4-9913-A87A-FC9F-92D1F99BAAB6}"/>
              </a:ext>
            </a:extLst>
          </p:cNvPr>
          <p:cNvSpPr txBox="1"/>
          <p:nvPr/>
        </p:nvSpPr>
        <p:spPr>
          <a:xfrm>
            <a:off x="3798120" y="1433520"/>
            <a:ext cx="901357" cy="110800"/>
          </a:xfrm>
          <a:prstGeom prst="rect">
            <a:avLst/>
          </a:prstGeom>
          <a:noFill/>
        </p:spPr>
        <p:txBody>
          <a:bodyPr wrap="square" lIns="0" tIns="0" rIns="0" bIns="0" rtlCol="0" anchor="b" anchorCtr="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US EAST</a:t>
            </a:r>
          </a:p>
        </p:txBody>
      </p:sp>
      <p:sp>
        <p:nvSpPr>
          <p:cNvPr id="44" name="TextBox 43">
            <a:extLst>
              <a:ext uri="{FF2B5EF4-FFF2-40B4-BE49-F238E27FC236}">
                <a16:creationId xmlns:a16="http://schemas.microsoft.com/office/drawing/2014/main" id="{D303025F-B7A1-11C5-903C-A3F9EFD080B9}"/>
              </a:ext>
            </a:extLst>
          </p:cNvPr>
          <p:cNvSpPr txBox="1"/>
          <p:nvPr/>
        </p:nvSpPr>
        <p:spPr>
          <a:xfrm>
            <a:off x="8457345" y="2286010"/>
            <a:ext cx="901357" cy="110800"/>
          </a:xfrm>
          <a:prstGeom prst="rect">
            <a:avLst/>
          </a:prstGeom>
          <a:noFill/>
        </p:spPr>
        <p:txBody>
          <a:bodyPr wrap="square" lIns="0" tIns="0" rIns="0" bIns="0" rtlCol="0" anchor="b" anchorCtr="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PGVMNET-EUS</a:t>
            </a:r>
          </a:p>
        </p:txBody>
      </p:sp>
      <p:sp>
        <p:nvSpPr>
          <p:cNvPr id="45" name="TextBox 44">
            <a:extLst>
              <a:ext uri="{FF2B5EF4-FFF2-40B4-BE49-F238E27FC236}">
                <a16:creationId xmlns:a16="http://schemas.microsoft.com/office/drawing/2014/main" id="{C5395864-2145-1CB0-1CD2-3DB6BD0554C1}"/>
              </a:ext>
            </a:extLst>
          </p:cNvPr>
          <p:cNvSpPr txBox="1"/>
          <p:nvPr/>
        </p:nvSpPr>
        <p:spPr>
          <a:xfrm>
            <a:off x="3798120" y="3363920"/>
            <a:ext cx="901357" cy="110800"/>
          </a:xfrm>
          <a:prstGeom prst="rect">
            <a:avLst/>
          </a:prstGeom>
          <a:noFill/>
        </p:spPr>
        <p:txBody>
          <a:bodyPr wrap="square" lIns="0" tIns="0" rIns="0" bIns="0" rtlCol="0" anchor="b" anchorCtr="0">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US WEST</a:t>
            </a:r>
          </a:p>
        </p:txBody>
      </p:sp>
      <p:sp>
        <p:nvSpPr>
          <p:cNvPr id="46" name="TextBox 45">
            <a:extLst>
              <a:ext uri="{FF2B5EF4-FFF2-40B4-BE49-F238E27FC236}">
                <a16:creationId xmlns:a16="http://schemas.microsoft.com/office/drawing/2014/main" id="{7318E319-4455-F1B8-5C21-CA9B239DCEC5}"/>
              </a:ext>
            </a:extLst>
          </p:cNvPr>
          <p:cNvSpPr txBox="1"/>
          <p:nvPr/>
        </p:nvSpPr>
        <p:spPr>
          <a:xfrm>
            <a:off x="8148858" y="3727916"/>
            <a:ext cx="901357" cy="447880"/>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850" b="1" i="0" u="none" strike="noStrike" kern="1200" cap="none" spc="0" normalizeH="0" baseline="0" noProof="0">
                <a:ln>
                  <a:noFill/>
                </a:ln>
                <a:solidFill>
                  <a:prstClr val="black"/>
                </a:solidFill>
                <a:effectLst/>
                <a:uLnTx/>
                <a:uFillTx/>
                <a:latin typeface="Segoe UI"/>
                <a:ea typeface="+mn-ea"/>
                <a:cs typeface="+mn-cs"/>
              </a:rPr>
              <a:t>Private</a:t>
            </a:r>
            <a:br>
              <a:rPr kumimoji="0" lang="en-US" sz="850" b="1" i="0" u="none" strike="noStrike" kern="1200" cap="none" spc="0" normalizeH="0" baseline="0" noProof="0">
                <a:ln>
                  <a:noFill/>
                </a:ln>
                <a:solidFill>
                  <a:prstClr val="black"/>
                </a:solidFill>
                <a:effectLst/>
                <a:uLnTx/>
                <a:uFillTx/>
                <a:latin typeface="Segoe UI"/>
                <a:ea typeface="+mn-ea"/>
                <a:cs typeface="+mn-cs"/>
              </a:rPr>
            </a:br>
            <a:r>
              <a:rPr kumimoji="0" lang="en-US" sz="850" b="1" i="0" u="none" strike="noStrike" kern="1200" cap="none" spc="0" normalizeH="0" baseline="0" noProof="0">
                <a:ln>
                  <a:noFill/>
                </a:ln>
                <a:solidFill>
                  <a:prstClr val="black"/>
                </a:solidFill>
                <a:effectLst/>
                <a:uLnTx/>
                <a:uFillTx/>
                <a:latin typeface="Segoe UI"/>
                <a:ea typeface="+mn-ea"/>
                <a:cs typeface="+mn-cs"/>
              </a:rPr>
              <a:t>Endpoint</a:t>
            </a:r>
            <a:br>
              <a:rPr kumimoji="0" lang="en-US" sz="850" b="1" i="0" u="none" strike="noStrike" kern="1200" cap="none" spc="0" normalizeH="0" baseline="0" noProof="0">
                <a:ln>
                  <a:noFill/>
                </a:ln>
                <a:solidFill>
                  <a:prstClr val="black"/>
                </a:solidFill>
                <a:effectLst/>
                <a:uLnTx/>
                <a:uFillTx/>
                <a:latin typeface="Segoe UI"/>
                <a:ea typeface="+mn-ea"/>
                <a:cs typeface="+mn-cs"/>
              </a:rPr>
            </a:br>
            <a:r>
              <a:rPr kumimoji="0" lang="en-US" sz="850" b="1" i="0" u="none" strike="noStrike" kern="1200" cap="none" spc="0" normalizeH="0" baseline="0" noProof="0">
                <a:ln>
                  <a:noFill/>
                </a:ln>
                <a:solidFill>
                  <a:prstClr val="black"/>
                </a:solidFill>
                <a:effectLst/>
                <a:uLnTx/>
                <a:uFillTx/>
                <a:latin typeface="Segoe UI"/>
                <a:ea typeface="+mn-ea"/>
                <a:cs typeface="+mn-cs"/>
              </a:rPr>
              <a:t>Connection</a:t>
            </a:r>
          </a:p>
        </p:txBody>
      </p:sp>
      <p:sp>
        <p:nvSpPr>
          <p:cNvPr id="47" name="TextBox 46">
            <a:extLst>
              <a:ext uri="{FF2B5EF4-FFF2-40B4-BE49-F238E27FC236}">
                <a16:creationId xmlns:a16="http://schemas.microsoft.com/office/drawing/2014/main" id="{02D37D67-122C-7ABC-6956-5F154EBA8A2E}"/>
              </a:ext>
            </a:extLst>
          </p:cNvPr>
          <p:cNvSpPr txBox="1"/>
          <p:nvPr/>
        </p:nvSpPr>
        <p:spPr>
          <a:xfrm>
            <a:off x="8293920" y="2515560"/>
            <a:ext cx="901357" cy="110800"/>
          </a:xfrm>
          <a:prstGeom prst="rect">
            <a:avLst/>
          </a:prstGeom>
          <a:noFill/>
        </p:spPr>
        <p:txBody>
          <a:bodyPr wrap="square" lIns="0" tIns="0" rIns="0" bIns="0" rtlCol="0" anchor="b" anchorCtr="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US EAST</a:t>
            </a:r>
          </a:p>
        </p:txBody>
      </p:sp>
      <p:sp>
        <p:nvSpPr>
          <p:cNvPr id="48" name="TextBox 47">
            <a:extLst>
              <a:ext uri="{FF2B5EF4-FFF2-40B4-BE49-F238E27FC236}">
                <a16:creationId xmlns:a16="http://schemas.microsoft.com/office/drawing/2014/main" id="{65343A5A-76CC-1232-1238-278B55CD96A1}"/>
              </a:ext>
            </a:extLst>
          </p:cNvPr>
          <p:cNvSpPr txBox="1"/>
          <p:nvPr/>
        </p:nvSpPr>
        <p:spPr>
          <a:xfrm>
            <a:off x="8131360" y="3140400"/>
            <a:ext cx="901357" cy="110800"/>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mn-cs"/>
              </a:rPr>
              <a:t>10.1.3.4</a:t>
            </a:r>
          </a:p>
        </p:txBody>
      </p:sp>
      <p:sp>
        <p:nvSpPr>
          <p:cNvPr id="49" name="TextBox 48">
            <a:extLst>
              <a:ext uri="{FF2B5EF4-FFF2-40B4-BE49-F238E27FC236}">
                <a16:creationId xmlns:a16="http://schemas.microsoft.com/office/drawing/2014/main" id="{1D09E3A5-2AFF-54B7-20FD-260F043EA0D2}"/>
              </a:ext>
            </a:extLst>
          </p:cNvPr>
          <p:cNvSpPr txBox="1"/>
          <p:nvPr/>
        </p:nvSpPr>
        <p:spPr>
          <a:xfrm>
            <a:off x="3678767" y="4673673"/>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rgbClr val="0078D4"/>
                </a:solidFill>
                <a:latin typeface="Segoe UI"/>
              </a:rPr>
              <a:t>VNET Gateway</a:t>
            </a:r>
            <a:endParaRPr kumimoji="0" lang="en-US" sz="900" b="1" i="0" u="none" strike="noStrike" kern="1200" cap="none" spc="0" normalizeH="0" baseline="0" noProof="0">
              <a:ln>
                <a:noFill/>
              </a:ln>
              <a:solidFill>
                <a:srgbClr val="0078D4"/>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AAAED5B-EAB3-6A33-B8CB-726CCAD72E79}"/>
              </a:ext>
            </a:extLst>
          </p:cNvPr>
          <p:cNvSpPr txBox="1"/>
          <p:nvPr/>
        </p:nvSpPr>
        <p:spPr>
          <a:xfrm>
            <a:off x="3678767" y="3869718"/>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rgbClr val="0078D4"/>
                </a:solidFill>
                <a:latin typeface="Segoe UI"/>
              </a:rPr>
              <a:t>Azure VM</a:t>
            </a:r>
            <a:endParaRPr kumimoji="0" lang="en-US" sz="900" b="1" i="0" u="none" strike="noStrike" kern="1200" cap="none" spc="0" normalizeH="0" baseline="0" noProof="0">
              <a:ln>
                <a:noFill/>
              </a:ln>
              <a:solidFill>
                <a:srgbClr val="0078D4"/>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AA9317FD-24AE-CC10-0829-E8DE2727DE2D}"/>
              </a:ext>
            </a:extLst>
          </p:cNvPr>
          <p:cNvSpPr txBox="1"/>
          <p:nvPr/>
        </p:nvSpPr>
        <p:spPr>
          <a:xfrm>
            <a:off x="3678767" y="2035838"/>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rgbClr val="0078D4"/>
                </a:solidFill>
                <a:latin typeface="Segoe UI"/>
              </a:rPr>
              <a:t>Azure VM</a:t>
            </a:r>
            <a:endParaRPr kumimoji="0" lang="en-US" sz="900" b="1" i="0" u="none" strike="noStrike" kern="1200" cap="none" spc="0" normalizeH="0" baseline="0" noProof="0">
              <a:ln>
                <a:noFill/>
              </a:ln>
              <a:solidFill>
                <a:srgbClr val="0078D4"/>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BD62B6F-B987-E726-32FD-B5501685A9EB}"/>
              </a:ext>
            </a:extLst>
          </p:cNvPr>
          <p:cNvSpPr txBox="1"/>
          <p:nvPr/>
        </p:nvSpPr>
        <p:spPr>
          <a:xfrm>
            <a:off x="6294967" y="3239798"/>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rgbClr val="0078D4"/>
                </a:solidFill>
                <a:latin typeface="Segoe UI"/>
              </a:rPr>
              <a:t>Azure VM</a:t>
            </a:r>
            <a:endParaRPr kumimoji="0" lang="en-US" sz="900" b="1" i="0" u="none" strike="noStrike" kern="1200" cap="none" spc="0" normalizeH="0" baseline="0" noProof="0">
              <a:ln>
                <a:noFill/>
              </a:ln>
              <a:solidFill>
                <a:srgbClr val="0078D4"/>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DD9030C4-FCDC-1236-5A36-430F00BB514E}"/>
              </a:ext>
            </a:extLst>
          </p:cNvPr>
          <p:cNvSpPr txBox="1"/>
          <p:nvPr/>
        </p:nvSpPr>
        <p:spPr>
          <a:xfrm>
            <a:off x="6355927" y="4673673"/>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rgbClr val="0078D4"/>
                </a:solidFill>
                <a:latin typeface="Segoe UI"/>
              </a:rPr>
              <a:t>VNET Gateway</a:t>
            </a:r>
            <a:endParaRPr kumimoji="0" lang="en-US" sz="900" b="1" i="0" u="none" strike="noStrike" kern="1200" cap="none" spc="0" normalizeH="0" baseline="0" noProof="0">
              <a:ln>
                <a:noFill/>
              </a:ln>
              <a:solidFill>
                <a:srgbClr val="0078D4"/>
              </a:solidFill>
              <a:effectLst/>
              <a:uLnTx/>
              <a:uFillTx/>
              <a:latin typeface="Segoe UI"/>
              <a:ea typeface="+mn-ea"/>
              <a:cs typeface="+mn-cs"/>
            </a:endParaRPr>
          </a:p>
        </p:txBody>
      </p:sp>
      <p:sp>
        <p:nvSpPr>
          <p:cNvPr id="54" name="Rectangle 53" title="Block showing VM in US EAST">
            <a:extLst>
              <a:ext uri="{FF2B5EF4-FFF2-40B4-BE49-F238E27FC236}">
                <a16:creationId xmlns:a16="http://schemas.microsoft.com/office/drawing/2014/main" id="{BB8ADAD9-69CB-EB39-76AB-815196D5AAE2}"/>
              </a:ext>
            </a:extLst>
          </p:cNvPr>
          <p:cNvSpPr/>
          <p:nvPr/>
        </p:nvSpPr>
        <p:spPr>
          <a:xfrm>
            <a:off x="3733800" y="1361440"/>
            <a:ext cx="1590040" cy="1132840"/>
          </a:xfrm>
          <a:prstGeom prst="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title="Block with VM and VNET Gateway trying connecting to Private Endpoint within US EAST">
            <a:extLst>
              <a:ext uri="{FF2B5EF4-FFF2-40B4-BE49-F238E27FC236}">
                <a16:creationId xmlns:a16="http://schemas.microsoft.com/office/drawing/2014/main" id="{FB0EA1F2-558D-DA44-A363-0FFCE9B65541}"/>
              </a:ext>
            </a:extLst>
          </p:cNvPr>
          <p:cNvSpPr/>
          <p:nvPr/>
        </p:nvSpPr>
        <p:spPr>
          <a:xfrm>
            <a:off x="6472644" y="2436949"/>
            <a:ext cx="2828109" cy="2461622"/>
          </a:xfrm>
          <a:prstGeom prst="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title="Another VM in US WEST trying connection via VNET Gateway in same region">
            <a:extLst>
              <a:ext uri="{FF2B5EF4-FFF2-40B4-BE49-F238E27FC236}">
                <a16:creationId xmlns:a16="http://schemas.microsoft.com/office/drawing/2014/main" id="{C4B42E74-CBAE-9737-412E-7BC04D606E57}"/>
              </a:ext>
            </a:extLst>
          </p:cNvPr>
          <p:cNvSpPr/>
          <p:nvPr/>
        </p:nvSpPr>
        <p:spPr>
          <a:xfrm>
            <a:off x="3733800" y="3281680"/>
            <a:ext cx="1590040" cy="1612538"/>
          </a:xfrm>
          <a:prstGeom prst="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title="Connection request from US EAST VM to Private EndPoint">
            <a:extLst>
              <a:ext uri="{FF2B5EF4-FFF2-40B4-BE49-F238E27FC236}">
                <a16:creationId xmlns:a16="http://schemas.microsoft.com/office/drawing/2014/main" id="{DA7EBE95-5DE7-3F15-212F-C1C825EAA9FA}"/>
              </a:ext>
            </a:extLst>
          </p:cNvPr>
          <p:cNvCxnSpPr>
            <a:cxnSpLocks/>
            <a:stCxn id="4" idx="3"/>
          </p:cNvCxnSpPr>
          <p:nvPr/>
        </p:nvCxnSpPr>
        <p:spPr>
          <a:xfrm>
            <a:off x="4703201" y="1781166"/>
            <a:ext cx="3580187" cy="1724034"/>
          </a:xfrm>
          <a:prstGeom prst="bentConnector3">
            <a:avLst>
              <a:gd name="adj1" fmla="val 37355"/>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title="Connection request from US EAST VM to Private EndPoint">
            <a:extLst>
              <a:ext uri="{FF2B5EF4-FFF2-40B4-BE49-F238E27FC236}">
                <a16:creationId xmlns:a16="http://schemas.microsoft.com/office/drawing/2014/main" id="{658BEEA1-2F73-4993-3105-5FF21494968D}"/>
              </a:ext>
            </a:extLst>
          </p:cNvPr>
          <p:cNvCxnSpPr>
            <a:cxnSpLocks/>
          </p:cNvCxnSpPr>
          <p:nvPr/>
        </p:nvCxnSpPr>
        <p:spPr>
          <a:xfrm>
            <a:off x="7368137" y="3003842"/>
            <a:ext cx="915251" cy="407229"/>
          </a:xfrm>
          <a:prstGeom prst="bentConnector3">
            <a:avLst>
              <a:gd name="adj1" fmla="val 50000"/>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49" name="Connector: Elbow 2048" title="Connection request from VNET gateway to Private EndPoint">
            <a:extLst>
              <a:ext uri="{FF2B5EF4-FFF2-40B4-BE49-F238E27FC236}">
                <a16:creationId xmlns:a16="http://schemas.microsoft.com/office/drawing/2014/main" id="{FF7F77A4-6C94-2C65-ED22-8151AE910C15}"/>
              </a:ext>
            </a:extLst>
          </p:cNvPr>
          <p:cNvCxnSpPr>
            <a:cxnSpLocks/>
          </p:cNvCxnSpPr>
          <p:nvPr/>
        </p:nvCxnSpPr>
        <p:spPr>
          <a:xfrm flipV="1">
            <a:off x="7144860" y="3626223"/>
            <a:ext cx="1138528" cy="609414"/>
          </a:xfrm>
          <a:prstGeom prst="bentConnector3">
            <a:avLst>
              <a:gd name="adj1" fmla="val 394"/>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3" name="Connector: Elbow 2052" title="Connection request from UWEST VM to VNET GATEWAY in US WEST">
            <a:extLst>
              <a:ext uri="{FF2B5EF4-FFF2-40B4-BE49-F238E27FC236}">
                <a16:creationId xmlns:a16="http://schemas.microsoft.com/office/drawing/2014/main" id="{826CA472-A748-BAA2-E6D1-04A38ECE8433}"/>
              </a:ext>
            </a:extLst>
          </p:cNvPr>
          <p:cNvCxnSpPr>
            <a:cxnSpLocks/>
            <a:stCxn id="5" idx="1"/>
          </p:cNvCxnSpPr>
          <p:nvPr/>
        </p:nvCxnSpPr>
        <p:spPr>
          <a:xfrm rot="10800000" flipH="1" flipV="1">
            <a:off x="4245651" y="3609965"/>
            <a:ext cx="29538" cy="816329"/>
          </a:xfrm>
          <a:prstGeom prst="bentConnector4">
            <a:avLst>
              <a:gd name="adj1" fmla="val -601936"/>
              <a:gd name="adj2" fmla="val 100053"/>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64" name="Straight Connector 2063" title="VNET peering">
            <a:extLst>
              <a:ext uri="{FF2B5EF4-FFF2-40B4-BE49-F238E27FC236}">
                <a16:creationId xmlns:a16="http://schemas.microsoft.com/office/drawing/2014/main" id="{892A6873-D72A-CC73-B80D-57C80114E70D}"/>
              </a:ext>
            </a:extLst>
          </p:cNvPr>
          <p:cNvCxnSpPr>
            <a:cxnSpLocks/>
          </p:cNvCxnSpPr>
          <p:nvPr/>
        </p:nvCxnSpPr>
        <p:spPr>
          <a:xfrm flipV="1">
            <a:off x="5800582" y="1119115"/>
            <a:ext cx="0" cy="662051"/>
          </a:xfrm>
          <a:prstGeom prst="line">
            <a:avLst/>
          </a:prstGeom>
          <a:noFill/>
          <a:ln w="12700">
            <a:solidFill>
              <a:schemeClr val="tx1"/>
            </a:solidFill>
            <a:prstDash val="das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66" name="Straight Connector 2065" title="VNET to VNET peering">
            <a:extLst>
              <a:ext uri="{FF2B5EF4-FFF2-40B4-BE49-F238E27FC236}">
                <a16:creationId xmlns:a16="http://schemas.microsoft.com/office/drawing/2014/main" id="{690DA092-0397-DD21-BC85-865AA4D4E0B7}"/>
              </a:ext>
            </a:extLst>
          </p:cNvPr>
          <p:cNvCxnSpPr>
            <a:cxnSpLocks/>
          </p:cNvCxnSpPr>
          <p:nvPr/>
        </p:nvCxnSpPr>
        <p:spPr>
          <a:xfrm>
            <a:off x="5842915" y="4456632"/>
            <a:ext cx="0" cy="754601"/>
          </a:xfrm>
          <a:prstGeom prst="line">
            <a:avLst/>
          </a:prstGeom>
          <a:noFill/>
          <a:ln w="12700">
            <a:solidFill>
              <a:schemeClr val="tx1"/>
            </a:solidFill>
            <a:prstDash val="das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69" name="Straight Connector 2068" title="P2S, S2S VPN Express route">
            <a:extLst>
              <a:ext uri="{FF2B5EF4-FFF2-40B4-BE49-F238E27FC236}">
                <a16:creationId xmlns:a16="http://schemas.microsoft.com/office/drawing/2014/main" id="{D78A5281-F7EC-441C-B077-0447711FCF3C}"/>
              </a:ext>
            </a:extLst>
          </p:cNvPr>
          <p:cNvCxnSpPr>
            <a:cxnSpLocks/>
          </p:cNvCxnSpPr>
          <p:nvPr/>
        </p:nvCxnSpPr>
        <p:spPr>
          <a:xfrm>
            <a:off x="8814715" y="4456632"/>
            <a:ext cx="0" cy="754601"/>
          </a:xfrm>
          <a:prstGeom prst="line">
            <a:avLst/>
          </a:prstGeom>
          <a:noFill/>
          <a:ln w="12700">
            <a:solidFill>
              <a:schemeClr val="tx1"/>
            </a:solidFill>
            <a:prstDash val="das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73" name="Straight Arrow Connector 2072" title="Private endpoint connection to Cosmos DB for PG">
            <a:extLst>
              <a:ext uri="{FF2B5EF4-FFF2-40B4-BE49-F238E27FC236}">
                <a16:creationId xmlns:a16="http://schemas.microsoft.com/office/drawing/2014/main" id="{E4B84767-0D8C-888E-8C9C-30B1A50C623B}"/>
              </a:ext>
            </a:extLst>
          </p:cNvPr>
          <p:cNvCxnSpPr/>
          <p:nvPr/>
        </p:nvCxnSpPr>
        <p:spPr>
          <a:xfrm>
            <a:off x="8918607" y="3511549"/>
            <a:ext cx="1349344" cy="0"/>
          </a:xfrm>
          <a:prstGeom prst="straightConnector1">
            <a:avLst/>
          </a:prstGeom>
          <a:ln w="22225">
            <a:solidFill>
              <a:srgbClr val="79BD4B"/>
            </a:solidFill>
            <a:tailEnd type="triangle"/>
          </a:ln>
        </p:spPr>
        <p:style>
          <a:lnRef idx="1">
            <a:schemeClr val="accent1"/>
          </a:lnRef>
          <a:fillRef idx="0">
            <a:schemeClr val="accent1"/>
          </a:fillRef>
          <a:effectRef idx="0">
            <a:schemeClr val="accent1"/>
          </a:effectRef>
          <a:fontRef idx="minor">
            <a:schemeClr val="tx1"/>
          </a:fontRef>
        </p:style>
      </p:cxnSp>
      <p:cxnSp>
        <p:nvCxnSpPr>
          <p:cNvPr id="2074" name="Connector: Elbow 2073" title="Internet access is blocked">
            <a:extLst>
              <a:ext uri="{FF2B5EF4-FFF2-40B4-BE49-F238E27FC236}">
                <a16:creationId xmlns:a16="http://schemas.microsoft.com/office/drawing/2014/main" id="{33CEA8C7-4FA1-73E2-BEA2-000895CEAF9A}"/>
              </a:ext>
            </a:extLst>
          </p:cNvPr>
          <p:cNvCxnSpPr>
            <a:cxnSpLocks/>
            <a:endCxn id="41" idx="2"/>
          </p:cNvCxnSpPr>
          <p:nvPr/>
        </p:nvCxnSpPr>
        <p:spPr>
          <a:xfrm flipV="1">
            <a:off x="10487025" y="1915261"/>
            <a:ext cx="1131359" cy="655699"/>
          </a:xfrm>
          <a:prstGeom prst="bentConnector2">
            <a:avLst/>
          </a:pr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077" name="TextBox 2076">
            <a:extLst>
              <a:ext uri="{FF2B5EF4-FFF2-40B4-BE49-F238E27FC236}">
                <a16:creationId xmlns:a16="http://schemas.microsoft.com/office/drawing/2014/main" id="{34341AA9-D013-F9C4-7B30-7C697868E274}"/>
              </a:ext>
            </a:extLst>
          </p:cNvPr>
          <p:cNvSpPr txBox="1"/>
          <p:nvPr/>
        </p:nvSpPr>
        <p:spPr>
          <a:xfrm>
            <a:off x="9757317" y="5380456"/>
            <a:ext cx="1655234" cy="124650"/>
          </a:xfrm>
          <a:prstGeom prst="rect">
            <a:avLst/>
          </a:prstGeom>
          <a:noFill/>
        </p:spPr>
        <p:txBody>
          <a:bodyPr wrap="square" lIns="0" tIns="0" rIns="0" bIns="0"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900" b="1">
                <a:solidFill>
                  <a:schemeClr val="tx1"/>
                </a:solidFill>
                <a:latin typeface="Segoe UI"/>
              </a:rPr>
              <a:t>On-Premises</a:t>
            </a:r>
            <a:endParaRPr kumimoji="0" lang="en-US" sz="900" b="1" i="0" u="none" strike="noStrike" kern="1200" cap="none" spc="0" normalizeH="0" baseline="0" noProof="0">
              <a:ln>
                <a:noFill/>
              </a:ln>
              <a:solidFill>
                <a:schemeClr val="tx1"/>
              </a:solidFill>
              <a:effectLst/>
              <a:uLnTx/>
              <a:uFillTx/>
              <a:latin typeface="Segoe UI"/>
              <a:ea typeface="+mn-ea"/>
              <a:cs typeface="+mn-cs"/>
            </a:endParaRPr>
          </a:p>
        </p:txBody>
      </p:sp>
      <p:cxnSp>
        <p:nvCxnSpPr>
          <p:cNvPr id="2079" name="Straight Connector 2078" title="Connection to Internet">
            <a:extLst>
              <a:ext uri="{FF2B5EF4-FFF2-40B4-BE49-F238E27FC236}">
                <a16:creationId xmlns:a16="http://schemas.microsoft.com/office/drawing/2014/main" id="{63CC7AE9-AA59-C5E3-D0F0-A255CD5C759E}"/>
              </a:ext>
            </a:extLst>
          </p:cNvPr>
          <p:cNvCxnSpPr/>
          <p:nvPr/>
        </p:nvCxnSpPr>
        <p:spPr>
          <a:xfrm>
            <a:off x="10428542" y="2403254"/>
            <a:ext cx="0" cy="898388"/>
          </a:xfrm>
          <a:prstGeom prst="line">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80" name="Cross 2079" title="No Access icon">
            <a:extLst>
              <a:ext uri="{FF2B5EF4-FFF2-40B4-BE49-F238E27FC236}">
                <a16:creationId xmlns:a16="http://schemas.microsoft.com/office/drawing/2014/main" id="{7F776EFA-6B8D-1B6F-E6DF-5FCA7BC1C6F9}"/>
              </a:ext>
            </a:extLst>
          </p:cNvPr>
          <p:cNvSpPr/>
          <p:nvPr/>
        </p:nvSpPr>
        <p:spPr>
          <a:xfrm rot="2700000">
            <a:off x="10277612" y="2601514"/>
            <a:ext cx="313542" cy="313542"/>
          </a:xfrm>
          <a:prstGeom prst="plus">
            <a:avLst>
              <a:gd name="adj" fmla="val 422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3" name="Straight Connector 2082" title="VNET to VNET pairing">
            <a:extLst>
              <a:ext uri="{FF2B5EF4-FFF2-40B4-BE49-F238E27FC236}">
                <a16:creationId xmlns:a16="http://schemas.microsoft.com/office/drawing/2014/main" id="{12EE4640-8F0B-1E10-8911-7CF74581D713}"/>
              </a:ext>
            </a:extLst>
          </p:cNvPr>
          <p:cNvCxnSpPr>
            <a:cxnSpLocks/>
          </p:cNvCxnSpPr>
          <p:nvPr/>
        </p:nvCxnSpPr>
        <p:spPr>
          <a:xfrm>
            <a:off x="4701352" y="4422782"/>
            <a:ext cx="2181666"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85" name="Connector: Elbow 2084" title="VPN express connection routing">
            <a:extLst>
              <a:ext uri="{FF2B5EF4-FFF2-40B4-BE49-F238E27FC236}">
                <a16:creationId xmlns:a16="http://schemas.microsoft.com/office/drawing/2014/main" id="{0654D1D8-4CD9-E8A4-B43E-78C5FE085227}"/>
              </a:ext>
            </a:extLst>
          </p:cNvPr>
          <p:cNvCxnSpPr>
            <a:cxnSpLocks/>
          </p:cNvCxnSpPr>
          <p:nvPr/>
        </p:nvCxnSpPr>
        <p:spPr>
          <a:xfrm rot="10800000">
            <a:off x="7368140" y="4422781"/>
            <a:ext cx="3208421" cy="375543"/>
          </a:xfrm>
          <a:prstGeom prst="bentConnector3">
            <a:avLst>
              <a:gd name="adj1" fmla="val 44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097" name="Group 2096" title="Internet Icon">
            <a:extLst>
              <a:ext uri="{FF2B5EF4-FFF2-40B4-BE49-F238E27FC236}">
                <a16:creationId xmlns:a16="http://schemas.microsoft.com/office/drawing/2014/main" id="{B84F1C3B-C39B-7D6B-875B-9D322716AF3A}"/>
              </a:ext>
            </a:extLst>
          </p:cNvPr>
          <p:cNvGrpSpPr/>
          <p:nvPr/>
        </p:nvGrpSpPr>
        <p:grpSpPr>
          <a:xfrm>
            <a:off x="10227670" y="1898270"/>
            <a:ext cx="393764" cy="395508"/>
            <a:chOff x="8259625" y="734993"/>
            <a:chExt cx="579120" cy="581687"/>
          </a:xfrm>
        </p:grpSpPr>
        <p:sp>
          <p:nvSpPr>
            <p:cNvPr id="2089" name="Oval 2088">
              <a:extLst>
                <a:ext uri="{FF2B5EF4-FFF2-40B4-BE49-F238E27FC236}">
                  <a16:creationId xmlns:a16="http://schemas.microsoft.com/office/drawing/2014/main" id="{85AA9C49-F286-5461-7459-5BFEE7CEFBCA}"/>
                </a:ext>
              </a:extLst>
            </p:cNvPr>
            <p:cNvSpPr/>
            <p:nvPr/>
          </p:nvSpPr>
          <p:spPr>
            <a:xfrm>
              <a:off x="8259625" y="737560"/>
              <a:ext cx="579120" cy="579120"/>
            </a:xfrm>
            <a:prstGeom prst="ellipse">
              <a:avLst/>
            </a:prstGeom>
            <a:no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7E41559D-8C0E-AF9E-369D-3E537C45FFA6}"/>
                </a:ext>
              </a:extLst>
            </p:cNvPr>
            <p:cNvSpPr/>
            <p:nvPr/>
          </p:nvSpPr>
          <p:spPr>
            <a:xfrm>
              <a:off x="8411570" y="734993"/>
              <a:ext cx="275230" cy="579120"/>
            </a:xfrm>
            <a:prstGeom prst="ellipse">
              <a:avLst/>
            </a:prstGeom>
            <a:no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2" name="Straight Connector 2091">
              <a:extLst>
                <a:ext uri="{FF2B5EF4-FFF2-40B4-BE49-F238E27FC236}">
                  <a16:creationId xmlns:a16="http://schemas.microsoft.com/office/drawing/2014/main" id="{9B857D66-FF55-0B56-ED3A-3B5E134E8F93}"/>
                </a:ext>
              </a:extLst>
            </p:cNvPr>
            <p:cNvCxnSpPr>
              <a:stCxn id="2090" idx="0"/>
              <a:endCxn id="2089" idx="4"/>
            </p:cNvCxnSpPr>
            <p:nvPr/>
          </p:nvCxnSpPr>
          <p:spPr>
            <a:xfrm>
              <a:off x="8549185" y="734993"/>
              <a:ext cx="0" cy="579120"/>
            </a:xfrm>
            <a:prstGeom prst="line">
              <a:avLst/>
            </a:prstGeom>
            <a:no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3" name="Straight Connector 2092">
              <a:extLst>
                <a:ext uri="{FF2B5EF4-FFF2-40B4-BE49-F238E27FC236}">
                  <a16:creationId xmlns:a16="http://schemas.microsoft.com/office/drawing/2014/main" id="{336D7C25-A1A8-8945-EA4D-35AFEAB8D3DF}"/>
                </a:ext>
              </a:extLst>
            </p:cNvPr>
            <p:cNvCxnSpPr>
              <a:cxnSpLocks/>
            </p:cNvCxnSpPr>
            <p:nvPr/>
          </p:nvCxnSpPr>
          <p:spPr>
            <a:xfrm flipH="1">
              <a:off x="8274865" y="928033"/>
              <a:ext cx="563880" cy="0"/>
            </a:xfrm>
            <a:prstGeom prst="line">
              <a:avLst/>
            </a:prstGeom>
            <a:no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6" name="Straight Connector 2095">
              <a:extLst>
                <a:ext uri="{FF2B5EF4-FFF2-40B4-BE49-F238E27FC236}">
                  <a16:creationId xmlns:a16="http://schemas.microsoft.com/office/drawing/2014/main" id="{8E4B732F-130F-DD12-1987-E3E548B4ED20}"/>
                </a:ext>
              </a:extLst>
            </p:cNvPr>
            <p:cNvCxnSpPr>
              <a:cxnSpLocks/>
            </p:cNvCxnSpPr>
            <p:nvPr/>
          </p:nvCxnSpPr>
          <p:spPr>
            <a:xfrm flipH="1">
              <a:off x="8274865" y="1110913"/>
              <a:ext cx="563880" cy="0"/>
            </a:xfrm>
            <a:prstGeom prst="line">
              <a:avLst/>
            </a:prstGeom>
            <a:no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8" name="access" descr="access, cloud">
            <a:extLst>
              <a:ext uri="{FF2B5EF4-FFF2-40B4-BE49-F238E27FC236}">
                <a16:creationId xmlns:a16="http://schemas.microsoft.com/office/drawing/2014/main" id="{6B96990F-21A9-C44A-F109-F48E1C7C2E25}"/>
              </a:ext>
            </a:extLst>
          </p:cNvPr>
          <p:cNvGrpSpPr>
            <a:grpSpLocks noChangeAspect="1"/>
          </p:cNvGrpSpPr>
          <p:nvPr/>
        </p:nvGrpSpPr>
        <p:grpSpPr bwMode="auto">
          <a:xfrm>
            <a:off x="10354905" y="4864656"/>
            <a:ext cx="409575" cy="409575"/>
            <a:chOff x="2821" y="3067"/>
            <a:chExt cx="258" cy="258"/>
          </a:xfrm>
        </p:grpSpPr>
        <p:sp>
          <p:nvSpPr>
            <p:cNvPr id="2119" name="AutoShape 163">
              <a:extLst>
                <a:ext uri="{FF2B5EF4-FFF2-40B4-BE49-F238E27FC236}">
                  <a16:creationId xmlns:a16="http://schemas.microsoft.com/office/drawing/2014/main" id="{0CFB2B3C-CD06-0C9D-1F56-43AAACCD682B}"/>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65">
              <a:extLst>
                <a:ext uri="{FF2B5EF4-FFF2-40B4-BE49-F238E27FC236}">
                  <a16:creationId xmlns:a16="http://schemas.microsoft.com/office/drawing/2014/main" id="{59984753-050B-DB92-EC1B-A73897C8AA15}"/>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Freeform 166">
              <a:extLst>
                <a:ext uri="{FF2B5EF4-FFF2-40B4-BE49-F238E27FC236}">
                  <a16:creationId xmlns:a16="http://schemas.microsoft.com/office/drawing/2014/main" id="{634F1D0B-B906-15EB-93A1-CBD3165F3124}"/>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67">
              <a:extLst>
                <a:ext uri="{FF2B5EF4-FFF2-40B4-BE49-F238E27FC236}">
                  <a16:creationId xmlns:a16="http://schemas.microsoft.com/office/drawing/2014/main" id="{0127D6EF-3AC8-7FBC-FD53-03F83AE2E3A5}"/>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Rectangle 168">
              <a:extLst>
                <a:ext uri="{FF2B5EF4-FFF2-40B4-BE49-F238E27FC236}">
                  <a16:creationId xmlns:a16="http://schemas.microsoft.com/office/drawing/2014/main" id="{63822705-299B-1BCE-A5E2-02FED2C9A89C}"/>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Rectangle 169">
              <a:extLst>
                <a:ext uri="{FF2B5EF4-FFF2-40B4-BE49-F238E27FC236}">
                  <a16:creationId xmlns:a16="http://schemas.microsoft.com/office/drawing/2014/main" id="{7FD8C2D9-7F2E-8704-BABD-289418E0C2C4}"/>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Rectangle 170">
              <a:extLst>
                <a:ext uri="{FF2B5EF4-FFF2-40B4-BE49-F238E27FC236}">
                  <a16:creationId xmlns:a16="http://schemas.microsoft.com/office/drawing/2014/main" id="{A0395D2F-49F2-BF7E-897E-829B18DB0D98}"/>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Rectangle 171">
              <a:extLst>
                <a:ext uri="{FF2B5EF4-FFF2-40B4-BE49-F238E27FC236}">
                  <a16:creationId xmlns:a16="http://schemas.microsoft.com/office/drawing/2014/main" id="{A2B0D4EC-ED5C-5640-0041-64D2F5109824}"/>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Rectangle 172">
              <a:extLst>
                <a:ext uri="{FF2B5EF4-FFF2-40B4-BE49-F238E27FC236}">
                  <a16:creationId xmlns:a16="http://schemas.microsoft.com/office/drawing/2014/main" id="{55B22D9F-4AA6-DE98-FCCE-7ED6B4466499}"/>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Rectangle 173">
              <a:extLst>
                <a:ext uri="{FF2B5EF4-FFF2-40B4-BE49-F238E27FC236}">
                  <a16:creationId xmlns:a16="http://schemas.microsoft.com/office/drawing/2014/main" id="{33B55806-83BE-4BDA-D2D1-B390EA95B24A}"/>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Rectangle 174">
              <a:extLst>
                <a:ext uri="{FF2B5EF4-FFF2-40B4-BE49-F238E27FC236}">
                  <a16:creationId xmlns:a16="http://schemas.microsoft.com/office/drawing/2014/main" id="{8FEDAA71-6367-78EF-84D4-E82A0C9E9A42}"/>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Rectangle 175">
              <a:extLst>
                <a:ext uri="{FF2B5EF4-FFF2-40B4-BE49-F238E27FC236}">
                  <a16:creationId xmlns:a16="http://schemas.microsoft.com/office/drawing/2014/main" id="{CBF67D37-C1B4-0D9C-3B91-E7D6670E383F}"/>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Rectangle 176">
              <a:extLst>
                <a:ext uri="{FF2B5EF4-FFF2-40B4-BE49-F238E27FC236}">
                  <a16:creationId xmlns:a16="http://schemas.microsoft.com/office/drawing/2014/main" id="{698C83B9-1B4D-9299-5715-A2F0746CA870}"/>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Rectangle 177">
              <a:extLst>
                <a:ext uri="{FF2B5EF4-FFF2-40B4-BE49-F238E27FC236}">
                  <a16:creationId xmlns:a16="http://schemas.microsoft.com/office/drawing/2014/main" id="{C3FFBCED-4766-1837-A8A0-481E9AF8FC3C}"/>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Rectangle 178">
              <a:extLst>
                <a:ext uri="{FF2B5EF4-FFF2-40B4-BE49-F238E27FC236}">
                  <a16:creationId xmlns:a16="http://schemas.microsoft.com/office/drawing/2014/main" id="{80D0B64A-55F6-DEC2-D567-2E6EC2C762B2}"/>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Rectangle 179">
              <a:extLst>
                <a:ext uri="{FF2B5EF4-FFF2-40B4-BE49-F238E27FC236}">
                  <a16:creationId xmlns:a16="http://schemas.microsoft.com/office/drawing/2014/main" id="{50388B0C-0E1F-E308-EF21-2D1F10764CF3}"/>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Rectangle 180">
              <a:extLst>
                <a:ext uri="{FF2B5EF4-FFF2-40B4-BE49-F238E27FC236}">
                  <a16:creationId xmlns:a16="http://schemas.microsoft.com/office/drawing/2014/main" id="{AB3DFCB1-5888-733D-0A4A-E7DFAAA70B2A}"/>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Rectangle 181">
              <a:extLst>
                <a:ext uri="{FF2B5EF4-FFF2-40B4-BE49-F238E27FC236}">
                  <a16:creationId xmlns:a16="http://schemas.microsoft.com/office/drawing/2014/main" id="{D7C56E91-A2DE-3CB5-BE73-1285587FFDEB}"/>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A2D665E7-86B6-E6E5-4075-DF12D5A02443}"/>
              </a:ext>
            </a:extLst>
          </p:cNvPr>
          <p:cNvSpPr txBox="1">
            <a:spLocks noGrp="1"/>
          </p:cNvSpPr>
          <p:nvPr>
            <p:ph type="title" idx="4294967295"/>
          </p:nvPr>
        </p:nvSpPr>
        <p:spPr>
          <a:xfrm>
            <a:off x="104202" y="2399682"/>
            <a:ext cx="3732125" cy="1680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srgbClr val="0078D4"/>
                </a:solidFill>
                <a:effectLst/>
                <a:uLnTx/>
                <a:uFillTx/>
                <a:latin typeface="SegoeUI"/>
                <a:ea typeface="+mn-lt"/>
                <a:cs typeface="+mn-lt"/>
              </a:rPr>
              <a:t>Private access through </a:t>
            </a:r>
            <a:endParaRPr kumimoji="0" lang="en-US" sz="3600" b="0" i="0" u="none" strike="noStrike" kern="1200" cap="none" spc="0" normalizeH="0" baseline="0" noProof="0">
              <a:ln>
                <a:noFill/>
              </a:ln>
              <a:solidFill>
                <a:schemeClr val="tx1"/>
              </a:solidFill>
              <a:effectLst/>
              <a:uLnTx/>
              <a:uFillTx/>
              <a:latin typeface="SegoeUI"/>
              <a:ea typeface="+mn-lt"/>
              <a:cs typeface="+mn-lt"/>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UI"/>
                <a:ea typeface="+mn-lt"/>
                <a:cs typeface="+mn-lt"/>
              </a:rPr>
              <a:t>Private Link </a:t>
            </a:r>
            <a:endParaRPr kumimoji="0" lang="en-US" sz="3600" b="0" i="0" u="none" strike="noStrike" kern="1200" cap="none" spc="0" normalizeH="0" baseline="0" noProof="0">
              <a:ln>
                <a:noFill/>
              </a:ln>
              <a:solidFill>
                <a:schemeClr val="tx1"/>
              </a:solidFill>
              <a:effectLst/>
              <a:uLnTx/>
              <a:uFillTx/>
              <a:latin typeface="SegoeUI"/>
              <a:ea typeface="+mn-ea"/>
              <a:cs typeface="+mn-cs"/>
            </a:endParaRPr>
          </a:p>
        </p:txBody>
      </p:sp>
    </p:spTree>
    <p:extLst>
      <p:ext uri="{BB962C8B-B14F-4D97-AF65-F5344CB8AC3E}">
        <p14:creationId xmlns:p14="http://schemas.microsoft.com/office/powerpoint/2010/main" val="4220636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538B-AB8E-9A83-F1DC-FDE4A395574C}"/>
              </a:ext>
            </a:extLst>
          </p:cNvPr>
          <p:cNvSpPr>
            <a:spLocks noGrp="1"/>
          </p:cNvSpPr>
          <p:nvPr>
            <p:ph type="title"/>
          </p:nvPr>
        </p:nvSpPr>
        <p:spPr>
          <a:xfrm>
            <a:off x="838200" y="227579"/>
            <a:ext cx="10515600" cy="1133499"/>
          </a:xfrm>
        </p:spPr>
        <p:txBody>
          <a:bodyPr vert="horz" lIns="91440" tIns="45720" rIns="91440" bIns="45720" rtlCol="0" anchor="ctr">
            <a:normAutofit/>
          </a:bodyPr>
          <a:lstStyle/>
          <a:p>
            <a:pPr algn="ctr"/>
            <a:r>
              <a:rPr lang="en-US" sz="4000" b="1" kern="1200">
                <a:solidFill>
                  <a:srgbClr val="0078D4"/>
                </a:solidFill>
                <a:latin typeface="Segoe UI Semibold" panose="020B0502040204020203" pitchFamily="34" charset="0"/>
                <a:cs typeface="Segoe UI Semibold" panose="020B0502040204020203" pitchFamily="34" charset="0"/>
              </a:rPr>
              <a:t>Simplified Management</a:t>
            </a:r>
          </a:p>
        </p:txBody>
      </p:sp>
      <p:sp>
        <p:nvSpPr>
          <p:cNvPr id="18" name="Rectangle 17">
            <a:extLst>
              <a:ext uri="{FF2B5EF4-FFF2-40B4-BE49-F238E27FC236}">
                <a16:creationId xmlns:a16="http://schemas.microsoft.com/office/drawing/2014/main" id="{99126655-6059-D0A9-7421-4698C8BD93B3}"/>
              </a:ext>
            </a:extLst>
          </p:cNvPr>
          <p:cNvSpPr/>
          <p:nvPr/>
        </p:nvSpPr>
        <p:spPr>
          <a:xfrm>
            <a:off x="889000" y="1837556"/>
            <a:ext cx="8895079" cy="1314787"/>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lvl="0" indent="0" algn="l" defTabSz="1066800">
              <a:lnSpc>
                <a:spcPct val="90000"/>
              </a:lnSpc>
              <a:spcBef>
                <a:spcPct val="0"/>
              </a:spcBef>
              <a:spcAft>
                <a:spcPct val="35000"/>
              </a:spcAft>
              <a:buNone/>
            </a:pPr>
            <a:r>
              <a:rPr lang="en-US" sz="2400" b="1">
                <a:latin typeface="Segoe UI Semibold" panose="020B0502040204020203" pitchFamily="34" charset="0"/>
                <a:cs typeface="Segoe UI Semibold" panose="020B0502040204020203" pitchFamily="34" charset="0"/>
              </a:rPr>
              <a:t>Automatic shard distribution with Multi-node set up</a:t>
            </a:r>
          </a:p>
        </p:txBody>
      </p:sp>
      <p:sp>
        <p:nvSpPr>
          <p:cNvPr id="20" name="Rectangle 19">
            <a:extLst>
              <a:ext uri="{FF2B5EF4-FFF2-40B4-BE49-F238E27FC236}">
                <a16:creationId xmlns:a16="http://schemas.microsoft.com/office/drawing/2014/main" id="{4AD508D9-6A74-DE01-F186-378DA2512FC2}"/>
              </a:ext>
            </a:extLst>
          </p:cNvPr>
          <p:cNvSpPr/>
          <p:nvPr/>
        </p:nvSpPr>
        <p:spPr>
          <a:xfrm>
            <a:off x="2458718" y="4883200"/>
            <a:ext cx="8895079" cy="131478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lvl="0" indent="0" algn="l" defTabSz="1066800">
              <a:lnSpc>
                <a:spcPct val="90000"/>
              </a:lnSpc>
              <a:spcBef>
                <a:spcPct val="0"/>
              </a:spcBef>
              <a:spcAft>
                <a:spcPct val="35000"/>
              </a:spcAft>
              <a:buNone/>
            </a:pPr>
            <a:r>
              <a:rPr lang="en-US" sz="2400" b="1">
                <a:latin typeface="Segoe UI Semibold" panose="020B0502040204020203" pitchFamily="34" charset="0"/>
                <a:cs typeface="Segoe UI Semibold" panose="020B0502040204020203" pitchFamily="34" charset="0"/>
              </a:rPr>
              <a:t>Columnar storage for higher level of compression</a:t>
            </a:r>
          </a:p>
        </p:txBody>
      </p:sp>
      <p:sp>
        <p:nvSpPr>
          <p:cNvPr id="19" name="Rectangle 18">
            <a:extLst>
              <a:ext uri="{FF2B5EF4-FFF2-40B4-BE49-F238E27FC236}">
                <a16:creationId xmlns:a16="http://schemas.microsoft.com/office/drawing/2014/main" id="{619B8044-1902-88A1-1710-40C4AB6E6376}"/>
              </a:ext>
            </a:extLst>
          </p:cNvPr>
          <p:cNvSpPr/>
          <p:nvPr/>
        </p:nvSpPr>
        <p:spPr>
          <a:xfrm>
            <a:off x="1977093" y="3374256"/>
            <a:ext cx="8303488" cy="131478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lvl="0" indent="0" algn="l" defTabSz="1066800">
              <a:lnSpc>
                <a:spcPct val="90000"/>
              </a:lnSpc>
              <a:spcBef>
                <a:spcPct val="0"/>
              </a:spcBef>
              <a:spcAft>
                <a:spcPct val="35000"/>
              </a:spcAft>
              <a:buNone/>
            </a:pPr>
            <a:r>
              <a:rPr lang="en-US" sz="2400" b="1">
                <a:latin typeface="Segoe UI Semibold" panose="020B0502040204020203" pitchFamily="34" charset="0"/>
                <a:cs typeface="Segoe UI Semibold" panose="020B0502040204020203" pitchFamily="34" charset="0"/>
              </a:rPr>
              <a:t>Free backup storage with PITR up to 35 days</a:t>
            </a:r>
          </a:p>
        </p:txBody>
      </p:sp>
      <p:sp>
        <p:nvSpPr>
          <p:cNvPr id="10" name="Freeform: Shape 9">
            <a:extLst>
              <a:ext uri="{FF2B5EF4-FFF2-40B4-BE49-F238E27FC236}">
                <a16:creationId xmlns:a16="http://schemas.microsoft.com/office/drawing/2014/main" id="{B257D4E0-7B6C-1EEF-81F1-2FD579C86C61}"/>
              </a:ext>
            </a:extLst>
          </p:cNvPr>
          <p:cNvSpPr/>
          <p:nvPr/>
        </p:nvSpPr>
        <p:spPr>
          <a:xfrm>
            <a:off x="8940286" y="2838625"/>
            <a:ext cx="843793" cy="843793"/>
          </a:xfrm>
          <a:custGeom>
            <a:avLst/>
            <a:gdLst>
              <a:gd name="connsiteX0" fmla="*/ 0 w 843793"/>
              <a:gd name="connsiteY0" fmla="*/ 464086 h 843793"/>
              <a:gd name="connsiteX1" fmla="*/ 189853 w 843793"/>
              <a:gd name="connsiteY1" fmla="*/ 464086 h 843793"/>
              <a:gd name="connsiteX2" fmla="*/ 189853 w 843793"/>
              <a:gd name="connsiteY2" fmla="*/ 0 h 843793"/>
              <a:gd name="connsiteX3" fmla="*/ 653940 w 843793"/>
              <a:gd name="connsiteY3" fmla="*/ 0 h 843793"/>
              <a:gd name="connsiteX4" fmla="*/ 653940 w 843793"/>
              <a:gd name="connsiteY4" fmla="*/ 464086 h 843793"/>
              <a:gd name="connsiteX5" fmla="*/ 843793 w 843793"/>
              <a:gd name="connsiteY5" fmla="*/ 464086 h 843793"/>
              <a:gd name="connsiteX6" fmla="*/ 421897 w 843793"/>
              <a:gd name="connsiteY6" fmla="*/ 843793 h 843793"/>
              <a:gd name="connsiteX7" fmla="*/ 0 w 843793"/>
              <a:gd name="connsiteY7" fmla="*/ 464086 h 84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793" h="843793">
                <a:moveTo>
                  <a:pt x="0" y="464086"/>
                </a:moveTo>
                <a:lnTo>
                  <a:pt x="189853" y="464086"/>
                </a:lnTo>
                <a:lnTo>
                  <a:pt x="189853" y="0"/>
                </a:lnTo>
                <a:lnTo>
                  <a:pt x="653940" y="0"/>
                </a:lnTo>
                <a:lnTo>
                  <a:pt x="653940" y="464086"/>
                </a:lnTo>
                <a:lnTo>
                  <a:pt x="843793" y="464086"/>
                </a:lnTo>
                <a:lnTo>
                  <a:pt x="421897" y="843793"/>
                </a:lnTo>
                <a:lnTo>
                  <a:pt x="0" y="464086"/>
                </a:lnTo>
                <a:close/>
              </a:path>
            </a:pathLst>
          </a:custGeom>
          <a:solidFill>
            <a:srgbClr val="50E6FF">
              <a:alpha val="90000"/>
            </a:srgb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35573" tIns="45720" rIns="235573" bIns="254559" numCol="1" spcCol="1270" anchor="ctr" anchorCtr="0">
            <a:noAutofit/>
          </a:bodyPr>
          <a:lstStyle/>
          <a:p>
            <a:pPr marL="0" lvl="0" indent="0" algn="ctr" defTabSz="1600200">
              <a:lnSpc>
                <a:spcPct val="90000"/>
              </a:lnSpc>
              <a:spcBef>
                <a:spcPct val="0"/>
              </a:spcBef>
              <a:spcAft>
                <a:spcPct val="35000"/>
              </a:spcAft>
              <a:buNone/>
            </a:pPr>
            <a:r>
              <a:rPr lang="en-US" sz="3600" kern="1200"/>
              <a:t>1</a:t>
            </a:r>
          </a:p>
        </p:txBody>
      </p:sp>
      <p:sp>
        <p:nvSpPr>
          <p:cNvPr id="11" name="Freeform: Shape 10">
            <a:extLst>
              <a:ext uri="{FF2B5EF4-FFF2-40B4-BE49-F238E27FC236}">
                <a16:creationId xmlns:a16="http://schemas.microsoft.com/office/drawing/2014/main" id="{3CE9DBAA-41D8-D121-6140-16F8A0C36F50}"/>
              </a:ext>
            </a:extLst>
          </p:cNvPr>
          <p:cNvSpPr/>
          <p:nvPr/>
        </p:nvSpPr>
        <p:spPr>
          <a:xfrm>
            <a:off x="9725146" y="4344471"/>
            <a:ext cx="843793" cy="843793"/>
          </a:xfrm>
          <a:custGeom>
            <a:avLst/>
            <a:gdLst>
              <a:gd name="connsiteX0" fmla="*/ 0 w 843793"/>
              <a:gd name="connsiteY0" fmla="*/ 464086 h 843793"/>
              <a:gd name="connsiteX1" fmla="*/ 189853 w 843793"/>
              <a:gd name="connsiteY1" fmla="*/ 464086 h 843793"/>
              <a:gd name="connsiteX2" fmla="*/ 189853 w 843793"/>
              <a:gd name="connsiteY2" fmla="*/ 0 h 843793"/>
              <a:gd name="connsiteX3" fmla="*/ 653940 w 843793"/>
              <a:gd name="connsiteY3" fmla="*/ 0 h 843793"/>
              <a:gd name="connsiteX4" fmla="*/ 653940 w 843793"/>
              <a:gd name="connsiteY4" fmla="*/ 464086 h 843793"/>
              <a:gd name="connsiteX5" fmla="*/ 843793 w 843793"/>
              <a:gd name="connsiteY5" fmla="*/ 464086 h 843793"/>
              <a:gd name="connsiteX6" fmla="*/ 421897 w 843793"/>
              <a:gd name="connsiteY6" fmla="*/ 843793 h 843793"/>
              <a:gd name="connsiteX7" fmla="*/ 0 w 843793"/>
              <a:gd name="connsiteY7" fmla="*/ 464086 h 84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793" h="843793">
                <a:moveTo>
                  <a:pt x="0" y="464086"/>
                </a:moveTo>
                <a:lnTo>
                  <a:pt x="189853" y="464086"/>
                </a:lnTo>
                <a:lnTo>
                  <a:pt x="189853" y="0"/>
                </a:lnTo>
                <a:lnTo>
                  <a:pt x="653940" y="0"/>
                </a:lnTo>
                <a:lnTo>
                  <a:pt x="653940" y="464086"/>
                </a:lnTo>
                <a:lnTo>
                  <a:pt x="843793" y="464086"/>
                </a:lnTo>
                <a:lnTo>
                  <a:pt x="421897" y="843793"/>
                </a:lnTo>
                <a:lnTo>
                  <a:pt x="0" y="464086"/>
                </a:lnTo>
                <a:close/>
              </a:path>
            </a:pathLst>
          </a:custGeom>
        </p:spPr>
        <p:style>
          <a:lnRef idx="2">
            <a:schemeClr val="accent2">
              <a:tint val="40000"/>
              <a:alpha val="90000"/>
              <a:hueOff val="-849226"/>
              <a:satOff val="-75346"/>
              <a:lumOff val="-769"/>
              <a:alphaOff val="0"/>
            </a:schemeClr>
          </a:lnRef>
          <a:fillRef idx="1">
            <a:schemeClr val="accent2">
              <a:tint val="40000"/>
              <a:alpha val="90000"/>
              <a:hueOff val="-849226"/>
              <a:satOff val="-75346"/>
              <a:lumOff val="-769"/>
              <a:alphaOff val="0"/>
            </a:schemeClr>
          </a:fillRef>
          <a:effectRef idx="0">
            <a:schemeClr val="accent2">
              <a:tint val="40000"/>
              <a:alpha val="90000"/>
              <a:hueOff val="-849226"/>
              <a:satOff val="-75346"/>
              <a:lumOff val="-769"/>
              <a:alphaOff val="0"/>
            </a:schemeClr>
          </a:effectRef>
          <a:fontRef idx="minor">
            <a:schemeClr val="dk1">
              <a:hueOff val="0"/>
              <a:satOff val="0"/>
              <a:lumOff val="0"/>
              <a:alphaOff val="0"/>
            </a:schemeClr>
          </a:fontRef>
        </p:style>
        <p:txBody>
          <a:bodyPr spcFirstLastPara="0" vert="horz" wrap="square" lIns="235573" tIns="45720" rIns="235573" bIns="254559" numCol="1" spcCol="1270" anchor="ctr" anchorCtr="0">
            <a:noAutofit/>
          </a:bodyPr>
          <a:lstStyle/>
          <a:p>
            <a:pPr marL="0" lvl="0" indent="0" algn="ctr" defTabSz="1600200">
              <a:lnSpc>
                <a:spcPct val="90000"/>
              </a:lnSpc>
              <a:spcBef>
                <a:spcPct val="0"/>
              </a:spcBef>
              <a:spcAft>
                <a:spcPct val="35000"/>
              </a:spcAft>
              <a:buNone/>
            </a:pPr>
            <a:r>
              <a:rPr lang="en-US" sz="3600" kern="1200"/>
              <a:t>2</a:t>
            </a:r>
          </a:p>
        </p:txBody>
      </p:sp>
    </p:spTree>
    <p:extLst>
      <p:ext uri="{BB962C8B-B14F-4D97-AF65-F5344CB8AC3E}">
        <p14:creationId xmlns:p14="http://schemas.microsoft.com/office/powerpoint/2010/main" val="29734305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title="Build for teams">
            <a:extLst>
              <a:ext uri="{FF2B5EF4-FFF2-40B4-BE49-F238E27FC236}">
                <a16:creationId xmlns:a16="http://schemas.microsoft.com/office/drawing/2014/main" id="{98ED8BE1-1F7B-4DE8-AE64-7B509AA350D7}"/>
              </a:ext>
            </a:extLst>
          </p:cNvPr>
          <p:cNvGrpSpPr/>
          <p:nvPr/>
        </p:nvGrpSpPr>
        <p:grpSpPr>
          <a:xfrm>
            <a:off x="671604" y="3469548"/>
            <a:ext cx="2470272" cy="276999"/>
            <a:chOff x="671604" y="3437649"/>
            <a:chExt cx="2470272" cy="276999"/>
          </a:xfrm>
        </p:grpSpPr>
        <p:sp>
          <p:nvSpPr>
            <p:cNvPr id="40" name="Content Placeholder 2">
              <a:extLst>
                <a:ext uri="{FF2B5EF4-FFF2-40B4-BE49-F238E27FC236}">
                  <a16:creationId xmlns:a16="http://schemas.microsoft.com/office/drawing/2014/main" id="{86D8F3AE-5C04-4521-B6DF-9BC74B3BB092}"/>
                </a:ext>
              </a:extLst>
            </p:cNvPr>
            <p:cNvSpPr txBox="1">
              <a:spLocks/>
            </p:cNvSpPr>
            <p:nvPr/>
          </p:nvSpPr>
          <p:spPr>
            <a:xfrm>
              <a:off x="1223353" y="3437649"/>
              <a:ext cx="1918523"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w="3175">
                    <a:noFill/>
                  </a:ln>
                  <a:solidFill>
                    <a:schemeClr val="accent1">
                      <a:lumMod val="75000"/>
                    </a:schemeClr>
                  </a:solidFill>
                  <a:effectLst/>
                  <a:uLnTx/>
                  <a:uFillTx/>
                  <a:latin typeface="Segoe UI Semibold"/>
                  <a:ea typeface="+mn-ea"/>
                  <a:cs typeface="Segoe UI" panose="020B0502040204020203" pitchFamily="34" charset="0"/>
                </a:rPr>
                <a:t>Built for teams</a:t>
              </a:r>
            </a:p>
          </p:txBody>
        </p:sp>
        <p:grpSp>
          <p:nvGrpSpPr>
            <p:cNvPr id="41" name="Group 40" descr="people, collaboration&#10;">
              <a:extLst>
                <a:ext uri="{FF2B5EF4-FFF2-40B4-BE49-F238E27FC236}">
                  <a16:creationId xmlns:a16="http://schemas.microsoft.com/office/drawing/2014/main" id="{59C7441A-8EAE-4D76-A533-6045C2D325A6}"/>
                </a:ext>
              </a:extLst>
            </p:cNvPr>
            <p:cNvGrpSpPr>
              <a:grpSpLocks noChangeAspect="1"/>
            </p:cNvGrpSpPr>
            <p:nvPr/>
          </p:nvGrpSpPr>
          <p:grpSpPr>
            <a:xfrm>
              <a:off x="671604" y="3444376"/>
              <a:ext cx="339805" cy="210579"/>
              <a:chOff x="7854785" y="3561397"/>
              <a:chExt cx="411163" cy="254801"/>
            </a:xfrm>
          </p:grpSpPr>
          <p:sp>
            <p:nvSpPr>
              <p:cNvPr id="42" name="Freeform: Shape 264">
                <a:extLst>
                  <a:ext uri="{FF2B5EF4-FFF2-40B4-BE49-F238E27FC236}">
                    <a16:creationId xmlns:a16="http://schemas.microsoft.com/office/drawing/2014/main" id="{6EAC89B6-278F-45AE-95E6-83CA6A8E003C}"/>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265">
                <a:extLst>
                  <a:ext uri="{FF2B5EF4-FFF2-40B4-BE49-F238E27FC236}">
                    <a16:creationId xmlns:a16="http://schemas.microsoft.com/office/drawing/2014/main" id="{BB9E5698-697B-4664-AD6B-6F9B761C95A5}"/>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266">
                <a:extLst>
                  <a:ext uri="{FF2B5EF4-FFF2-40B4-BE49-F238E27FC236}">
                    <a16:creationId xmlns:a16="http://schemas.microsoft.com/office/drawing/2014/main" id="{18A40962-3668-4577-B076-A9F291F95C6F}"/>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267">
                <a:extLst>
                  <a:ext uri="{FF2B5EF4-FFF2-40B4-BE49-F238E27FC236}">
                    <a16:creationId xmlns:a16="http://schemas.microsoft.com/office/drawing/2014/main" id="{7012CB65-ADC8-45D0-8A43-BA00ECBF58AE}"/>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268">
                <a:extLst>
                  <a:ext uri="{FF2B5EF4-FFF2-40B4-BE49-F238E27FC236}">
                    <a16:creationId xmlns:a16="http://schemas.microsoft.com/office/drawing/2014/main" id="{57404E3F-5A0A-4DA3-83A4-04BF46EAC8A3}"/>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269">
                <a:extLst>
                  <a:ext uri="{FF2B5EF4-FFF2-40B4-BE49-F238E27FC236}">
                    <a16:creationId xmlns:a16="http://schemas.microsoft.com/office/drawing/2014/main" id="{DF4EDC95-EB70-47A8-A305-987981D97393}"/>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8" name="Group 47" title="Driven by data">
            <a:extLst>
              <a:ext uri="{FF2B5EF4-FFF2-40B4-BE49-F238E27FC236}">
                <a16:creationId xmlns:a16="http://schemas.microsoft.com/office/drawing/2014/main" id="{45539455-2228-4C1E-A546-F41ADA88A0C1}"/>
              </a:ext>
            </a:extLst>
          </p:cNvPr>
          <p:cNvGrpSpPr/>
          <p:nvPr/>
        </p:nvGrpSpPr>
        <p:grpSpPr>
          <a:xfrm>
            <a:off x="682061" y="2784572"/>
            <a:ext cx="2459815" cy="309845"/>
            <a:chOff x="682061" y="2784572"/>
            <a:chExt cx="2459815" cy="309845"/>
          </a:xfrm>
        </p:grpSpPr>
        <p:sp>
          <p:nvSpPr>
            <p:cNvPr id="49" name="Content Placeholder 2">
              <a:extLst>
                <a:ext uri="{FF2B5EF4-FFF2-40B4-BE49-F238E27FC236}">
                  <a16:creationId xmlns:a16="http://schemas.microsoft.com/office/drawing/2014/main" id="{A279E1AF-F9FB-402E-98F5-6DF4DA7FD600}"/>
                </a:ext>
              </a:extLst>
            </p:cNvPr>
            <p:cNvSpPr txBox="1">
              <a:spLocks/>
            </p:cNvSpPr>
            <p:nvPr/>
          </p:nvSpPr>
          <p:spPr>
            <a:xfrm>
              <a:off x="1223353" y="2817418"/>
              <a:ext cx="1918523"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w="3175">
                    <a:noFill/>
                  </a:ln>
                  <a:solidFill>
                    <a:schemeClr val="accent1">
                      <a:lumMod val="75000"/>
                    </a:schemeClr>
                  </a:solidFill>
                  <a:effectLst/>
                  <a:uLnTx/>
                  <a:uFillTx/>
                  <a:latin typeface="Segoe UI Semibold"/>
                  <a:ea typeface="+mn-ea"/>
                  <a:cs typeface="Segoe UI" panose="020B0502040204020203" pitchFamily="34" charset="0"/>
                </a:rPr>
                <a:t>Driven by data</a:t>
              </a:r>
            </a:p>
          </p:txBody>
        </p:sp>
        <p:grpSp>
          <p:nvGrpSpPr>
            <p:cNvPr id="50" name="data 1" descr="data">
              <a:extLst>
                <a:ext uri="{FF2B5EF4-FFF2-40B4-BE49-F238E27FC236}">
                  <a16:creationId xmlns:a16="http://schemas.microsoft.com/office/drawing/2014/main" id="{C5E141FB-6748-4EA1-841E-60ABDC2404B5}"/>
                </a:ext>
              </a:extLst>
            </p:cNvPr>
            <p:cNvGrpSpPr>
              <a:grpSpLocks noChangeAspect="1"/>
            </p:cNvGrpSpPr>
            <p:nvPr/>
          </p:nvGrpSpPr>
          <p:grpSpPr bwMode="auto">
            <a:xfrm>
              <a:off x="682061" y="2784572"/>
              <a:ext cx="318890" cy="275545"/>
              <a:chOff x="1048" y="787"/>
              <a:chExt cx="309" cy="267"/>
            </a:xfrm>
          </p:grpSpPr>
          <p:sp>
            <p:nvSpPr>
              <p:cNvPr id="51" name="Rectangle 5">
                <a:extLst>
                  <a:ext uri="{FF2B5EF4-FFF2-40B4-BE49-F238E27FC236}">
                    <a16:creationId xmlns:a16="http://schemas.microsoft.com/office/drawing/2014/main" id="{87CC2F55-0BAF-4565-9592-96A094D8219F}"/>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6">
                <a:extLst>
                  <a:ext uri="{FF2B5EF4-FFF2-40B4-BE49-F238E27FC236}">
                    <a16:creationId xmlns:a16="http://schemas.microsoft.com/office/drawing/2014/main" id="{22636113-9C60-4FB1-A5BE-EA5654C742B3}"/>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7">
                <a:extLst>
                  <a:ext uri="{FF2B5EF4-FFF2-40B4-BE49-F238E27FC236}">
                    <a16:creationId xmlns:a16="http://schemas.microsoft.com/office/drawing/2014/main" id="{CB8157FC-925F-48E8-A316-50F95C72CEB4}"/>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8">
                <a:extLst>
                  <a:ext uri="{FF2B5EF4-FFF2-40B4-BE49-F238E27FC236}">
                    <a16:creationId xmlns:a16="http://schemas.microsoft.com/office/drawing/2014/main" id="{89ABA7B9-D66A-44CF-9792-2A40FFD41866}"/>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28FFC748-3D3A-447E-9A85-1625F6D09A00}"/>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6" name="Group 55" title="AI Powered">
            <a:extLst>
              <a:ext uri="{FF2B5EF4-FFF2-40B4-BE49-F238E27FC236}">
                <a16:creationId xmlns:a16="http://schemas.microsoft.com/office/drawing/2014/main" id="{C3A8F2D7-186F-409E-938C-1189A923B7D7}"/>
              </a:ext>
            </a:extLst>
          </p:cNvPr>
          <p:cNvGrpSpPr/>
          <p:nvPr/>
        </p:nvGrpSpPr>
        <p:grpSpPr>
          <a:xfrm>
            <a:off x="677551" y="4041058"/>
            <a:ext cx="2464325" cy="357619"/>
            <a:chOff x="677551" y="4041058"/>
            <a:chExt cx="2464325" cy="357619"/>
          </a:xfrm>
        </p:grpSpPr>
        <p:sp>
          <p:nvSpPr>
            <p:cNvPr id="57" name="Content Placeholder 2">
              <a:extLst>
                <a:ext uri="{FF2B5EF4-FFF2-40B4-BE49-F238E27FC236}">
                  <a16:creationId xmlns:a16="http://schemas.microsoft.com/office/drawing/2014/main" id="{402E7709-F116-499A-814E-5A7C4128ACA3}"/>
                </a:ext>
              </a:extLst>
            </p:cNvPr>
            <p:cNvSpPr txBox="1">
              <a:spLocks/>
            </p:cNvSpPr>
            <p:nvPr/>
          </p:nvSpPr>
          <p:spPr>
            <a:xfrm>
              <a:off x="1223353" y="4121678"/>
              <a:ext cx="1918523"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w="3175">
                    <a:noFill/>
                  </a:ln>
                  <a:solidFill>
                    <a:schemeClr val="accent1">
                      <a:lumMod val="75000"/>
                    </a:schemeClr>
                  </a:solidFill>
                  <a:effectLst/>
                  <a:uLnTx/>
                  <a:uFillTx/>
                  <a:latin typeface="Segoe UI Semibold"/>
                  <a:ea typeface="+mn-ea"/>
                  <a:cs typeface="Segoe UI" panose="020B0502040204020203" pitchFamily="34" charset="0"/>
                </a:rPr>
                <a:t>AI powered</a:t>
              </a:r>
            </a:p>
          </p:txBody>
        </p:sp>
        <p:grpSp>
          <p:nvGrpSpPr>
            <p:cNvPr id="58" name="Group 57">
              <a:extLst>
                <a:ext uri="{FF2B5EF4-FFF2-40B4-BE49-F238E27FC236}">
                  <a16:creationId xmlns:a16="http://schemas.microsoft.com/office/drawing/2014/main" id="{D627B970-F490-4DA3-9B21-C55A0EF53C60}"/>
                </a:ext>
              </a:extLst>
            </p:cNvPr>
            <p:cNvGrpSpPr/>
            <p:nvPr/>
          </p:nvGrpSpPr>
          <p:grpSpPr>
            <a:xfrm>
              <a:off x="677551" y="4041058"/>
              <a:ext cx="327910" cy="339503"/>
              <a:chOff x="7962219" y="1129999"/>
              <a:chExt cx="2235881" cy="2314928"/>
            </a:xfrm>
          </p:grpSpPr>
          <p:sp>
            <p:nvSpPr>
              <p:cNvPr id="59" name="Freeform 59">
                <a:extLst>
                  <a:ext uri="{FF2B5EF4-FFF2-40B4-BE49-F238E27FC236}">
                    <a16:creationId xmlns:a16="http://schemas.microsoft.com/office/drawing/2014/main" id="{E29A591F-7102-4603-B71A-DA5FD6E8C422}"/>
                  </a:ext>
                </a:extLst>
              </p:cNvPr>
              <p:cNvSpPr/>
              <p:nvPr/>
            </p:nvSpPr>
            <p:spPr bwMode="auto">
              <a:xfrm>
                <a:off x="9102748" y="1129999"/>
                <a:ext cx="1095352" cy="2314928"/>
              </a:xfrm>
              <a:custGeom>
                <a:avLst/>
                <a:gdLst>
                  <a:gd name="connsiteX0" fmla="*/ 246454 w 1095352"/>
                  <a:gd name="connsiteY0" fmla="*/ 0 h 2314928"/>
                  <a:gd name="connsiteX1" fmla="*/ 773592 w 1095352"/>
                  <a:gd name="connsiteY1" fmla="*/ 316925 h 2314928"/>
                  <a:gd name="connsiteX2" fmla="*/ 773592 w 1095352"/>
                  <a:gd name="connsiteY2" fmla="*/ 688967 h 2314928"/>
                  <a:gd name="connsiteX3" fmla="*/ 704277 w 1095352"/>
                  <a:gd name="connsiteY3" fmla="*/ 729659 h 2314928"/>
                  <a:gd name="connsiteX4" fmla="*/ 698850 w 1095352"/>
                  <a:gd name="connsiteY4" fmla="*/ 732845 h 2314928"/>
                  <a:gd name="connsiteX5" fmla="*/ 699323 w 1095352"/>
                  <a:gd name="connsiteY5" fmla="*/ 774602 h 2314928"/>
                  <a:gd name="connsiteX6" fmla="*/ 703100 w 1095352"/>
                  <a:gd name="connsiteY6" fmla="*/ 772289 h 2314928"/>
                  <a:gd name="connsiteX7" fmla="*/ 794130 w 1095352"/>
                  <a:gd name="connsiteY7" fmla="*/ 716525 h 2314928"/>
                  <a:gd name="connsiteX8" fmla="*/ 1095352 w 1095352"/>
                  <a:gd name="connsiteY8" fmla="*/ 895657 h 2314928"/>
                  <a:gd name="connsiteX9" fmla="*/ 1095352 w 1095352"/>
                  <a:gd name="connsiteY9" fmla="*/ 899640 h 2314928"/>
                  <a:gd name="connsiteX10" fmla="*/ 1095352 w 1095352"/>
                  <a:gd name="connsiteY10" fmla="*/ 917307 h 2314928"/>
                  <a:gd name="connsiteX11" fmla="*/ 1095352 w 1095352"/>
                  <a:gd name="connsiteY11" fmla="*/ 927522 h 2314928"/>
                  <a:gd name="connsiteX12" fmla="*/ 1095352 w 1095352"/>
                  <a:gd name="connsiteY12" fmla="*/ 1150574 h 2314928"/>
                  <a:gd name="connsiteX13" fmla="*/ 1095352 w 1095352"/>
                  <a:gd name="connsiteY13" fmla="*/ 1191912 h 2314928"/>
                  <a:gd name="connsiteX14" fmla="*/ 1095352 w 1095352"/>
                  <a:gd name="connsiteY14" fmla="*/ 1376534 h 2314928"/>
                  <a:gd name="connsiteX15" fmla="*/ 1095352 w 1095352"/>
                  <a:gd name="connsiteY15" fmla="*/ 1422783 h 2314928"/>
                  <a:gd name="connsiteX16" fmla="*/ 1095352 w 1095352"/>
                  <a:gd name="connsiteY16" fmla="*/ 1467499 h 2314928"/>
                  <a:gd name="connsiteX17" fmla="*/ 794130 w 1095352"/>
                  <a:gd name="connsiteY17" fmla="*/ 1653520 h 2314928"/>
                  <a:gd name="connsiteX18" fmla="*/ 727703 w 1095352"/>
                  <a:gd name="connsiteY18" fmla="*/ 1612828 h 2314928"/>
                  <a:gd name="connsiteX19" fmla="*/ 708691 w 1095352"/>
                  <a:gd name="connsiteY19" fmla="*/ 1601182 h 2314928"/>
                  <a:gd name="connsiteX20" fmla="*/ 709168 w 1095352"/>
                  <a:gd name="connsiteY20" fmla="*/ 1643258 h 2314928"/>
                  <a:gd name="connsiteX21" fmla="*/ 719360 w 1095352"/>
                  <a:gd name="connsiteY21" fmla="*/ 1649241 h 2314928"/>
                  <a:gd name="connsiteX22" fmla="*/ 773592 w 1095352"/>
                  <a:gd name="connsiteY22" fmla="*/ 1681079 h 2314928"/>
                  <a:gd name="connsiteX23" fmla="*/ 773592 w 1095352"/>
                  <a:gd name="connsiteY23" fmla="*/ 1970445 h 2314928"/>
                  <a:gd name="connsiteX24" fmla="*/ 205378 w 1095352"/>
                  <a:gd name="connsiteY24" fmla="*/ 2314928 h 2314928"/>
                  <a:gd name="connsiteX25" fmla="*/ 0 w 1095352"/>
                  <a:gd name="connsiteY25" fmla="*/ 2170245 h 2314928"/>
                  <a:gd name="connsiteX26" fmla="*/ 0 w 1095352"/>
                  <a:gd name="connsiteY26" fmla="*/ 2119380 h 2314928"/>
                  <a:gd name="connsiteX27" fmla="*/ 0 w 1095352"/>
                  <a:gd name="connsiteY27" fmla="*/ 2079075 h 2314928"/>
                  <a:gd name="connsiteX28" fmla="*/ 0 w 1095352"/>
                  <a:gd name="connsiteY28" fmla="*/ 2049676 h 2314928"/>
                  <a:gd name="connsiteX29" fmla="*/ 0 w 1095352"/>
                  <a:gd name="connsiteY29" fmla="*/ 1205692 h 2314928"/>
                  <a:gd name="connsiteX30" fmla="*/ 1711 w 1095352"/>
                  <a:gd name="connsiteY30" fmla="*/ 1205692 h 2314928"/>
                  <a:gd name="connsiteX31" fmla="*/ 6116 w 1095352"/>
                  <a:gd name="connsiteY31" fmla="*/ 1205692 h 2314928"/>
                  <a:gd name="connsiteX32" fmla="*/ 6846 w 1095352"/>
                  <a:gd name="connsiteY32" fmla="*/ 1101494 h 2314928"/>
                  <a:gd name="connsiteX33" fmla="*/ 6846 w 1095352"/>
                  <a:gd name="connsiteY33" fmla="*/ 1036895 h 2314928"/>
                  <a:gd name="connsiteX34" fmla="*/ 6846 w 1095352"/>
                  <a:gd name="connsiteY34" fmla="*/ 144683 h 2314928"/>
                  <a:gd name="connsiteX35" fmla="*/ 246454 w 1095352"/>
                  <a:gd name="connsiteY35" fmla="*/ 0 h 23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5352" h="2314928">
                    <a:moveTo>
                      <a:pt x="246454" y="0"/>
                    </a:moveTo>
                    <a:cubicBezTo>
                      <a:pt x="246454" y="0"/>
                      <a:pt x="246454" y="0"/>
                      <a:pt x="773592" y="316925"/>
                    </a:cubicBezTo>
                    <a:cubicBezTo>
                      <a:pt x="773592" y="316925"/>
                      <a:pt x="773592" y="316925"/>
                      <a:pt x="773592" y="688967"/>
                    </a:cubicBezTo>
                    <a:cubicBezTo>
                      <a:pt x="773592" y="688967"/>
                      <a:pt x="773592" y="688967"/>
                      <a:pt x="704277" y="729659"/>
                    </a:cubicBezTo>
                    <a:lnTo>
                      <a:pt x="698850" y="732845"/>
                    </a:lnTo>
                    <a:lnTo>
                      <a:pt x="699323" y="774602"/>
                    </a:lnTo>
                    <a:lnTo>
                      <a:pt x="703100" y="772289"/>
                    </a:lnTo>
                    <a:cubicBezTo>
                      <a:pt x="725243" y="758725"/>
                      <a:pt x="754766" y="740639"/>
                      <a:pt x="794130" y="716525"/>
                    </a:cubicBezTo>
                    <a:cubicBezTo>
                      <a:pt x="794130" y="716525"/>
                      <a:pt x="794130" y="716525"/>
                      <a:pt x="1095352" y="895657"/>
                    </a:cubicBezTo>
                    <a:cubicBezTo>
                      <a:pt x="1095352" y="895657"/>
                      <a:pt x="1095352" y="895657"/>
                      <a:pt x="1095352" y="899640"/>
                    </a:cubicBezTo>
                    <a:lnTo>
                      <a:pt x="1095352" y="917307"/>
                    </a:lnTo>
                    <a:lnTo>
                      <a:pt x="1095352" y="927522"/>
                    </a:lnTo>
                    <a:cubicBezTo>
                      <a:pt x="1095352" y="959386"/>
                      <a:pt x="1095352" y="1023116"/>
                      <a:pt x="1095352" y="1150574"/>
                    </a:cubicBezTo>
                    <a:lnTo>
                      <a:pt x="1095352" y="1191912"/>
                    </a:lnTo>
                    <a:cubicBezTo>
                      <a:pt x="1095352" y="1191912"/>
                      <a:pt x="1095352" y="1191912"/>
                      <a:pt x="1095352" y="1376534"/>
                    </a:cubicBezTo>
                    <a:lnTo>
                      <a:pt x="1095352" y="1422783"/>
                    </a:lnTo>
                    <a:lnTo>
                      <a:pt x="1095352" y="1467499"/>
                    </a:lnTo>
                    <a:cubicBezTo>
                      <a:pt x="1095352" y="1467499"/>
                      <a:pt x="1095352" y="1467499"/>
                      <a:pt x="794130" y="1653520"/>
                    </a:cubicBezTo>
                    <a:cubicBezTo>
                      <a:pt x="794130" y="1653520"/>
                      <a:pt x="794130" y="1653520"/>
                      <a:pt x="727703" y="1612828"/>
                    </a:cubicBezTo>
                    <a:lnTo>
                      <a:pt x="708691" y="1601182"/>
                    </a:lnTo>
                    <a:lnTo>
                      <a:pt x="709168" y="1643258"/>
                    </a:lnTo>
                    <a:lnTo>
                      <a:pt x="719360" y="1649241"/>
                    </a:lnTo>
                    <a:cubicBezTo>
                      <a:pt x="735084" y="1658472"/>
                      <a:pt x="753054" y="1669022"/>
                      <a:pt x="773592" y="1681079"/>
                    </a:cubicBezTo>
                    <a:cubicBezTo>
                      <a:pt x="773592" y="1681079"/>
                      <a:pt x="773592" y="1681079"/>
                      <a:pt x="773592" y="1970445"/>
                    </a:cubicBezTo>
                    <a:cubicBezTo>
                      <a:pt x="773592" y="1970445"/>
                      <a:pt x="773592" y="1970445"/>
                      <a:pt x="205378" y="2314928"/>
                    </a:cubicBezTo>
                    <a:cubicBezTo>
                      <a:pt x="205378" y="2314928"/>
                      <a:pt x="205378" y="2314928"/>
                      <a:pt x="0" y="2170245"/>
                    </a:cubicBezTo>
                    <a:cubicBezTo>
                      <a:pt x="0" y="2170245"/>
                      <a:pt x="0" y="2170245"/>
                      <a:pt x="0" y="2119380"/>
                    </a:cubicBezTo>
                    <a:lnTo>
                      <a:pt x="0" y="2079075"/>
                    </a:lnTo>
                    <a:lnTo>
                      <a:pt x="0" y="2049676"/>
                    </a:lnTo>
                    <a:cubicBezTo>
                      <a:pt x="0" y="1929107"/>
                      <a:pt x="0" y="1687968"/>
                      <a:pt x="0" y="1205692"/>
                    </a:cubicBezTo>
                    <a:cubicBezTo>
                      <a:pt x="0" y="1205692"/>
                      <a:pt x="0" y="1205692"/>
                      <a:pt x="1711" y="1205692"/>
                    </a:cubicBezTo>
                    <a:lnTo>
                      <a:pt x="6116" y="1205692"/>
                    </a:lnTo>
                    <a:lnTo>
                      <a:pt x="6846" y="1101494"/>
                    </a:lnTo>
                    <a:lnTo>
                      <a:pt x="6846" y="1036895"/>
                    </a:lnTo>
                    <a:cubicBezTo>
                      <a:pt x="6846" y="909436"/>
                      <a:pt x="6846" y="654518"/>
                      <a:pt x="6846" y="144683"/>
                    </a:cubicBezTo>
                    <a:cubicBezTo>
                      <a:pt x="6846" y="144683"/>
                      <a:pt x="6846" y="144683"/>
                      <a:pt x="24645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505050"/>
                  </a:solidFill>
                  <a:effectLst/>
                  <a:uLnTx/>
                  <a:uFillTx/>
                  <a:latin typeface="Segoe UI"/>
                  <a:ea typeface="+mn-ea"/>
                  <a:cs typeface="+mn-cs"/>
                </a:endParaRPr>
              </a:p>
            </p:txBody>
          </p:sp>
          <p:sp>
            <p:nvSpPr>
              <p:cNvPr id="60" name="Freeform 60">
                <a:extLst>
                  <a:ext uri="{FF2B5EF4-FFF2-40B4-BE49-F238E27FC236}">
                    <a16:creationId xmlns:a16="http://schemas.microsoft.com/office/drawing/2014/main" id="{1E9118E9-42E7-44CB-B8C1-0CD27EEAF8A0}"/>
                  </a:ext>
                </a:extLst>
              </p:cNvPr>
              <p:cNvSpPr/>
              <p:nvPr/>
            </p:nvSpPr>
            <p:spPr bwMode="auto">
              <a:xfrm flipH="1">
                <a:off x="7962220" y="1129999"/>
                <a:ext cx="1095352" cy="2314928"/>
              </a:xfrm>
              <a:custGeom>
                <a:avLst/>
                <a:gdLst>
                  <a:gd name="connsiteX0" fmla="*/ 246454 w 1095352"/>
                  <a:gd name="connsiteY0" fmla="*/ 0 h 2314928"/>
                  <a:gd name="connsiteX1" fmla="*/ 6846 w 1095352"/>
                  <a:gd name="connsiteY1" fmla="*/ 145115 h 2314928"/>
                  <a:gd name="connsiteX2" fmla="*/ 6846 w 1095352"/>
                  <a:gd name="connsiteY2" fmla="*/ 982112 h 2314928"/>
                  <a:gd name="connsiteX3" fmla="*/ 6846 w 1095352"/>
                  <a:gd name="connsiteY3" fmla="*/ 1101494 h 2314928"/>
                  <a:gd name="connsiteX4" fmla="*/ 6139 w 1095352"/>
                  <a:gd name="connsiteY4" fmla="*/ 1202381 h 2314928"/>
                  <a:gd name="connsiteX5" fmla="*/ 0 w 1095352"/>
                  <a:gd name="connsiteY5" fmla="*/ 1202381 h 2314928"/>
                  <a:gd name="connsiteX6" fmla="*/ 0 w 1095352"/>
                  <a:gd name="connsiteY6" fmla="*/ 2005214 h 2314928"/>
                  <a:gd name="connsiteX7" fmla="*/ 0 w 1095352"/>
                  <a:gd name="connsiteY7" fmla="*/ 2079075 h 2314928"/>
                  <a:gd name="connsiteX8" fmla="*/ 0 w 1095352"/>
                  <a:gd name="connsiteY8" fmla="*/ 2176723 h 2314928"/>
                  <a:gd name="connsiteX9" fmla="*/ 205378 w 1095352"/>
                  <a:gd name="connsiteY9" fmla="*/ 2314928 h 2314928"/>
                  <a:gd name="connsiteX10" fmla="*/ 773593 w 1095352"/>
                  <a:gd name="connsiteY10" fmla="*/ 1969416 h 2314928"/>
                  <a:gd name="connsiteX11" fmla="*/ 773593 w 1095352"/>
                  <a:gd name="connsiteY11" fmla="*/ 1679187 h 2314928"/>
                  <a:gd name="connsiteX12" fmla="*/ 735151 w 1095352"/>
                  <a:gd name="connsiteY12" fmla="*/ 1655568 h 2314928"/>
                  <a:gd name="connsiteX13" fmla="*/ 709126 w 1095352"/>
                  <a:gd name="connsiteY13" fmla="*/ 1639578 h 2314928"/>
                  <a:gd name="connsiteX14" fmla="*/ 708667 w 1095352"/>
                  <a:gd name="connsiteY14" fmla="*/ 1599036 h 2314928"/>
                  <a:gd name="connsiteX15" fmla="*/ 742157 w 1095352"/>
                  <a:gd name="connsiteY15" fmla="*/ 1619613 h 2314928"/>
                  <a:gd name="connsiteX16" fmla="*/ 794130 w 1095352"/>
                  <a:gd name="connsiteY16" fmla="*/ 1651546 h 2314928"/>
                  <a:gd name="connsiteX17" fmla="*/ 1095352 w 1095352"/>
                  <a:gd name="connsiteY17" fmla="*/ 1464969 h 2314928"/>
                  <a:gd name="connsiteX18" fmla="*/ 1095352 w 1095352"/>
                  <a:gd name="connsiteY18" fmla="*/ 1431282 h 2314928"/>
                  <a:gd name="connsiteX19" fmla="*/ 1095352 w 1095352"/>
                  <a:gd name="connsiteY19" fmla="*/ 1422783 h 2314928"/>
                  <a:gd name="connsiteX20" fmla="*/ 1095352 w 1095352"/>
                  <a:gd name="connsiteY20" fmla="*/ 1399173 h 2314928"/>
                  <a:gd name="connsiteX21" fmla="*/ 1095352 w 1095352"/>
                  <a:gd name="connsiteY21" fmla="*/ 1195470 h 2314928"/>
                  <a:gd name="connsiteX22" fmla="*/ 1095352 w 1095352"/>
                  <a:gd name="connsiteY22" fmla="*/ 1154009 h 2314928"/>
                  <a:gd name="connsiteX23" fmla="*/ 1095352 w 1095352"/>
                  <a:gd name="connsiteY23" fmla="*/ 982724 h 2314928"/>
                  <a:gd name="connsiteX24" fmla="*/ 1095352 w 1095352"/>
                  <a:gd name="connsiteY24" fmla="*/ 917307 h 2314928"/>
                  <a:gd name="connsiteX25" fmla="*/ 1095352 w 1095352"/>
                  <a:gd name="connsiteY25" fmla="*/ 898330 h 2314928"/>
                  <a:gd name="connsiteX26" fmla="*/ 794130 w 1095352"/>
                  <a:gd name="connsiteY26" fmla="*/ 718664 h 2314928"/>
                  <a:gd name="connsiteX27" fmla="*/ 727703 w 1095352"/>
                  <a:gd name="connsiteY27" fmla="*/ 759478 h 2314928"/>
                  <a:gd name="connsiteX28" fmla="*/ 699349 w 1095352"/>
                  <a:gd name="connsiteY28" fmla="*/ 776899 h 2314928"/>
                  <a:gd name="connsiteX29" fmla="*/ 698819 w 1095352"/>
                  <a:gd name="connsiteY29" fmla="*/ 730055 h 2314928"/>
                  <a:gd name="connsiteX30" fmla="*/ 721620 w 1095352"/>
                  <a:gd name="connsiteY30" fmla="*/ 716046 h 2314928"/>
                  <a:gd name="connsiteX31" fmla="*/ 773593 w 1095352"/>
                  <a:gd name="connsiteY31" fmla="*/ 684113 h 2314928"/>
                  <a:gd name="connsiteX32" fmla="*/ 773593 w 1095352"/>
                  <a:gd name="connsiteY32" fmla="*/ 317871 h 2314928"/>
                  <a:gd name="connsiteX33" fmla="*/ 246454 w 1095352"/>
                  <a:gd name="connsiteY33" fmla="*/ 0 h 23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5352" h="2314928">
                    <a:moveTo>
                      <a:pt x="246454" y="0"/>
                    </a:moveTo>
                    <a:cubicBezTo>
                      <a:pt x="246454" y="0"/>
                      <a:pt x="246454" y="0"/>
                      <a:pt x="6846" y="145115"/>
                    </a:cubicBezTo>
                    <a:cubicBezTo>
                      <a:pt x="6846" y="145115"/>
                      <a:pt x="6846" y="145115"/>
                      <a:pt x="6846" y="982112"/>
                    </a:cubicBezTo>
                    <a:lnTo>
                      <a:pt x="6846" y="1101494"/>
                    </a:lnTo>
                    <a:lnTo>
                      <a:pt x="6139" y="1202381"/>
                    </a:lnTo>
                    <a:lnTo>
                      <a:pt x="0" y="1202381"/>
                    </a:lnTo>
                    <a:cubicBezTo>
                      <a:pt x="0" y="1202381"/>
                      <a:pt x="0" y="1202381"/>
                      <a:pt x="0" y="2005214"/>
                    </a:cubicBezTo>
                    <a:lnTo>
                      <a:pt x="0" y="2079075"/>
                    </a:lnTo>
                    <a:lnTo>
                      <a:pt x="0" y="2176723"/>
                    </a:lnTo>
                    <a:cubicBezTo>
                      <a:pt x="0" y="2176723"/>
                      <a:pt x="0" y="2176723"/>
                      <a:pt x="205378" y="2314928"/>
                    </a:cubicBezTo>
                    <a:cubicBezTo>
                      <a:pt x="205378" y="2314928"/>
                      <a:pt x="205378" y="2314928"/>
                      <a:pt x="773593" y="1969416"/>
                    </a:cubicBezTo>
                    <a:cubicBezTo>
                      <a:pt x="773593" y="1969416"/>
                      <a:pt x="773593" y="1969416"/>
                      <a:pt x="773593" y="1679187"/>
                    </a:cubicBezTo>
                    <a:cubicBezTo>
                      <a:pt x="773593" y="1679187"/>
                      <a:pt x="773593" y="1679187"/>
                      <a:pt x="735151" y="1655568"/>
                    </a:cubicBezTo>
                    <a:lnTo>
                      <a:pt x="709126" y="1639578"/>
                    </a:lnTo>
                    <a:lnTo>
                      <a:pt x="708667" y="1599036"/>
                    </a:lnTo>
                    <a:lnTo>
                      <a:pt x="742157" y="1619613"/>
                    </a:lnTo>
                    <a:cubicBezTo>
                      <a:pt x="757226" y="1628871"/>
                      <a:pt x="774448" y="1639453"/>
                      <a:pt x="794130" y="1651546"/>
                    </a:cubicBezTo>
                    <a:cubicBezTo>
                      <a:pt x="794130" y="1651546"/>
                      <a:pt x="794130" y="1651546"/>
                      <a:pt x="1095352" y="1464969"/>
                    </a:cubicBezTo>
                    <a:cubicBezTo>
                      <a:pt x="1095352" y="1464969"/>
                      <a:pt x="1095352" y="1464969"/>
                      <a:pt x="1095352" y="1431282"/>
                    </a:cubicBezTo>
                    <a:lnTo>
                      <a:pt x="1095352" y="1422783"/>
                    </a:lnTo>
                    <a:lnTo>
                      <a:pt x="1095352" y="1399173"/>
                    </a:lnTo>
                    <a:cubicBezTo>
                      <a:pt x="1095352" y="1359696"/>
                      <a:pt x="1095352" y="1296532"/>
                      <a:pt x="1095352" y="1195470"/>
                    </a:cubicBezTo>
                    <a:lnTo>
                      <a:pt x="1095352" y="1154009"/>
                    </a:lnTo>
                    <a:cubicBezTo>
                      <a:pt x="1095352" y="1154009"/>
                      <a:pt x="1095352" y="1154009"/>
                      <a:pt x="1095352" y="982724"/>
                    </a:cubicBezTo>
                    <a:lnTo>
                      <a:pt x="1095352" y="917307"/>
                    </a:lnTo>
                    <a:lnTo>
                      <a:pt x="1095352" y="898330"/>
                    </a:lnTo>
                    <a:cubicBezTo>
                      <a:pt x="1095352" y="898330"/>
                      <a:pt x="1095352" y="898330"/>
                      <a:pt x="794130" y="718664"/>
                    </a:cubicBezTo>
                    <a:cubicBezTo>
                      <a:pt x="794130" y="718664"/>
                      <a:pt x="794130" y="718664"/>
                      <a:pt x="727703" y="759478"/>
                    </a:cubicBezTo>
                    <a:lnTo>
                      <a:pt x="699349" y="776899"/>
                    </a:lnTo>
                    <a:lnTo>
                      <a:pt x="698819" y="730055"/>
                    </a:lnTo>
                    <a:lnTo>
                      <a:pt x="721620" y="716046"/>
                    </a:lnTo>
                    <a:cubicBezTo>
                      <a:pt x="736689" y="706787"/>
                      <a:pt x="753911" y="696206"/>
                      <a:pt x="773593" y="684113"/>
                    </a:cubicBezTo>
                    <a:cubicBezTo>
                      <a:pt x="773593" y="684113"/>
                      <a:pt x="773593" y="684113"/>
                      <a:pt x="773593" y="317871"/>
                    </a:cubicBezTo>
                    <a:cubicBezTo>
                      <a:pt x="773593" y="317871"/>
                      <a:pt x="773593" y="317871"/>
                      <a:pt x="24645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505050"/>
                  </a:solidFill>
                  <a:effectLst/>
                  <a:uLnTx/>
                  <a:uFillTx/>
                  <a:latin typeface="Segoe UI"/>
                  <a:ea typeface="+mn-ea"/>
                  <a:cs typeface="+mn-cs"/>
                </a:endParaRPr>
              </a:p>
            </p:txBody>
          </p:sp>
          <p:sp>
            <p:nvSpPr>
              <p:cNvPr id="61" name="Freeform 61">
                <a:extLst>
                  <a:ext uri="{FF2B5EF4-FFF2-40B4-BE49-F238E27FC236}">
                    <a16:creationId xmlns:a16="http://schemas.microsoft.com/office/drawing/2014/main" id="{A931151E-512F-45A8-9CE9-1C941BA49A8A}"/>
                  </a:ext>
                </a:extLst>
              </p:cNvPr>
              <p:cNvSpPr>
                <a:spLocks/>
              </p:cNvSpPr>
              <p:nvPr/>
            </p:nvSpPr>
            <p:spPr bwMode="auto">
              <a:xfrm flipH="1">
                <a:off x="7962219" y="1463488"/>
                <a:ext cx="2235880" cy="1642667"/>
              </a:xfrm>
              <a:custGeom>
                <a:avLst/>
                <a:gdLst>
                  <a:gd name="connsiteX0" fmla="*/ 528482 w 2235880"/>
                  <a:gd name="connsiteY0" fmla="*/ 1123224 h 1642667"/>
                  <a:gd name="connsiteX1" fmla="*/ 453953 w 2235880"/>
                  <a:gd name="connsiteY1" fmla="*/ 1196293 h 1642667"/>
                  <a:gd name="connsiteX2" fmla="*/ 460728 w 2235880"/>
                  <a:gd name="connsiteY2" fmla="*/ 1222863 h 1642667"/>
                  <a:gd name="connsiteX3" fmla="*/ 304894 w 2235880"/>
                  <a:gd name="connsiteY3" fmla="*/ 1315859 h 1642667"/>
                  <a:gd name="connsiteX4" fmla="*/ 325220 w 2235880"/>
                  <a:gd name="connsiteY4" fmla="*/ 1329144 h 1642667"/>
                  <a:gd name="connsiteX5" fmla="*/ 325220 w 2235880"/>
                  <a:gd name="connsiteY5" fmla="*/ 1349072 h 1642667"/>
                  <a:gd name="connsiteX6" fmla="*/ 481054 w 2235880"/>
                  <a:gd name="connsiteY6" fmla="*/ 1256076 h 1642667"/>
                  <a:gd name="connsiteX7" fmla="*/ 528482 w 2235880"/>
                  <a:gd name="connsiteY7" fmla="*/ 1276004 h 1642667"/>
                  <a:gd name="connsiteX8" fmla="*/ 609787 w 2235880"/>
                  <a:gd name="connsiteY8" fmla="*/ 1196293 h 1642667"/>
                  <a:gd name="connsiteX9" fmla="*/ 528482 w 2235880"/>
                  <a:gd name="connsiteY9" fmla="*/ 1123224 h 1642667"/>
                  <a:gd name="connsiteX10" fmla="*/ 1695388 w 2235880"/>
                  <a:gd name="connsiteY10" fmla="*/ 1123224 h 1642667"/>
                  <a:gd name="connsiteX11" fmla="*/ 1626094 w 2235880"/>
                  <a:gd name="connsiteY11" fmla="*/ 1196293 h 1642667"/>
                  <a:gd name="connsiteX12" fmla="*/ 1702317 w 2235880"/>
                  <a:gd name="connsiteY12" fmla="*/ 1276004 h 1642667"/>
                  <a:gd name="connsiteX13" fmla="*/ 1750823 w 2235880"/>
                  <a:gd name="connsiteY13" fmla="*/ 1256076 h 1642667"/>
                  <a:gd name="connsiteX14" fmla="*/ 1910199 w 2235880"/>
                  <a:gd name="connsiteY14" fmla="*/ 1349072 h 1642667"/>
                  <a:gd name="connsiteX15" fmla="*/ 1910199 w 2235880"/>
                  <a:gd name="connsiteY15" fmla="*/ 1329144 h 1642667"/>
                  <a:gd name="connsiteX16" fmla="*/ 1930987 w 2235880"/>
                  <a:gd name="connsiteY16" fmla="*/ 1315859 h 1642667"/>
                  <a:gd name="connsiteX17" fmla="*/ 1771611 w 2235880"/>
                  <a:gd name="connsiteY17" fmla="*/ 1222863 h 1642667"/>
                  <a:gd name="connsiteX18" fmla="*/ 1778540 w 2235880"/>
                  <a:gd name="connsiteY18" fmla="*/ 1196293 h 1642667"/>
                  <a:gd name="connsiteX19" fmla="*/ 1695388 w 2235880"/>
                  <a:gd name="connsiteY19" fmla="*/ 1123224 h 1642667"/>
                  <a:gd name="connsiteX20" fmla="*/ 307151 w 2235880"/>
                  <a:gd name="connsiteY20" fmla="*/ 761864 h 1642667"/>
                  <a:gd name="connsiteX21" fmla="*/ 230363 w 2235880"/>
                  <a:gd name="connsiteY21" fmla="*/ 816853 h 1642667"/>
                  <a:gd name="connsiteX22" fmla="*/ 0 w 2235880"/>
                  <a:gd name="connsiteY22" fmla="*/ 816853 h 1642667"/>
                  <a:gd name="connsiteX23" fmla="*/ 0 w 2235880"/>
                  <a:gd name="connsiteY23" fmla="*/ 858094 h 1642667"/>
                  <a:gd name="connsiteX24" fmla="*/ 223383 w 2235880"/>
                  <a:gd name="connsiteY24" fmla="*/ 858094 h 1642667"/>
                  <a:gd name="connsiteX25" fmla="*/ 307151 w 2235880"/>
                  <a:gd name="connsiteY25" fmla="*/ 919956 h 1642667"/>
                  <a:gd name="connsiteX26" fmla="*/ 383939 w 2235880"/>
                  <a:gd name="connsiteY26" fmla="*/ 844347 h 1642667"/>
                  <a:gd name="connsiteX27" fmla="*/ 307151 w 2235880"/>
                  <a:gd name="connsiteY27" fmla="*/ 761864 h 1642667"/>
                  <a:gd name="connsiteX28" fmla="*/ 912843 w 2235880"/>
                  <a:gd name="connsiteY28" fmla="*/ 761864 h 1642667"/>
                  <a:gd name="connsiteX29" fmla="*/ 835627 w 2235880"/>
                  <a:gd name="connsiteY29" fmla="*/ 844341 h 1642667"/>
                  <a:gd name="connsiteX30" fmla="*/ 912843 w 2235880"/>
                  <a:gd name="connsiteY30" fmla="*/ 919956 h 1642667"/>
                  <a:gd name="connsiteX31" fmla="*/ 983047 w 2235880"/>
                  <a:gd name="connsiteY31" fmla="*/ 864972 h 1642667"/>
                  <a:gd name="connsiteX32" fmla="*/ 983758 w 2235880"/>
                  <a:gd name="connsiteY32" fmla="*/ 864960 h 1642667"/>
                  <a:gd name="connsiteX33" fmla="*/ 994698 w 2235880"/>
                  <a:gd name="connsiteY33" fmla="*/ 865702 h 1642667"/>
                  <a:gd name="connsiteX34" fmla="*/ 1256913 w 2235880"/>
                  <a:gd name="connsiteY34" fmla="*/ 868150 h 1642667"/>
                  <a:gd name="connsiteX35" fmla="*/ 1330156 w 2235880"/>
                  <a:gd name="connsiteY35" fmla="*/ 923134 h 1642667"/>
                  <a:gd name="connsiteX36" fmla="*/ 1403424 w 2235880"/>
                  <a:gd name="connsiteY36" fmla="*/ 847519 h 1642667"/>
                  <a:gd name="connsiteX37" fmla="*/ 1330156 w 2235880"/>
                  <a:gd name="connsiteY37" fmla="*/ 765042 h 1642667"/>
                  <a:gd name="connsiteX38" fmla="*/ 1250264 w 2235880"/>
                  <a:gd name="connsiteY38" fmla="*/ 826903 h 1642667"/>
                  <a:gd name="connsiteX39" fmla="*/ 1184892 w 2235880"/>
                  <a:gd name="connsiteY39" fmla="*/ 826903 h 1642667"/>
                  <a:gd name="connsiteX40" fmla="*/ 1168081 w 2235880"/>
                  <a:gd name="connsiteY40" fmla="*/ 826302 h 1642667"/>
                  <a:gd name="connsiteX41" fmla="*/ 990059 w 2235880"/>
                  <a:gd name="connsiteY41" fmla="*/ 823725 h 1642667"/>
                  <a:gd name="connsiteX42" fmla="*/ 912843 w 2235880"/>
                  <a:gd name="connsiteY42" fmla="*/ 761864 h 1642667"/>
                  <a:gd name="connsiteX43" fmla="*/ 1928729 w 2235880"/>
                  <a:gd name="connsiteY43" fmla="*/ 761864 h 1642667"/>
                  <a:gd name="connsiteX44" fmla="*/ 1851941 w 2235880"/>
                  <a:gd name="connsiteY44" fmla="*/ 844347 h 1642667"/>
                  <a:gd name="connsiteX45" fmla="*/ 1928729 w 2235880"/>
                  <a:gd name="connsiteY45" fmla="*/ 919956 h 1642667"/>
                  <a:gd name="connsiteX46" fmla="*/ 2012498 w 2235880"/>
                  <a:gd name="connsiteY46" fmla="*/ 858094 h 1642667"/>
                  <a:gd name="connsiteX47" fmla="*/ 2235880 w 2235880"/>
                  <a:gd name="connsiteY47" fmla="*/ 858094 h 1642667"/>
                  <a:gd name="connsiteX48" fmla="*/ 2235880 w 2235880"/>
                  <a:gd name="connsiteY48" fmla="*/ 816853 h 1642667"/>
                  <a:gd name="connsiteX49" fmla="*/ 2005517 w 2235880"/>
                  <a:gd name="connsiteY49" fmla="*/ 816853 h 1642667"/>
                  <a:gd name="connsiteX50" fmla="*/ 1928729 w 2235880"/>
                  <a:gd name="connsiteY50" fmla="*/ 761864 h 1642667"/>
                  <a:gd name="connsiteX51" fmla="*/ 325220 w 2235880"/>
                  <a:gd name="connsiteY51" fmla="*/ 355344 h 1642667"/>
                  <a:gd name="connsiteX52" fmla="*/ 325220 w 2235880"/>
                  <a:gd name="connsiteY52" fmla="*/ 375272 h 1642667"/>
                  <a:gd name="connsiteX53" fmla="*/ 304894 w 2235880"/>
                  <a:gd name="connsiteY53" fmla="*/ 388557 h 1642667"/>
                  <a:gd name="connsiteX54" fmla="*/ 460728 w 2235880"/>
                  <a:gd name="connsiteY54" fmla="*/ 481553 h 1642667"/>
                  <a:gd name="connsiteX55" fmla="*/ 460728 w 2235880"/>
                  <a:gd name="connsiteY55" fmla="*/ 508123 h 1642667"/>
                  <a:gd name="connsiteX56" fmla="*/ 535258 w 2235880"/>
                  <a:gd name="connsiteY56" fmla="*/ 581192 h 1642667"/>
                  <a:gd name="connsiteX57" fmla="*/ 609787 w 2235880"/>
                  <a:gd name="connsiteY57" fmla="*/ 508123 h 1642667"/>
                  <a:gd name="connsiteX58" fmla="*/ 535258 w 2235880"/>
                  <a:gd name="connsiteY58" fmla="*/ 435055 h 1642667"/>
                  <a:gd name="connsiteX59" fmla="*/ 487830 w 2235880"/>
                  <a:gd name="connsiteY59" fmla="*/ 448340 h 1642667"/>
                  <a:gd name="connsiteX60" fmla="*/ 325220 w 2235880"/>
                  <a:gd name="connsiteY60" fmla="*/ 355344 h 1642667"/>
                  <a:gd name="connsiteX61" fmla="*/ 1910199 w 2235880"/>
                  <a:gd name="connsiteY61" fmla="*/ 355344 h 1642667"/>
                  <a:gd name="connsiteX62" fmla="*/ 1750823 w 2235880"/>
                  <a:gd name="connsiteY62" fmla="*/ 448340 h 1642667"/>
                  <a:gd name="connsiteX63" fmla="*/ 1702317 w 2235880"/>
                  <a:gd name="connsiteY63" fmla="*/ 435055 h 1642667"/>
                  <a:gd name="connsiteX64" fmla="*/ 1626094 w 2235880"/>
                  <a:gd name="connsiteY64" fmla="*/ 508123 h 1642667"/>
                  <a:gd name="connsiteX65" fmla="*/ 1702317 w 2235880"/>
                  <a:gd name="connsiteY65" fmla="*/ 581192 h 1642667"/>
                  <a:gd name="connsiteX66" fmla="*/ 1778540 w 2235880"/>
                  <a:gd name="connsiteY66" fmla="*/ 508123 h 1642667"/>
                  <a:gd name="connsiteX67" fmla="*/ 1771611 w 2235880"/>
                  <a:gd name="connsiteY67" fmla="*/ 481553 h 1642667"/>
                  <a:gd name="connsiteX68" fmla="*/ 1930987 w 2235880"/>
                  <a:gd name="connsiteY68" fmla="*/ 388557 h 1642667"/>
                  <a:gd name="connsiteX69" fmla="*/ 1910199 w 2235880"/>
                  <a:gd name="connsiteY69" fmla="*/ 381914 h 1642667"/>
                  <a:gd name="connsiteX70" fmla="*/ 1910199 w 2235880"/>
                  <a:gd name="connsiteY70" fmla="*/ 355344 h 1642667"/>
                  <a:gd name="connsiteX71" fmla="*/ 843952 w 2235880"/>
                  <a:gd name="connsiteY71" fmla="*/ 883 h 1642667"/>
                  <a:gd name="connsiteX72" fmla="*/ 775603 w 2235880"/>
                  <a:gd name="connsiteY72" fmla="*/ 83662 h 1642667"/>
                  <a:gd name="connsiteX73" fmla="*/ 837117 w 2235880"/>
                  <a:gd name="connsiteY73" fmla="*/ 152645 h 1642667"/>
                  <a:gd name="connsiteX74" fmla="*/ 837117 w 2235880"/>
                  <a:gd name="connsiteY74" fmla="*/ 538947 h 1642667"/>
                  <a:gd name="connsiteX75" fmla="*/ 666245 w 2235880"/>
                  <a:gd name="connsiteY75" fmla="*/ 642421 h 1642667"/>
                  <a:gd name="connsiteX76" fmla="*/ 666245 w 2235880"/>
                  <a:gd name="connsiteY76" fmla="*/ 1090807 h 1642667"/>
                  <a:gd name="connsiteX77" fmla="*/ 837117 w 2235880"/>
                  <a:gd name="connsiteY77" fmla="*/ 1201179 h 1642667"/>
                  <a:gd name="connsiteX78" fmla="*/ 837117 w 2235880"/>
                  <a:gd name="connsiteY78" fmla="*/ 1490906 h 1642667"/>
                  <a:gd name="connsiteX79" fmla="*/ 775603 w 2235880"/>
                  <a:gd name="connsiteY79" fmla="*/ 1573685 h 1642667"/>
                  <a:gd name="connsiteX80" fmla="*/ 857621 w 2235880"/>
                  <a:gd name="connsiteY80" fmla="*/ 1642667 h 1642667"/>
                  <a:gd name="connsiteX81" fmla="*/ 925970 w 2235880"/>
                  <a:gd name="connsiteY81" fmla="*/ 1552990 h 1642667"/>
                  <a:gd name="connsiteX82" fmla="*/ 878126 w 2235880"/>
                  <a:gd name="connsiteY82" fmla="*/ 1490906 h 1642667"/>
                  <a:gd name="connsiteX83" fmla="*/ 878126 w 2235880"/>
                  <a:gd name="connsiteY83" fmla="*/ 1173586 h 1642667"/>
                  <a:gd name="connsiteX84" fmla="*/ 700419 w 2235880"/>
                  <a:gd name="connsiteY84" fmla="*/ 1070112 h 1642667"/>
                  <a:gd name="connsiteX85" fmla="*/ 700419 w 2235880"/>
                  <a:gd name="connsiteY85" fmla="*/ 670014 h 1642667"/>
                  <a:gd name="connsiteX86" fmla="*/ 878126 w 2235880"/>
                  <a:gd name="connsiteY86" fmla="*/ 566540 h 1642667"/>
                  <a:gd name="connsiteX87" fmla="*/ 878126 w 2235880"/>
                  <a:gd name="connsiteY87" fmla="*/ 145746 h 1642667"/>
                  <a:gd name="connsiteX88" fmla="*/ 925970 w 2235880"/>
                  <a:gd name="connsiteY88" fmla="*/ 69866 h 1642667"/>
                  <a:gd name="connsiteX89" fmla="*/ 843952 w 2235880"/>
                  <a:gd name="connsiteY89" fmla="*/ 883 h 1642667"/>
                  <a:gd name="connsiteX90" fmla="*/ 1388958 w 2235880"/>
                  <a:gd name="connsiteY90" fmla="*/ 883 h 1642667"/>
                  <a:gd name="connsiteX91" fmla="*/ 1305568 w 2235880"/>
                  <a:gd name="connsiteY91" fmla="*/ 69866 h 1642667"/>
                  <a:gd name="connsiteX92" fmla="*/ 1354212 w 2235880"/>
                  <a:gd name="connsiteY92" fmla="*/ 145746 h 1642667"/>
                  <a:gd name="connsiteX93" fmla="*/ 1354212 w 2235880"/>
                  <a:gd name="connsiteY93" fmla="*/ 559641 h 1642667"/>
                  <a:gd name="connsiteX94" fmla="*/ 1534889 w 2235880"/>
                  <a:gd name="connsiteY94" fmla="*/ 670014 h 1642667"/>
                  <a:gd name="connsiteX95" fmla="*/ 1534889 w 2235880"/>
                  <a:gd name="connsiteY95" fmla="*/ 1063214 h 1642667"/>
                  <a:gd name="connsiteX96" fmla="*/ 1354212 w 2235880"/>
                  <a:gd name="connsiteY96" fmla="*/ 1173586 h 1642667"/>
                  <a:gd name="connsiteX97" fmla="*/ 1354212 w 2235880"/>
                  <a:gd name="connsiteY97" fmla="*/ 1490906 h 1642667"/>
                  <a:gd name="connsiteX98" fmla="*/ 1305568 w 2235880"/>
                  <a:gd name="connsiteY98" fmla="*/ 1552990 h 1642667"/>
                  <a:gd name="connsiteX99" fmla="*/ 1375059 w 2235880"/>
                  <a:gd name="connsiteY99" fmla="*/ 1635769 h 1642667"/>
                  <a:gd name="connsiteX100" fmla="*/ 1458449 w 2235880"/>
                  <a:gd name="connsiteY100" fmla="*/ 1566786 h 1642667"/>
                  <a:gd name="connsiteX101" fmla="*/ 1395907 w 2235880"/>
                  <a:gd name="connsiteY101" fmla="*/ 1484007 h 1642667"/>
                  <a:gd name="connsiteX102" fmla="*/ 1395907 w 2235880"/>
                  <a:gd name="connsiteY102" fmla="*/ 1194281 h 1642667"/>
                  <a:gd name="connsiteX103" fmla="*/ 1569635 w 2235880"/>
                  <a:gd name="connsiteY103" fmla="*/ 1083909 h 1642667"/>
                  <a:gd name="connsiteX104" fmla="*/ 1569635 w 2235880"/>
                  <a:gd name="connsiteY104" fmla="*/ 642421 h 1642667"/>
                  <a:gd name="connsiteX105" fmla="*/ 1395907 w 2235880"/>
                  <a:gd name="connsiteY105" fmla="*/ 538947 h 1642667"/>
                  <a:gd name="connsiteX106" fmla="*/ 1395907 w 2235880"/>
                  <a:gd name="connsiteY106" fmla="*/ 152645 h 1642667"/>
                  <a:gd name="connsiteX107" fmla="*/ 1458449 w 2235880"/>
                  <a:gd name="connsiteY107" fmla="*/ 83662 h 1642667"/>
                  <a:gd name="connsiteX108" fmla="*/ 1388958 w 2235880"/>
                  <a:gd name="connsiteY108" fmla="*/ 883 h 164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35880" h="1642667">
                    <a:moveTo>
                      <a:pt x="528482" y="1123224"/>
                    </a:moveTo>
                    <a:cubicBezTo>
                      <a:pt x="487830" y="1123224"/>
                      <a:pt x="453953" y="1156437"/>
                      <a:pt x="453953" y="1196293"/>
                    </a:cubicBezTo>
                    <a:cubicBezTo>
                      <a:pt x="453953" y="1209578"/>
                      <a:pt x="460728" y="1216220"/>
                      <a:pt x="460728" y="1222863"/>
                    </a:cubicBezTo>
                    <a:cubicBezTo>
                      <a:pt x="460728" y="1222863"/>
                      <a:pt x="460728" y="1222863"/>
                      <a:pt x="304894" y="1315859"/>
                    </a:cubicBezTo>
                    <a:cubicBezTo>
                      <a:pt x="304894" y="1315859"/>
                      <a:pt x="304894" y="1315859"/>
                      <a:pt x="325220" y="1329144"/>
                    </a:cubicBezTo>
                    <a:cubicBezTo>
                      <a:pt x="325220" y="1329144"/>
                      <a:pt x="325220" y="1329144"/>
                      <a:pt x="325220" y="1349072"/>
                    </a:cubicBezTo>
                    <a:cubicBezTo>
                      <a:pt x="325220" y="1349072"/>
                      <a:pt x="325220" y="1349072"/>
                      <a:pt x="481054" y="1256076"/>
                    </a:cubicBezTo>
                    <a:cubicBezTo>
                      <a:pt x="494605" y="1269361"/>
                      <a:pt x="514931" y="1276004"/>
                      <a:pt x="528482" y="1276004"/>
                    </a:cubicBezTo>
                    <a:cubicBezTo>
                      <a:pt x="569135" y="1276004"/>
                      <a:pt x="609787" y="1236148"/>
                      <a:pt x="609787" y="1196293"/>
                    </a:cubicBezTo>
                    <a:cubicBezTo>
                      <a:pt x="609787" y="1156437"/>
                      <a:pt x="569135" y="1123224"/>
                      <a:pt x="528482" y="1123224"/>
                    </a:cubicBezTo>
                    <a:close/>
                    <a:moveTo>
                      <a:pt x="1695388" y="1123224"/>
                    </a:moveTo>
                    <a:cubicBezTo>
                      <a:pt x="1653812" y="1123224"/>
                      <a:pt x="1626094" y="1156437"/>
                      <a:pt x="1626094" y="1196293"/>
                    </a:cubicBezTo>
                    <a:cubicBezTo>
                      <a:pt x="1626094" y="1236148"/>
                      <a:pt x="1660741" y="1276004"/>
                      <a:pt x="1702317" y="1276004"/>
                    </a:cubicBezTo>
                    <a:cubicBezTo>
                      <a:pt x="1723105" y="1276004"/>
                      <a:pt x="1736964" y="1262718"/>
                      <a:pt x="1750823" y="1256076"/>
                    </a:cubicBezTo>
                    <a:cubicBezTo>
                      <a:pt x="1750823" y="1256076"/>
                      <a:pt x="1750823" y="1256076"/>
                      <a:pt x="1910199" y="1349072"/>
                    </a:cubicBezTo>
                    <a:cubicBezTo>
                      <a:pt x="1910199" y="1349072"/>
                      <a:pt x="1910199" y="1349072"/>
                      <a:pt x="1910199" y="1329144"/>
                    </a:cubicBezTo>
                    <a:cubicBezTo>
                      <a:pt x="1910199" y="1329144"/>
                      <a:pt x="1910199" y="1329144"/>
                      <a:pt x="1930987" y="1315859"/>
                    </a:cubicBezTo>
                    <a:cubicBezTo>
                      <a:pt x="1930987" y="1315859"/>
                      <a:pt x="1930987" y="1315859"/>
                      <a:pt x="1771611" y="1222863"/>
                    </a:cubicBezTo>
                    <a:cubicBezTo>
                      <a:pt x="1771611" y="1216220"/>
                      <a:pt x="1778540" y="1209578"/>
                      <a:pt x="1778540" y="1196293"/>
                    </a:cubicBezTo>
                    <a:cubicBezTo>
                      <a:pt x="1778540" y="1156437"/>
                      <a:pt x="1736964" y="1123224"/>
                      <a:pt x="1695388" y="1123224"/>
                    </a:cubicBezTo>
                    <a:close/>
                    <a:moveTo>
                      <a:pt x="307151" y="761864"/>
                    </a:moveTo>
                    <a:cubicBezTo>
                      <a:pt x="265267" y="761864"/>
                      <a:pt x="237344" y="789358"/>
                      <a:pt x="230363" y="816853"/>
                    </a:cubicBezTo>
                    <a:cubicBezTo>
                      <a:pt x="0" y="816853"/>
                      <a:pt x="0" y="816853"/>
                      <a:pt x="0" y="816853"/>
                    </a:cubicBezTo>
                    <a:cubicBezTo>
                      <a:pt x="0" y="858094"/>
                      <a:pt x="0" y="858094"/>
                      <a:pt x="0" y="858094"/>
                    </a:cubicBezTo>
                    <a:cubicBezTo>
                      <a:pt x="223383" y="858094"/>
                      <a:pt x="223383" y="858094"/>
                      <a:pt x="223383" y="858094"/>
                    </a:cubicBezTo>
                    <a:cubicBezTo>
                      <a:pt x="237344" y="892462"/>
                      <a:pt x="265267" y="919956"/>
                      <a:pt x="307151" y="919956"/>
                    </a:cubicBezTo>
                    <a:cubicBezTo>
                      <a:pt x="349035" y="919956"/>
                      <a:pt x="383939" y="885588"/>
                      <a:pt x="383939" y="844347"/>
                    </a:cubicBezTo>
                    <a:cubicBezTo>
                      <a:pt x="383939" y="803105"/>
                      <a:pt x="349035" y="761864"/>
                      <a:pt x="307151" y="761864"/>
                    </a:cubicBezTo>
                    <a:close/>
                    <a:moveTo>
                      <a:pt x="912843" y="761864"/>
                    </a:moveTo>
                    <a:cubicBezTo>
                      <a:pt x="870716" y="761864"/>
                      <a:pt x="835627" y="803110"/>
                      <a:pt x="835627" y="844341"/>
                    </a:cubicBezTo>
                    <a:cubicBezTo>
                      <a:pt x="835627" y="885587"/>
                      <a:pt x="870716" y="919956"/>
                      <a:pt x="912843" y="919956"/>
                    </a:cubicBezTo>
                    <a:cubicBezTo>
                      <a:pt x="947932" y="919956"/>
                      <a:pt x="976008" y="899341"/>
                      <a:pt x="983047" y="864972"/>
                    </a:cubicBezTo>
                    <a:lnTo>
                      <a:pt x="983758" y="864960"/>
                    </a:lnTo>
                    <a:lnTo>
                      <a:pt x="994698" y="865702"/>
                    </a:lnTo>
                    <a:cubicBezTo>
                      <a:pt x="1065835" y="868452"/>
                      <a:pt x="1172002" y="868150"/>
                      <a:pt x="1256913" y="868150"/>
                    </a:cubicBezTo>
                    <a:cubicBezTo>
                      <a:pt x="1263562" y="902519"/>
                      <a:pt x="1290210" y="923134"/>
                      <a:pt x="1330156" y="923134"/>
                    </a:cubicBezTo>
                    <a:cubicBezTo>
                      <a:pt x="1370127" y="923134"/>
                      <a:pt x="1403424" y="888765"/>
                      <a:pt x="1403424" y="847519"/>
                    </a:cubicBezTo>
                    <a:cubicBezTo>
                      <a:pt x="1403424" y="806288"/>
                      <a:pt x="1370127" y="765042"/>
                      <a:pt x="1330156" y="765042"/>
                    </a:cubicBezTo>
                    <a:cubicBezTo>
                      <a:pt x="1290210" y="765042"/>
                      <a:pt x="1263562" y="792534"/>
                      <a:pt x="1250264" y="826903"/>
                    </a:cubicBezTo>
                    <a:lnTo>
                      <a:pt x="1184892" y="826903"/>
                    </a:lnTo>
                    <a:lnTo>
                      <a:pt x="1168081" y="826302"/>
                    </a:lnTo>
                    <a:cubicBezTo>
                      <a:pt x="1108033" y="824650"/>
                      <a:pt x="1042705" y="823725"/>
                      <a:pt x="990059" y="823725"/>
                    </a:cubicBezTo>
                    <a:cubicBezTo>
                      <a:pt x="983047" y="789356"/>
                      <a:pt x="947932" y="761864"/>
                      <a:pt x="912843" y="761864"/>
                    </a:cubicBezTo>
                    <a:close/>
                    <a:moveTo>
                      <a:pt x="1928729" y="761864"/>
                    </a:moveTo>
                    <a:cubicBezTo>
                      <a:pt x="1886845" y="761864"/>
                      <a:pt x="1851941" y="803105"/>
                      <a:pt x="1851941" y="844347"/>
                    </a:cubicBezTo>
                    <a:cubicBezTo>
                      <a:pt x="1851941" y="885588"/>
                      <a:pt x="1886845" y="919956"/>
                      <a:pt x="1928729" y="919956"/>
                    </a:cubicBezTo>
                    <a:cubicBezTo>
                      <a:pt x="1970613" y="919956"/>
                      <a:pt x="1998536" y="892462"/>
                      <a:pt x="2012498" y="858094"/>
                    </a:cubicBezTo>
                    <a:cubicBezTo>
                      <a:pt x="2012498" y="858094"/>
                      <a:pt x="2012498" y="858094"/>
                      <a:pt x="2235880" y="858094"/>
                    </a:cubicBezTo>
                    <a:cubicBezTo>
                      <a:pt x="2235880" y="858094"/>
                      <a:pt x="2235880" y="858094"/>
                      <a:pt x="2235880" y="816853"/>
                    </a:cubicBezTo>
                    <a:cubicBezTo>
                      <a:pt x="2235880" y="816853"/>
                      <a:pt x="2235880" y="816853"/>
                      <a:pt x="2005517" y="816853"/>
                    </a:cubicBezTo>
                    <a:cubicBezTo>
                      <a:pt x="1998536" y="789358"/>
                      <a:pt x="1970613" y="761864"/>
                      <a:pt x="1928729" y="761864"/>
                    </a:cubicBezTo>
                    <a:close/>
                    <a:moveTo>
                      <a:pt x="325220" y="355344"/>
                    </a:moveTo>
                    <a:cubicBezTo>
                      <a:pt x="325220" y="355344"/>
                      <a:pt x="325220" y="355344"/>
                      <a:pt x="325220" y="375272"/>
                    </a:cubicBezTo>
                    <a:cubicBezTo>
                      <a:pt x="325220" y="375272"/>
                      <a:pt x="325220" y="375272"/>
                      <a:pt x="304894" y="388557"/>
                    </a:cubicBezTo>
                    <a:cubicBezTo>
                      <a:pt x="304894" y="388557"/>
                      <a:pt x="304894" y="388557"/>
                      <a:pt x="460728" y="481553"/>
                    </a:cubicBezTo>
                    <a:cubicBezTo>
                      <a:pt x="460728" y="488196"/>
                      <a:pt x="460728" y="494838"/>
                      <a:pt x="460728" y="508123"/>
                    </a:cubicBezTo>
                    <a:cubicBezTo>
                      <a:pt x="460728" y="547979"/>
                      <a:pt x="494605" y="581192"/>
                      <a:pt x="535258" y="581192"/>
                    </a:cubicBezTo>
                    <a:cubicBezTo>
                      <a:pt x="575910" y="581192"/>
                      <a:pt x="609787" y="547979"/>
                      <a:pt x="609787" y="508123"/>
                    </a:cubicBezTo>
                    <a:cubicBezTo>
                      <a:pt x="609787" y="468268"/>
                      <a:pt x="575910" y="435055"/>
                      <a:pt x="535258" y="435055"/>
                    </a:cubicBezTo>
                    <a:cubicBezTo>
                      <a:pt x="514931" y="435055"/>
                      <a:pt x="501381" y="441698"/>
                      <a:pt x="487830" y="448340"/>
                    </a:cubicBezTo>
                    <a:cubicBezTo>
                      <a:pt x="487830" y="448340"/>
                      <a:pt x="487830" y="448340"/>
                      <a:pt x="325220" y="355344"/>
                    </a:cubicBezTo>
                    <a:close/>
                    <a:moveTo>
                      <a:pt x="1910199" y="355344"/>
                    </a:moveTo>
                    <a:cubicBezTo>
                      <a:pt x="1910199" y="355344"/>
                      <a:pt x="1910199" y="355344"/>
                      <a:pt x="1750823" y="448340"/>
                    </a:cubicBezTo>
                    <a:cubicBezTo>
                      <a:pt x="1736964" y="435055"/>
                      <a:pt x="1723105" y="435055"/>
                      <a:pt x="1702317" y="435055"/>
                    </a:cubicBezTo>
                    <a:cubicBezTo>
                      <a:pt x="1660741" y="435055"/>
                      <a:pt x="1626094" y="468268"/>
                      <a:pt x="1626094" y="508123"/>
                    </a:cubicBezTo>
                    <a:cubicBezTo>
                      <a:pt x="1626094" y="547979"/>
                      <a:pt x="1660741" y="581192"/>
                      <a:pt x="1702317" y="581192"/>
                    </a:cubicBezTo>
                    <a:cubicBezTo>
                      <a:pt x="1743894" y="581192"/>
                      <a:pt x="1778540" y="547979"/>
                      <a:pt x="1778540" y="508123"/>
                    </a:cubicBezTo>
                    <a:cubicBezTo>
                      <a:pt x="1778540" y="501481"/>
                      <a:pt x="1778540" y="488196"/>
                      <a:pt x="1771611" y="481553"/>
                    </a:cubicBezTo>
                    <a:cubicBezTo>
                      <a:pt x="1771611" y="481553"/>
                      <a:pt x="1771611" y="481553"/>
                      <a:pt x="1930987" y="388557"/>
                    </a:cubicBezTo>
                    <a:lnTo>
                      <a:pt x="1910199" y="381914"/>
                    </a:lnTo>
                    <a:cubicBezTo>
                      <a:pt x="1910199" y="381914"/>
                      <a:pt x="1910199" y="381914"/>
                      <a:pt x="1910199" y="355344"/>
                    </a:cubicBezTo>
                    <a:close/>
                    <a:moveTo>
                      <a:pt x="843952" y="883"/>
                    </a:moveTo>
                    <a:cubicBezTo>
                      <a:pt x="802942" y="883"/>
                      <a:pt x="768768" y="42273"/>
                      <a:pt x="775603" y="83662"/>
                    </a:cubicBezTo>
                    <a:cubicBezTo>
                      <a:pt x="775603" y="118153"/>
                      <a:pt x="802942" y="145746"/>
                      <a:pt x="837117" y="152645"/>
                    </a:cubicBezTo>
                    <a:lnTo>
                      <a:pt x="837117" y="538947"/>
                    </a:lnTo>
                    <a:cubicBezTo>
                      <a:pt x="837117" y="538947"/>
                      <a:pt x="837117" y="538947"/>
                      <a:pt x="666245" y="642421"/>
                    </a:cubicBezTo>
                    <a:cubicBezTo>
                      <a:pt x="666245" y="642421"/>
                      <a:pt x="666245" y="642421"/>
                      <a:pt x="666245" y="1090807"/>
                    </a:cubicBezTo>
                    <a:cubicBezTo>
                      <a:pt x="666245" y="1090807"/>
                      <a:pt x="666245" y="1090807"/>
                      <a:pt x="837117" y="1201179"/>
                    </a:cubicBezTo>
                    <a:cubicBezTo>
                      <a:pt x="837117" y="1201179"/>
                      <a:pt x="837117" y="1201179"/>
                      <a:pt x="837117" y="1490906"/>
                    </a:cubicBezTo>
                    <a:cubicBezTo>
                      <a:pt x="796108" y="1497804"/>
                      <a:pt x="768768" y="1532295"/>
                      <a:pt x="775603" y="1573685"/>
                    </a:cubicBezTo>
                    <a:cubicBezTo>
                      <a:pt x="775603" y="1615074"/>
                      <a:pt x="816612" y="1642667"/>
                      <a:pt x="857621" y="1642667"/>
                    </a:cubicBezTo>
                    <a:cubicBezTo>
                      <a:pt x="898631" y="1635769"/>
                      <a:pt x="925970" y="1594379"/>
                      <a:pt x="925970" y="1552990"/>
                    </a:cubicBezTo>
                    <a:cubicBezTo>
                      <a:pt x="925970" y="1525397"/>
                      <a:pt x="905465" y="1497804"/>
                      <a:pt x="878126" y="1490906"/>
                    </a:cubicBezTo>
                    <a:cubicBezTo>
                      <a:pt x="878126" y="1490906"/>
                      <a:pt x="878126" y="1490906"/>
                      <a:pt x="878126" y="1173586"/>
                    </a:cubicBezTo>
                    <a:cubicBezTo>
                      <a:pt x="878126" y="1173586"/>
                      <a:pt x="878126" y="1173586"/>
                      <a:pt x="700419" y="1070112"/>
                    </a:cubicBezTo>
                    <a:cubicBezTo>
                      <a:pt x="700419" y="1070112"/>
                      <a:pt x="700419" y="1070112"/>
                      <a:pt x="700419" y="670014"/>
                    </a:cubicBezTo>
                    <a:cubicBezTo>
                      <a:pt x="700419" y="670014"/>
                      <a:pt x="700419" y="670014"/>
                      <a:pt x="878126" y="566540"/>
                    </a:cubicBezTo>
                    <a:cubicBezTo>
                      <a:pt x="878126" y="566540"/>
                      <a:pt x="878126" y="566540"/>
                      <a:pt x="878126" y="145746"/>
                    </a:cubicBezTo>
                    <a:cubicBezTo>
                      <a:pt x="905465" y="131950"/>
                      <a:pt x="925970" y="104357"/>
                      <a:pt x="925970" y="69866"/>
                    </a:cubicBezTo>
                    <a:cubicBezTo>
                      <a:pt x="925970" y="28476"/>
                      <a:pt x="884961" y="-6015"/>
                      <a:pt x="843952" y="883"/>
                    </a:cubicBezTo>
                    <a:close/>
                    <a:moveTo>
                      <a:pt x="1388958" y="883"/>
                    </a:moveTo>
                    <a:cubicBezTo>
                      <a:pt x="1347263" y="-6015"/>
                      <a:pt x="1305568" y="28476"/>
                      <a:pt x="1305568" y="69866"/>
                    </a:cubicBezTo>
                    <a:cubicBezTo>
                      <a:pt x="1298619" y="104357"/>
                      <a:pt x="1319466" y="138848"/>
                      <a:pt x="1354212" y="145746"/>
                    </a:cubicBezTo>
                    <a:cubicBezTo>
                      <a:pt x="1354212" y="145746"/>
                      <a:pt x="1354212" y="145746"/>
                      <a:pt x="1354212" y="559641"/>
                    </a:cubicBezTo>
                    <a:cubicBezTo>
                      <a:pt x="1354212" y="559641"/>
                      <a:pt x="1354212" y="559641"/>
                      <a:pt x="1534889" y="670014"/>
                    </a:cubicBezTo>
                    <a:cubicBezTo>
                      <a:pt x="1534889" y="670014"/>
                      <a:pt x="1534889" y="670014"/>
                      <a:pt x="1534889" y="1063214"/>
                    </a:cubicBezTo>
                    <a:cubicBezTo>
                      <a:pt x="1534889" y="1063214"/>
                      <a:pt x="1534889" y="1063214"/>
                      <a:pt x="1354212" y="1173586"/>
                    </a:cubicBezTo>
                    <a:cubicBezTo>
                      <a:pt x="1354212" y="1173586"/>
                      <a:pt x="1354212" y="1173586"/>
                      <a:pt x="1354212" y="1490906"/>
                    </a:cubicBezTo>
                    <a:cubicBezTo>
                      <a:pt x="1326416" y="1497804"/>
                      <a:pt x="1305568" y="1525397"/>
                      <a:pt x="1305568" y="1552990"/>
                    </a:cubicBezTo>
                    <a:cubicBezTo>
                      <a:pt x="1298619" y="1594379"/>
                      <a:pt x="1333365" y="1635769"/>
                      <a:pt x="1375059" y="1635769"/>
                    </a:cubicBezTo>
                    <a:cubicBezTo>
                      <a:pt x="1416754" y="1642667"/>
                      <a:pt x="1458449" y="1608176"/>
                      <a:pt x="1458449" y="1566786"/>
                    </a:cubicBezTo>
                    <a:cubicBezTo>
                      <a:pt x="1465398" y="1525397"/>
                      <a:pt x="1437602" y="1490906"/>
                      <a:pt x="1395907" y="1484007"/>
                    </a:cubicBezTo>
                    <a:cubicBezTo>
                      <a:pt x="1395907" y="1484007"/>
                      <a:pt x="1395907" y="1484007"/>
                      <a:pt x="1395907" y="1194281"/>
                    </a:cubicBezTo>
                    <a:cubicBezTo>
                      <a:pt x="1395907" y="1194281"/>
                      <a:pt x="1395907" y="1194281"/>
                      <a:pt x="1569635" y="1083909"/>
                    </a:cubicBezTo>
                    <a:cubicBezTo>
                      <a:pt x="1569635" y="1083909"/>
                      <a:pt x="1569635" y="1083909"/>
                      <a:pt x="1569635" y="642421"/>
                    </a:cubicBezTo>
                    <a:cubicBezTo>
                      <a:pt x="1569635" y="642421"/>
                      <a:pt x="1569635" y="642421"/>
                      <a:pt x="1395907" y="538947"/>
                    </a:cubicBezTo>
                    <a:cubicBezTo>
                      <a:pt x="1395907" y="538947"/>
                      <a:pt x="1395907" y="538947"/>
                      <a:pt x="1395907" y="152645"/>
                    </a:cubicBezTo>
                    <a:cubicBezTo>
                      <a:pt x="1430652" y="145746"/>
                      <a:pt x="1458449" y="118153"/>
                      <a:pt x="1458449" y="83662"/>
                    </a:cubicBezTo>
                    <a:cubicBezTo>
                      <a:pt x="1465398" y="42273"/>
                      <a:pt x="1430652" y="883"/>
                      <a:pt x="1388958" y="883"/>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2" name="Group 61" title="Automated Action">
            <a:extLst>
              <a:ext uri="{FF2B5EF4-FFF2-40B4-BE49-F238E27FC236}">
                <a16:creationId xmlns:a16="http://schemas.microsoft.com/office/drawing/2014/main" id="{DBAEB2CA-0D56-46B3-8485-BEF9983B7C81}"/>
              </a:ext>
            </a:extLst>
          </p:cNvPr>
          <p:cNvGrpSpPr/>
          <p:nvPr/>
        </p:nvGrpSpPr>
        <p:grpSpPr>
          <a:xfrm>
            <a:off x="687280" y="4715937"/>
            <a:ext cx="2704507" cy="389393"/>
            <a:chOff x="687280" y="4715937"/>
            <a:chExt cx="2704507" cy="389393"/>
          </a:xfrm>
        </p:grpSpPr>
        <p:sp>
          <p:nvSpPr>
            <p:cNvPr id="63" name="Content Placeholder 2">
              <a:extLst>
                <a:ext uri="{FF2B5EF4-FFF2-40B4-BE49-F238E27FC236}">
                  <a16:creationId xmlns:a16="http://schemas.microsoft.com/office/drawing/2014/main" id="{2270C1B5-D440-4448-A683-1927607CDF1E}"/>
                </a:ext>
              </a:extLst>
            </p:cNvPr>
            <p:cNvSpPr txBox="1">
              <a:spLocks/>
            </p:cNvSpPr>
            <p:nvPr/>
          </p:nvSpPr>
          <p:spPr>
            <a:xfrm>
              <a:off x="1223353" y="4773808"/>
              <a:ext cx="2168434"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w="3175">
                    <a:noFill/>
                  </a:ln>
                  <a:solidFill>
                    <a:schemeClr val="accent1">
                      <a:lumMod val="75000"/>
                    </a:schemeClr>
                  </a:solidFill>
                  <a:effectLst/>
                  <a:uLnTx/>
                  <a:uFillTx/>
                  <a:latin typeface="Segoe UI Semibold"/>
                  <a:ea typeface="+mn-ea"/>
                  <a:cs typeface="Segoe UI" panose="020B0502040204020203" pitchFamily="34" charset="0"/>
                </a:rPr>
                <a:t>Automated action</a:t>
              </a:r>
            </a:p>
          </p:txBody>
        </p:sp>
        <p:grpSp>
          <p:nvGrpSpPr>
            <p:cNvPr id="64" name="automated" descr="automated">
              <a:extLst>
                <a:ext uri="{FF2B5EF4-FFF2-40B4-BE49-F238E27FC236}">
                  <a16:creationId xmlns:a16="http://schemas.microsoft.com/office/drawing/2014/main" id="{206C85F1-C845-4856-936F-7B7B894A48F2}"/>
                </a:ext>
              </a:extLst>
            </p:cNvPr>
            <p:cNvGrpSpPr/>
            <p:nvPr/>
          </p:nvGrpSpPr>
          <p:grpSpPr>
            <a:xfrm>
              <a:off x="687280" y="4715937"/>
              <a:ext cx="308452" cy="389393"/>
              <a:chOff x="7294940" y="2109265"/>
              <a:chExt cx="373227" cy="471165"/>
            </a:xfrm>
          </p:grpSpPr>
          <p:sp>
            <p:nvSpPr>
              <p:cNvPr id="65" name="Freeform 566">
                <a:extLst>
                  <a:ext uri="{FF2B5EF4-FFF2-40B4-BE49-F238E27FC236}">
                    <a16:creationId xmlns:a16="http://schemas.microsoft.com/office/drawing/2014/main" id="{77B4753D-9539-4C99-A99A-832F5F52CCFA}"/>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567">
                <a:extLst>
                  <a:ext uri="{FF2B5EF4-FFF2-40B4-BE49-F238E27FC236}">
                    <a16:creationId xmlns:a16="http://schemas.microsoft.com/office/drawing/2014/main" id="{655C7848-FF07-423B-A99C-226716A2500F}"/>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568">
                <a:extLst>
                  <a:ext uri="{FF2B5EF4-FFF2-40B4-BE49-F238E27FC236}">
                    <a16:creationId xmlns:a16="http://schemas.microsoft.com/office/drawing/2014/main" id="{37682D0E-8CE6-4D98-A63E-60BC8759EFDE}"/>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0" name="Title 3">
            <a:extLst>
              <a:ext uri="{FF2B5EF4-FFF2-40B4-BE49-F238E27FC236}">
                <a16:creationId xmlns:a16="http://schemas.microsoft.com/office/drawing/2014/main" id="{80009132-9421-4D8C-ADDC-DFF91AE087E0}"/>
              </a:ext>
            </a:extLst>
          </p:cNvPr>
          <p:cNvSpPr>
            <a:spLocks noGrp="1"/>
          </p:cNvSpPr>
          <p:nvPr>
            <p:ph type="title"/>
          </p:nvPr>
        </p:nvSpPr>
        <p:spPr>
          <a:xfrm>
            <a:off x="582614" y="1962667"/>
            <a:ext cx="2839855" cy="430887"/>
          </a:xfrm>
        </p:spPr>
        <p:txBody>
          <a:bodyPr>
            <a:normAutofit fontScale="90000"/>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Goals in Power BI</a:t>
            </a:r>
          </a:p>
        </p:txBody>
      </p:sp>
      <p:sp>
        <p:nvSpPr>
          <p:cNvPr id="80" name="TextBox 79">
            <a:extLst>
              <a:ext uri="{FF2B5EF4-FFF2-40B4-BE49-F238E27FC236}">
                <a16:creationId xmlns:a16="http://schemas.microsoft.com/office/drawing/2014/main" id="{FA0D67F4-7162-96FD-B9FF-180D3179D85E}"/>
              </a:ext>
            </a:extLst>
          </p:cNvPr>
          <p:cNvSpPr txBox="1"/>
          <p:nvPr/>
        </p:nvSpPr>
        <p:spPr>
          <a:xfrm>
            <a:off x="503596" y="182000"/>
            <a:ext cx="10774056" cy="707886"/>
          </a:xfrm>
          <a:prstGeom prst="rect">
            <a:avLst/>
          </a:prstGeom>
          <a:noFill/>
        </p:spPr>
        <p:txBody>
          <a:bodyPr wrap="square" rtlCol="0">
            <a:sp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Portal Access</a:t>
            </a:r>
          </a:p>
        </p:txBody>
      </p:sp>
      <p:sp>
        <p:nvSpPr>
          <p:cNvPr id="4" name="Picture Placeholder 3" descr="&#10;" title="Background slider showing blank screen">
            <a:extLst>
              <a:ext uri="{FF2B5EF4-FFF2-40B4-BE49-F238E27FC236}">
                <a16:creationId xmlns:a16="http://schemas.microsoft.com/office/drawing/2014/main" id="{1BFE4996-9E3E-5801-0064-1192B37245B9}"/>
              </a:ext>
            </a:extLst>
          </p:cNvPr>
          <p:cNvSpPr>
            <a:spLocks noGrp="1"/>
          </p:cNvSpPr>
          <p:nvPr>
            <p:ph type="pic" sz="quarter" idx="12"/>
          </p:nvPr>
        </p:nvSpPr>
        <p:spPr/>
      </p:sp>
      <p:pic>
        <p:nvPicPr>
          <p:cNvPr id="2" name="Picture 1" descr="GUI for searching Azure Cosmos DB&#10;&#10;Provides 2 options&#10;1) Under Services&#10;2) Under MarketPlace&#10;">
            <a:extLst>
              <a:ext uri="{FF2B5EF4-FFF2-40B4-BE49-F238E27FC236}">
                <a16:creationId xmlns:a16="http://schemas.microsoft.com/office/drawing/2014/main" id="{F15D7D1E-9C74-4F33-89E2-9C1FC6D7C343}"/>
              </a:ext>
            </a:extLst>
          </p:cNvPr>
          <p:cNvPicPr>
            <a:picLocks noChangeAspect="1"/>
          </p:cNvPicPr>
          <p:nvPr/>
        </p:nvPicPr>
        <p:blipFill>
          <a:blip r:embed="rId3"/>
          <a:stretch>
            <a:fillRect/>
          </a:stretch>
        </p:blipFill>
        <p:spPr>
          <a:xfrm>
            <a:off x="4052781" y="1501930"/>
            <a:ext cx="7390799" cy="4134661"/>
          </a:xfrm>
          <a:prstGeom prst="rect">
            <a:avLst/>
          </a:prstGeom>
        </p:spPr>
      </p:pic>
      <p:pic>
        <p:nvPicPr>
          <p:cNvPr id="5" name="Picture 4" descr="GUI reflecting Choice of PostgresQL API available on Cosmos DB post relaunch">
            <a:extLst>
              <a:ext uri="{FF2B5EF4-FFF2-40B4-BE49-F238E27FC236}">
                <a16:creationId xmlns:a16="http://schemas.microsoft.com/office/drawing/2014/main" id="{E78EF0D8-ED34-BB79-B811-006E0099AD5F}"/>
              </a:ext>
            </a:extLst>
          </p:cNvPr>
          <p:cNvPicPr>
            <a:picLocks noChangeAspect="1"/>
          </p:cNvPicPr>
          <p:nvPr/>
        </p:nvPicPr>
        <p:blipFill>
          <a:blip r:embed="rId4"/>
          <a:stretch>
            <a:fillRect/>
          </a:stretch>
        </p:blipFill>
        <p:spPr>
          <a:xfrm>
            <a:off x="4059742" y="1489167"/>
            <a:ext cx="7390800" cy="4153989"/>
          </a:xfrm>
          <a:prstGeom prst="rect">
            <a:avLst/>
          </a:prstGeom>
        </p:spPr>
      </p:pic>
      <p:pic>
        <p:nvPicPr>
          <p:cNvPr id="6" name="Picture 5" descr="Graphical user interface to Provision Cosmos DB for Postgres Cluster while defining cluster name, subscription, resource group etc.&#10;&#10;">
            <a:extLst>
              <a:ext uri="{FF2B5EF4-FFF2-40B4-BE49-F238E27FC236}">
                <a16:creationId xmlns:a16="http://schemas.microsoft.com/office/drawing/2014/main" id="{BD8AB433-F701-88B1-0917-25CF7CBB1E65}"/>
              </a:ext>
            </a:extLst>
          </p:cNvPr>
          <p:cNvPicPr>
            <a:picLocks noChangeAspect="1"/>
          </p:cNvPicPr>
          <p:nvPr/>
        </p:nvPicPr>
        <p:blipFill>
          <a:blip r:embed="rId5"/>
          <a:stretch>
            <a:fillRect/>
          </a:stretch>
        </p:blipFill>
        <p:spPr>
          <a:xfrm>
            <a:off x="4080945" y="1481971"/>
            <a:ext cx="7402284" cy="4153988"/>
          </a:xfrm>
          <a:prstGeom prst="rect">
            <a:avLst/>
          </a:prstGeom>
        </p:spPr>
      </p:pic>
      <p:pic>
        <p:nvPicPr>
          <p:cNvPr id="68" name="Picture 67" descr="GUI showing configuration screen to opt for ">
            <a:extLst>
              <a:ext uri="{FF2B5EF4-FFF2-40B4-BE49-F238E27FC236}">
                <a16:creationId xmlns:a16="http://schemas.microsoft.com/office/drawing/2014/main" id="{89B8B9DA-164A-F78A-60E1-408900A36ABD}"/>
              </a:ext>
            </a:extLst>
          </p:cNvPr>
          <p:cNvPicPr>
            <a:picLocks noChangeAspect="1"/>
          </p:cNvPicPr>
          <p:nvPr/>
        </p:nvPicPr>
        <p:blipFill>
          <a:blip r:embed="rId6"/>
          <a:stretch>
            <a:fillRect/>
          </a:stretch>
        </p:blipFill>
        <p:spPr>
          <a:xfrm>
            <a:off x="4077979" y="1510683"/>
            <a:ext cx="7420229" cy="4178143"/>
          </a:xfrm>
          <a:prstGeom prst="rect">
            <a:avLst/>
          </a:prstGeom>
        </p:spPr>
      </p:pic>
      <p:pic>
        <p:nvPicPr>
          <p:cNvPr id="71" name="Picture 70" descr="Post providing configuration, opt for Postgres version and password to connect to the database. we could initiate deployment">
            <a:extLst>
              <a:ext uri="{FF2B5EF4-FFF2-40B4-BE49-F238E27FC236}">
                <a16:creationId xmlns:a16="http://schemas.microsoft.com/office/drawing/2014/main" id="{E144CD58-B646-DC89-0BE7-1427979A1F04}"/>
              </a:ext>
            </a:extLst>
          </p:cNvPr>
          <p:cNvPicPr>
            <a:picLocks noChangeAspect="1"/>
          </p:cNvPicPr>
          <p:nvPr/>
        </p:nvPicPr>
        <p:blipFill>
          <a:blip r:embed="rId7"/>
          <a:stretch>
            <a:fillRect/>
          </a:stretch>
        </p:blipFill>
        <p:spPr>
          <a:xfrm>
            <a:off x="4068856" y="1484411"/>
            <a:ext cx="7424058" cy="4236200"/>
          </a:xfrm>
          <a:prstGeom prst="rect">
            <a:avLst/>
          </a:prstGeom>
        </p:spPr>
      </p:pic>
      <p:pic>
        <p:nvPicPr>
          <p:cNvPr id="73" name="Picture 72" descr="GUI for Deployment triggered">
            <a:extLst>
              <a:ext uri="{FF2B5EF4-FFF2-40B4-BE49-F238E27FC236}">
                <a16:creationId xmlns:a16="http://schemas.microsoft.com/office/drawing/2014/main" id="{7908D685-31BB-6035-7ABE-C07C86E20469}"/>
              </a:ext>
            </a:extLst>
          </p:cNvPr>
          <p:cNvPicPr>
            <a:picLocks noChangeAspect="1"/>
          </p:cNvPicPr>
          <p:nvPr/>
        </p:nvPicPr>
        <p:blipFill>
          <a:blip r:embed="rId8"/>
          <a:stretch>
            <a:fillRect/>
          </a:stretch>
        </p:blipFill>
        <p:spPr>
          <a:xfrm>
            <a:off x="4063602" y="1515441"/>
            <a:ext cx="7424058" cy="4186145"/>
          </a:xfrm>
          <a:prstGeom prst="rect">
            <a:avLst/>
          </a:prstGeom>
        </p:spPr>
      </p:pic>
      <p:pic>
        <p:nvPicPr>
          <p:cNvPr id="74" name="Picture 73" descr="GUI for overview page post cluster provisioned. 1 Coordinator and 2 worker nodes deployed with Postgres 14 version in East US region">
            <a:extLst>
              <a:ext uri="{FF2B5EF4-FFF2-40B4-BE49-F238E27FC236}">
                <a16:creationId xmlns:a16="http://schemas.microsoft.com/office/drawing/2014/main" id="{39DA482A-A827-B9FC-D707-6998B34A9054}"/>
              </a:ext>
            </a:extLst>
          </p:cNvPr>
          <p:cNvPicPr>
            <a:picLocks noChangeAspect="1"/>
          </p:cNvPicPr>
          <p:nvPr/>
        </p:nvPicPr>
        <p:blipFill>
          <a:blip r:embed="rId9"/>
          <a:stretch>
            <a:fillRect/>
          </a:stretch>
        </p:blipFill>
        <p:spPr>
          <a:xfrm>
            <a:off x="4088270" y="1451267"/>
            <a:ext cx="7402284" cy="4236199"/>
          </a:xfrm>
          <a:prstGeom prst="rect">
            <a:avLst/>
          </a:prstGeom>
        </p:spPr>
      </p:pic>
    </p:spTree>
    <p:extLst>
      <p:ext uri="{BB962C8B-B14F-4D97-AF65-F5344CB8AC3E}">
        <p14:creationId xmlns:p14="http://schemas.microsoft.com/office/powerpoint/2010/main" val="784416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3164 0.00093 L -2.5E-6 1.85185E-6 " pathEditMode="relative" rAng="0" ptsTypes="AA">
                                      <p:cBhvr>
                                        <p:cTn id="6" dur="500" fill="hold"/>
                                        <p:tgtEl>
                                          <p:spTgt spid="48"/>
                                        </p:tgtEl>
                                        <p:attrNameLst>
                                          <p:attrName>ppt_x</p:attrName>
                                          <p:attrName>ppt_y</p:attrName>
                                        </p:attrNameLst>
                                      </p:cBhvr>
                                      <p:rCtr x="-1536" y="0"/>
                                    </p:animMotion>
                                  </p:childTnLst>
                                </p:cTn>
                              </p:par>
                              <p:par>
                                <p:cTn id="7" presetID="10"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fade">
                                      <p:cBhvr>
                                        <p:cTn id="9" dur="500"/>
                                        <p:tgtEl>
                                          <p:spTgt spid="39"/>
                                        </p:tgtEl>
                                      </p:cBhvr>
                                    </p:animEffect>
                                  </p:childTnLst>
                                </p:cTn>
                              </p:par>
                              <p:par>
                                <p:cTn id="10" presetID="42" presetClass="path" presetSubtype="0" accel="50000" decel="50000" fill="hold" nodeType="withEffect">
                                  <p:stCondLst>
                                    <p:cond delay="0"/>
                                  </p:stCondLst>
                                  <p:childTnLst>
                                    <p:animMotion origin="layout" path="M 0.03164 0.00092 L -2.08333E-7 2.59259E-6 " pathEditMode="relative" rAng="0" ptsTypes="AA">
                                      <p:cBhvr>
                                        <p:cTn id="11" dur="500" fill="hold"/>
                                        <p:tgtEl>
                                          <p:spTgt spid="39"/>
                                        </p:tgtEl>
                                        <p:attrNameLst>
                                          <p:attrName>ppt_x</p:attrName>
                                          <p:attrName>ppt_y</p:attrName>
                                        </p:attrNameLst>
                                      </p:cBhvr>
                                      <p:rCtr x="-1589" y="-46"/>
                                    </p:animMotion>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42" presetClass="path" presetSubtype="0" accel="50000" decel="50000" fill="hold" nodeType="withEffect">
                                  <p:stCondLst>
                                    <p:cond delay="0"/>
                                  </p:stCondLst>
                                  <p:childTnLst>
                                    <p:animMotion origin="layout" path="M 0.03164 0.00092 L -6.25E-7 2.22222E-6 " pathEditMode="relative" rAng="0" ptsTypes="AA">
                                      <p:cBhvr>
                                        <p:cTn id="16" dur="500" fill="hold"/>
                                        <p:tgtEl>
                                          <p:spTgt spid="56"/>
                                        </p:tgtEl>
                                        <p:attrNameLst>
                                          <p:attrName>ppt_x</p:attrName>
                                          <p:attrName>ppt_y</p:attrName>
                                        </p:attrNameLst>
                                      </p:cBhvr>
                                      <p:rCtr x="-1589" y="-46"/>
                                    </p:animMotion>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42" presetClass="path" presetSubtype="0" accel="50000" decel="50000" fill="hold" nodeType="withEffect">
                                  <p:stCondLst>
                                    <p:cond delay="0"/>
                                  </p:stCondLst>
                                  <p:childTnLst>
                                    <p:animMotion origin="layout" path="M 0.03164 0.00093 L -2.5E-6 1.85185E-6 " pathEditMode="relative" rAng="0" ptsTypes="AA">
                                      <p:cBhvr>
                                        <p:cTn id="21" dur="500" fill="hold"/>
                                        <p:tgtEl>
                                          <p:spTgt spid="62"/>
                                        </p:tgtEl>
                                        <p:attrNameLst>
                                          <p:attrName>ppt_x</p:attrName>
                                          <p:attrName>ppt_y</p:attrName>
                                        </p:attrNameLst>
                                      </p:cBhvr>
                                      <p:rCtr x="-1536" y="0"/>
                                    </p:animMotion>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500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6500"/>
                            </p:stCondLst>
                            <p:childTnLst>
                              <p:par>
                                <p:cTn id="29" presetID="1" presetClass="entr" presetSubtype="0" fill="hold" nodeType="afterEffect">
                                  <p:stCondLst>
                                    <p:cond delay="700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13500"/>
                            </p:stCondLst>
                            <p:childTnLst>
                              <p:par>
                                <p:cTn id="32" presetID="1" presetClass="entr" presetSubtype="0" fill="hold" nodeType="afterEffect">
                                  <p:stCondLst>
                                    <p:cond delay="7000"/>
                                  </p:stCondLst>
                                  <p:childTnLst>
                                    <p:set>
                                      <p:cBhvr>
                                        <p:cTn id="33" dur="1" fill="hold">
                                          <p:stCondLst>
                                            <p:cond delay="0"/>
                                          </p:stCondLst>
                                        </p:cTn>
                                        <p:tgtEl>
                                          <p:spTgt spid="68"/>
                                        </p:tgtEl>
                                        <p:attrNameLst>
                                          <p:attrName>style.visibility</p:attrName>
                                        </p:attrNameLst>
                                      </p:cBhvr>
                                      <p:to>
                                        <p:strVal val="visible"/>
                                      </p:to>
                                    </p:set>
                                  </p:childTnLst>
                                </p:cTn>
                              </p:par>
                            </p:childTnLst>
                          </p:cTn>
                        </p:par>
                        <p:par>
                          <p:cTn id="34" fill="hold">
                            <p:stCondLst>
                              <p:cond delay="20500"/>
                            </p:stCondLst>
                            <p:childTnLst>
                              <p:par>
                                <p:cTn id="35" presetID="1" presetClass="entr" presetSubtype="0" fill="hold" nodeType="afterEffect">
                                  <p:stCondLst>
                                    <p:cond delay="500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25500"/>
                            </p:stCondLst>
                            <p:childTnLst>
                              <p:par>
                                <p:cTn id="38" presetID="1" presetClass="entr" presetSubtype="0" fill="hold" nodeType="afterEffect">
                                  <p:stCondLst>
                                    <p:cond delay="2000"/>
                                  </p:stCondLst>
                                  <p:childTnLst>
                                    <p:set>
                                      <p:cBhvr>
                                        <p:cTn id="39" dur="1" fill="hold">
                                          <p:stCondLst>
                                            <p:cond delay="0"/>
                                          </p:stCondLst>
                                        </p:cTn>
                                        <p:tgtEl>
                                          <p:spTgt spid="73"/>
                                        </p:tgtEl>
                                        <p:attrNameLst>
                                          <p:attrName>style.visibility</p:attrName>
                                        </p:attrNameLst>
                                      </p:cBhvr>
                                      <p:to>
                                        <p:strVal val="visible"/>
                                      </p:to>
                                    </p:set>
                                  </p:childTnLst>
                                </p:cTn>
                              </p:par>
                            </p:childTnLst>
                          </p:cTn>
                        </p:par>
                        <p:par>
                          <p:cTn id="40" fill="hold">
                            <p:stCondLst>
                              <p:cond delay="27500"/>
                            </p:stCondLst>
                            <p:childTnLst>
                              <p:par>
                                <p:cTn id="41" presetID="1" presetClass="entr" presetSubtype="0" fill="hold" nodeType="afterEffect">
                                  <p:stCondLst>
                                    <p:cond delay="300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9612" y="314566"/>
            <a:ext cx="11018520" cy="553998"/>
          </a:xfrm>
        </p:spPr>
        <p:txBody>
          <a:bodyPr>
            <a:noAutofit/>
          </a:bodyPr>
          <a:lstStyle/>
          <a:p>
            <a:pPr algn="ctr"/>
            <a:r>
              <a:rPr lang="en-US" sz="4000" b="1" kern="1200">
                <a:solidFill>
                  <a:srgbClr val="0078D4"/>
                </a:solidFill>
                <a:latin typeface="Segoe UI Semibold" panose="020B0502040204020203" pitchFamily="34" charset="0"/>
                <a:cs typeface="Segoe UI Semibold" panose="020B0502040204020203" pitchFamily="34" charset="0"/>
              </a:rPr>
              <a:t>Architecture Overview</a:t>
            </a:r>
            <a:endParaRPr lang="en-US" sz="4000" b="1">
              <a:solidFill>
                <a:srgbClr val="0070C0"/>
              </a:solidFill>
              <a:latin typeface="Segoe UI Semibold" panose="020B0502040204020203" pitchFamily="34" charset="0"/>
              <a:cs typeface="Segoe UI Semibold" panose="020B0502040204020203" pitchFamily="34" charset="0"/>
            </a:endParaRPr>
          </a:p>
        </p:txBody>
      </p:sp>
      <p:sp>
        <p:nvSpPr>
          <p:cNvPr id="9" name="Rectangle: Rounded Corners 8" title="Application Icon">
            <a:extLst>
              <a:ext uri="{FF2B5EF4-FFF2-40B4-BE49-F238E27FC236}">
                <a16:creationId xmlns:a16="http://schemas.microsoft.com/office/drawing/2014/main" id="{CF150D8E-DC38-4A88-9A4F-8500778F457A}"/>
              </a:ext>
            </a:extLst>
          </p:cNvPr>
          <p:cNvSpPr/>
          <p:nvPr/>
        </p:nvSpPr>
        <p:spPr bwMode="auto">
          <a:xfrm>
            <a:off x="345683" y="2836637"/>
            <a:ext cx="1482474" cy="1519393"/>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8C44D42-1143-47C7-BBD6-AB08C67CE9D9}"/>
              </a:ext>
            </a:extLst>
          </p:cNvPr>
          <p:cNvSpPr/>
          <p:nvPr/>
        </p:nvSpPr>
        <p:spPr>
          <a:xfrm>
            <a:off x="492828" y="3003481"/>
            <a:ext cx="1482475" cy="333489"/>
          </a:xfrm>
          <a:prstGeom prst="rect">
            <a:avLst/>
          </a:prstGeom>
        </p:spPr>
        <p:txBody>
          <a:bodyPr wrap="squar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altLang="zh-CN"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567"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9BB88DCE-8964-4230-ABF5-BC9761EA5D55}"/>
              </a:ext>
            </a:extLst>
          </p:cNvPr>
          <p:cNvSpPr/>
          <p:nvPr/>
        </p:nvSpPr>
        <p:spPr bwMode="auto">
          <a:xfrm>
            <a:off x="510140" y="3505066"/>
            <a:ext cx="1153560" cy="67958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727">
              <a:defRPr/>
            </a:pPr>
            <a:r>
              <a:rPr lang="en-US" altLang="zh-CN" sz="1371">
                <a:solidFill>
                  <a:schemeClr val="tx1"/>
                </a:solidFill>
                <a:latin typeface="Segoe UI Semibold" panose="020B0702040204020203" pitchFamily="34" charset="0"/>
                <a:cs typeface="Segoe UI Semibold" panose="020B0702040204020203" pitchFamily="34" charset="0"/>
              </a:rPr>
              <a:t>PostgreSQL client</a:t>
            </a:r>
            <a:endParaRPr lang="en-US" sz="1371">
              <a:solidFill>
                <a:schemeClr val="tx1"/>
              </a:solidFill>
              <a:latin typeface="Segoe UI Semibold" panose="020B0702040204020203" pitchFamily="34" charset="0"/>
              <a:cs typeface="Segoe UI Semibold" panose="020B0702040204020203" pitchFamily="34" charset="0"/>
            </a:endParaRPr>
          </a:p>
        </p:txBody>
      </p:sp>
      <p:sp>
        <p:nvSpPr>
          <p:cNvPr id="15" name="Rectangle: Rounded Corners 14" title="Primary Cluster ">
            <a:extLst>
              <a:ext uri="{FF2B5EF4-FFF2-40B4-BE49-F238E27FC236}">
                <a16:creationId xmlns:a16="http://schemas.microsoft.com/office/drawing/2014/main" id="{DCF5906F-83C5-41AB-B98C-4D6C05A6FF25}"/>
              </a:ext>
            </a:extLst>
          </p:cNvPr>
          <p:cNvSpPr/>
          <p:nvPr/>
        </p:nvSpPr>
        <p:spPr bwMode="auto">
          <a:xfrm>
            <a:off x="2386134" y="1118890"/>
            <a:ext cx="4687410" cy="4775332"/>
          </a:xfrm>
          <a:prstGeom prst="roundRect">
            <a:avLst>
              <a:gd name="adj" fmla="val 0"/>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8466E6E1-25FC-4269-949D-FE92470ACD00}"/>
              </a:ext>
            </a:extLst>
          </p:cNvPr>
          <p:cNvSpPr txBox="1"/>
          <p:nvPr/>
        </p:nvSpPr>
        <p:spPr>
          <a:xfrm>
            <a:off x="3065882" y="3982146"/>
            <a:ext cx="1352001" cy="615553"/>
          </a:xfrm>
          <a:prstGeom prst="rect">
            <a:avLst/>
          </a:prstGeom>
          <a:noFill/>
        </p:spPr>
        <p:txBody>
          <a:bodyPr wrap="square" lIns="0" tIns="0" rIns="0" bIns="0" rtlCol="0" anchor="t">
            <a:spAutoFit/>
          </a:bodyPr>
          <a:lstStyle/>
          <a:p>
            <a:pPr algn="l"/>
            <a:r>
              <a:rPr lang="en-US" sz="2000">
                <a:gradFill>
                  <a:gsLst>
                    <a:gs pos="2917">
                      <a:schemeClr val="tx1"/>
                    </a:gs>
                    <a:gs pos="30000">
                      <a:schemeClr val="tx1"/>
                    </a:gs>
                  </a:gsLst>
                  <a:lin ang="5400000" scaled="0"/>
                </a:gradFill>
              </a:rPr>
              <a:t>Coordinator</a:t>
            </a:r>
          </a:p>
          <a:p>
            <a:pPr algn="l"/>
            <a:endParaRPr lang="en-US" sz="2000">
              <a:gradFill>
                <a:gsLst>
                  <a:gs pos="2917">
                    <a:schemeClr val="tx1"/>
                  </a:gs>
                  <a:gs pos="30000">
                    <a:schemeClr val="tx1"/>
                  </a:gs>
                </a:gsLst>
                <a:lin ang="5400000" scaled="0"/>
              </a:gradFill>
              <a:cs typeface="Calibri"/>
            </a:endParaRPr>
          </a:p>
        </p:txBody>
      </p:sp>
      <p:sp>
        <p:nvSpPr>
          <p:cNvPr id="17" name="TextBox 16">
            <a:extLst>
              <a:ext uri="{FF2B5EF4-FFF2-40B4-BE49-F238E27FC236}">
                <a16:creationId xmlns:a16="http://schemas.microsoft.com/office/drawing/2014/main" id="{24BF42CF-C69F-41B4-865D-B4600B24F083}"/>
              </a:ext>
            </a:extLst>
          </p:cNvPr>
          <p:cNvSpPr txBox="1"/>
          <p:nvPr/>
        </p:nvSpPr>
        <p:spPr>
          <a:xfrm>
            <a:off x="5497634" y="2700386"/>
            <a:ext cx="1600793" cy="307777"/>
          </a:xfrm>
          <a:prstGeom prst="rect">
            <a:avLst/>
          </a:prstGeom>
          <a:noFill/>
        </p:spPr>
        <p:txBody>
          <a:bodyPr wrap="square" lIns="0" tIns="0" rIns="0" bIns="0" rtlCol="0" anchor="t">
            <a:spAutoFit/>
          </a:bodyPr>
          <a:lstStyle/>
          <a:p>
            <a:pPr algn="l"/>
            <a:r>
              <a:rPr lang="en-US" sz="2000">
                <a:gradFill>
                  <a:gsLst>
                    <a:gs pos="2917">
                      <a:schemeClr val="tx1"/>
                    </a:gs>
                    <a:gs pos="30000">
                      <a:schemeClr val="tx1"/>
                    </a:gs>
                  </a:gsLst>
                  <a:lin ang="5400000" scaled="0"/>
                </a:gradFill>
              </a:rPr>
              <a:t>Worker node 0</a:t>
            </a:r>
            <a:endParaRPr lang="en-US" sz="2000">
              <a:gradFill>
                <a:gsLst>
                  <a:gs pos="2917">
                    <a:schemeClr val="tx1"/>
                  </a:gs>
                  <a:gs pos="30000">
                    <a:schemeClr val="tx1"/>
                  </a:gs>
                </a:gsLst>
                <a:lin ang="5400000" scaled="0"/>
              </a:gradFill>
              <a:cs typeface="Calibri"/>
            </a:endParaRPr>
          </a:p>
        </p:txBody>
      </p:sp>
      <p:sp>
        <p:nvSpPr>
          <p:cNvPr id="18" name="TextBox 17">
            <a:extLst>
              <a:ext uri="{FF2B5EF4-FFF2-40B4-BE49-F238E27FC236}">
                <a16:creationId xmlns:a16="http://schemas.microsoft.com/office/drawing/2014/main" id="{25931ACF-9F46-4467-8652-F13288C15117}"/>
              </a:ext>
            </a:extLst>
          </p:cNvPr>
          <p:cNvSpPr txBox="1"/>
          <p:nvPr/>
        </p:nvSpPr>
        <p:spPr>
          <a:xfrm>
            <a:off x="5465615" y="5226998"/>
            <a:ext cx="1607929" cy="307777"/>
          </a:xfrm>
          <a:prstGeom prst="rect">
            <a:avLst/>
          </a:prstGeom>
          <a:noFill/>
        </p:spPr>
        <p:txBody>
          <a:bodyPr wrap="square" lIns="0" tIns="0" rIns="0" bIns="0" rtlCol="0" anchor="t">
            <a:spAutoFit/>
          </a:bodyPr>
          <a:lstStyle/>
          <a:p>
            <a:pPr algn="l"/>
            <a:r>
              <a:rPr lang="en-US" sz="2000">
                <a:gradFill>
                  <a:gsLst>
                    <a:gs pos="2917">
                      <a:schemeClr val="tx1"/>
                    </a:gs>
                    <a:gs pos="30000">
                      <a:schemeClr val="tx1"/>
                    </a:gs>
                  </a:gsLst>
                  <a:lin ang="5400000" scaled="0"/>
                </a:gradFill>
              </a:rPr>
              <a:t>Worker node 1</a:t>
            </a:r>
            <a:endParaRPr lang="en-US" sz="2000">
              <a:gradFill>
                <a:gsLst>
                  <a:gs pos="2917">
                    <a:schemeClr val="tx1"/>
                  </a:gs>
                  <a:gs pos="30000">
                    <a:schemeClr val="tx1"/>
                  </a:gs>
                </a:gsLst>
                <a:lin ang="5400000" scaled="0"/>
              </a:gradFill>
              <a:cs typeface="Calibri"/>
            </a:endParaRPr>
          </a:p>
        </p:txBody>
      </p:sp>
      <p:cxnSp>
        <p:nvCxnSpPr>
          <p:cNvPr id="22" name="Straight Arrow Connector 21" title="Connection from Application to Coordinator">
            <a:extLst>
              <a:ext uri="{FF2B5EF4-FFF2-40B4-BE49-F238E27FC236}">
                <a16:creationId xmlns:a16="http://schemas.microsoft.com/office/drawing/2014/main" id="{4B60D609-3BCB-44C6-939D-D03B2EC48FFC}"/>
              </a:ext>
            </a:extLst>
          </p:cNvPr>
          <p:cNvCxnSpPr>
            <a:cxnSpLocks/>
            <a:endCxn id="32" idx="1"/>
          </p:cNvCxnSpPr>
          <p:nvPr/>
        </p:nvCxnSpPr>
        <p:spPr>
          <a:xfrm>
            <a:off x="1828157" y="3607558"/>
            <a:ext cx="1590553" cy="1"/>
          </a:xfrm>
          <a:prstGeom prst="straightConnector1">
            <a:avLst/>
          </a:prstGeom>
          <a:ln w="57150" cap="flat" cmpd="sng" algn="ctr">
            <a:solidFill>
              <a:srgbClr val="0078D4"/>
            </a:solidFill>
            <a:prstDash val="solid"/>
            <a:miter lim="800000"/>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title="Internal connection between coordinator and worker 1">
            <a:extLst>
              <a:ext uri="{FF2B5EF4-FFF2-40B4-BE49-F238E27FC236}">
                <a16:creationId xmlns:a16="http://schemas.microsoft.com/office/drawing/2014/main" id="{F08494F4-63CB-46F3-B811-C59DBAFC73E1}"/>
              </a:ext>
            </a:extLst>
          </p:cNvPr>
          <p:cNvCxnSpPr>
            <a:cxnSpLocks/>
            <a:endCxn id="35" idx="1"/>
          </p:cNvCxnSpPr>
          <p:nvPr/>
        </p:nvCxnSpPr>
        <p:spPr>
          <a:xfrm flipV="1">
            <a:off x="4044429" y="2314844"/>
            <a:ext cx="1925616" cy="1190222"/>
          </a:xfrm>
          <a:prstGeom prst="straightConnector1">
            <a:avLst/>
          </a:prstGeom>
          <a:ln w="57150" cap="flat" cmpd="sng" algn="ctr">
            <a:solidFill>
              <a:srgbClr val="0078D4"/>
            </a:solidFill>
            <a:prstDash val="solid"/>
            <a:miter lim="800000"/>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31" name="Straight Arrow Connector 30" title="Internal connection between coordinator and worker 2">
            <a:extLst>
              <a:ext uri="{FF2B5EF4-FFF2-40B4-BE49-F238E27FC236}">
                <a16:creationId xmlns:a16="http://schemas.microsoft.com/office/drawing/2014/main" id="{67E83332-BAE4-470D-8ED4-BE4ED20A4DD6}"/>
              </a:ext>
            </a:extLst>
          </p:cNvPr>
          <p:cNvCxnSpPr>
            <a:cxnSpLocks/>
          </p:cNvCxnSpPr>
          <p:nvPr/>
        </p:nvCxnSpPr>
        <p:spPr>
          <a:xfrm>
            <a:off x="4048532" y="3734116"/>
            <a:ext cx="1890340" cy="1137469"/>
          </a:xfrm>
          <a:prstGeom prst="straightConnector1">
            <a:avLst/>
          </a:prstGeom>
          <a:ln w="57150" cap="flat" cmpd="sng" algn="ctr">
            <a:solidFill>
              <a:srgbClr val="0078D4"/>
            </a:solidFill>
            <a:prstDash val="solid"/>
            <a:miter lim="800000"/>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4" name="Rectangle: Rounded Corners 23" title="Secondary HA cluster">
            <a:extLst>
              <a:ext uri="{FF2B5EF4-FFF2-40B4-BE49-F238E27FC236}">
                <a16:creationId xmlns:a16="http://schemas.microsoft.com/office/drawing/2014/main" id="{9FF34194-D0E4-40DF-B0A3-38A9E31B60FD}"/>
              </a:ext>
            </a:extLst>
          </p:cNvPr>
          <p:cNvSpPr/>
          <p:nvPr/>
        </p:nvSpPr>
        <p:spPr bwMode="auto">
          <a:xfrm>
            <a:off x="7212004" y="1118889"/>
            <a:ext cx="4687410" cy="4776186"/>
          </a:xfrm>
          <a:prstGeom prst="roundRect">
            <a:avLst>
              <a:gd name="adj" fmla="val 0"/>
            </a:avLst>
          </a:prstGeom>
          <a:solidFill>
            <a:schemeClr val="bg1">
              <a:lumMod val="95000"/>
            </a:schemeClr>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A84E8B63-1E55-4417-89D3-57CC7462C2EA}"/>
              </a:ext>
            </a:extLst>
          </p:cNvPr>
          <p:cNvSpPr txBox="1"/>
          <p:nvPr/>
        </p:nvSpPr>
        <p:spPr>
          <a:xfrm>
            <a:off x="7421744" y="4019319"/>
            <a:ext cx="1492510"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Coordinator’s</a:t>
            </a:r>
          </a:p>
          <a:p>
            <a:pPr algn="l"/>
            <a:r>
              <a:rPr lang="en-US" sz="2000">
                <a:gradFill>
                  <a:gsLst>
                    <a:gs pos="2917">
                      <a:schemeClr val="tx1"/>
                    </a:gs>
                    <a:gs pos="30000">
                      <a:schemeClr val="tx1"/>
                    </a:gs>
                  </a:gsLst>
                  <a:lin ang="5400000" scaled="0"/>
                </a:gradFill>
              </a:rPr>
              <a:t>standby</a:t>
            </a:r>
          </a:p>
        </p:txBody>
      </p:sp>
      <p:sp>
        <p:nvSpPr>
          <p:cNvPr id="27" name="TextBox 26">
            <a:extLst>
              <a:ext uri="{FF2B5EF4-FFF2-40B4-BE49-F238E27FC236}">
                <a16:creationId xmlns:a16="http://schemas.microsoft.com/office/drawing/2014/main" id="{9878194A-5CD9-46B0-81A2-E6EB4FB924C3}"/>
              </a:ext>
            </a:extLst>
          </p:cNvPr>
          <p:cNvSpPr txBox="1"/>
          <p:nvPr/>
        </p:nvSpPr>
        <p:spPr>
          <a:xfrm>
            <a:off x="9884698" y="2801134"/>
            <a:ext cx="2012481"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Worker node 0’s</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standby</a:t>
            </a:r>
          </a:p>
        </p:txBody>
      </p:sp>
      <p:sp>
        <p:nvSpPr>
          <p:cNvPr id="28" name="TextBox 27">
            <a:extLst>
              <a:ext uri="{FF2B5EF4-FFF2-40B4-BE49-F238E27FC236}">
                <a16:creationId xmlns:a16="http://schemas.microsoft.com/office/drawing/2014/main" id="{E5C07FE7-C228-46C2-837A-3A3AB2E21EEA}"/>
              </a:ext>
            </a:extLst>
          </p:cNvPr>
          <p:cNvSpPr txBox="1"/>
          <p:nvPr/>
        </p:nvSpPr>
        <p:spPr>
          <a:xfrm>
            <a:off x="9884698" y="5243165"/>
            <a:ext cx="2014715"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Worker node 1’s</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standby</a:t>
            </a:r>
          </a:p>
        </p:txBody>
      </p:sp>
      <p:sp>
        <p:nvSpPr>
          <p:cNvPr id="37" name="TextBox 36">
            <a:extLst>
              <a:ext uri="{FF2B5EF4-FFF2-40B4-BE49-F238E27FC236}">
                <a16:creationId xmlns:a16="http://schemas.microsoft.com/office/drawing/2014/main" id="{E9C1C6B1-A8D4-422A-8193-34D24A134AFB}"/>
              </a:ext>
            </a:extLst>
          </p:cNvPr>
          <p:cNvSpPr txBox="1"/>
          <p:nvPr/>
        </p:nvSpPr>
        <p:spPr>
          <a:xfrm>
            <a:off x="7586044" y="2090509"/>
            <a:ext cx="1773987" cy="184666"/>
          </a:xfrm>
          <a:prstGeom prst="rect">
            <a:avLst/>
          </a:prstGeom>
          <a:noFill/>
        </p:spPr>
        <p:txBody>
          <a:bodyPr wrap="square" lIns="0" tIns="0" rIns="0" bIns="0" rtlCol="0">
            <a:spAutoFit/>
          </a:bodyPr>
          <a:lstStyle/>
          <a:p>
            <a:pPr algn="l"/>
            <a:r>
              <a:rPr lang="en-US" sz="1200" i="1">
                <a:gradFill>
                  <a:gsLst>
                    <a:gs pos="2917">
                      <a:schemeClr val="tx1"/>
                    </a:gs>
                    <a:gs pos="30000">
                      <a:schemeClr val="tx1"/>
                    </a:gs>
                  </a:gsLst>
                  <a:lin ang="5400000" scaled="0"/>
                </a:gradFill>
              </a:rPr>
              <a:t>Postgres sync replication</a:t>
            </a:r>
          </a:p>
        </p:txBody>
      </p:sp>
      <p:sp>
        <p:nvSpPr>
          <p:cNvPr id="38" name="TextBox 37">
            <a:extLst>
              <a:ext uri="{FF2B5EF4-FFF2-40B4-BE49-F238E27FC236}">
                <a16:creationId xmlns:a16="http://schemas.microsoft.com/office/drawing/2014/main" id="{0F99DE65-1CEE-436E-B951-42BB45651EFE}"/>
              </a:ext>
            </a:extLst>
          </p:cNvPr>
          <p:cNvSpPr txBox="1"/>
          <p:nvPr/>
        </p:nvSpPr>
        <p:spPr>
          <a:xfrm>
            <a:off x="5506177" y="3383295"/>
            <a:ext cx="1773987" cy="184666"/>
          </a:xfrm>
          <a:prstGeom prst="rect">
            <a:avLst/>
          </a:prstGeom>
          <a:noFill/>
        </p:spPr>
        <p:txBody>
          <a:bodyPr wrap="square" lIns="0" tIns="0" rIns="0" bIns="0" rtlCol="0">
            <a:spAutoFit/>
          </a:bodyPr>
          <a:lstStyle/>
          <a:p>
            <a:pPr algn="l"/>
            <a:r>
              <a:rPr lang="en-US" sz="1200" i="1">
                <a:gradFill>
                  <a:gsLst>
                    <a:gs pos="2917">
                      <a:schemeClr val="tx1"/>
                    </a:gs>
                    <a:gs pos="30000">
                      <a:schemeClr val="tx1"/>
                    </a:gs>
                  </a:gsLst>
                  <a:lin ang="5400000" scaled="0"/>
                </a:gradFill>
              </a:rPr>
              <a:t>Postgres sync replication</a:t>
            </a:r>
          </a:p>
        </p:txBody>
      </p:sp>
      <p:sp>
        <p:nvSpPr>
          <p:cNvPr id="39" name="TextBox 38">
            <a:extLst>
              <a:ext uri="{FF2B5EF4-FFF2-40B4-BE49-F238E27FC236}">
                <a16:creationId xmlns:a16="http://schemas.microsoft.com/office/drawing/2014/main" id="{159BD8DD-5B33-427E-A2C1-60BF12CB7D77}"/>
              </a:ext>
            </a:extLst>
          </p:cNvPr>
          <p:cNvSpPr txBox="1"/>
          <p:nvPr/>
        </p:nvSpPr>
        <p:spPr>
          <a:xfrm>
            <a:off x="8015545" y="4634871"/>
            <a:ext cx="1773987" cy="184666"/>
          </a:xfrm>
          <a:prstGeom prst="rect">
            <a:avLst/>
          </a:prstGeom>
          <a:noFill/>
        </p:spPr>
        <p:txBody>
          <a:bodyPr wrap="square" lIns="0" tIns="0" rIns="0" bIns="0" rtlCol="0">
            <a:spAutoFit/>
          </a:bodyPr>
          <a:lstStyle/>
          <a:p>
            <a:pPr algn="l"/>
            <a:r>
              <a:rPr lang="en-US" sz="1200" i="1">
                <a:gradFill>
                  <a:gsLst>
                    <a:gs pos="2917">
                      <a:schemeClr val="tx1"/>
                    </a:gs>
                    <a:gs pos="30000">
                      <a:schemeClr val="tx1"/>
                    </a:gs>
                  </a:gsLst>
                  <a:lin ang="5400000" scaled="0"/>
                </a:gradFill>
              </a:rPr>
              <a:t>Postgres sync replication</a:t>
            </a:r>
          </a:p>
        </p:txBody>
      </p:sp>
      <p:cxnSp>
        <p:nvCxnSpPr>
          <p:cNvPr id="41" name="Straight Arrow Connector 40" title="Link to represent synchronous replication for Worker 0">
            <a:extLst>
              <a:ext uri="{FF2B5EF4-FFF2-40B4-BE49-F238E27FC236}">
                <a16:creationId xmlns:a16="http://schemas.microsoft.com/office/drawing/2014/main" id="{2D8D9716-A01F-42FB-8D05-11573E0014EF}"/>
              </a:ext>
            </a:extLst>
          </p:cNvPr>
          <p:cNvCxnSpPr>
            <a:cxnSpLocks/>
            <a:stCxn id="35" idx="3"/>
          </p:cNvCxnSpPr>
          <p:nvPr/>
        </p:nvCxnSpPr>
        <p:spPr>
          <a:xfrm>
            <a:off x="6638252" y="2314844"/>
            <a:ext cx="3717885" cy="0"/>
          </a:xfrm>
          <a:prstGeom prst="straightConnector1">
            <a:avLst/>
          </a:prstGeom>
          <a:ln>
            <a:solidFill>
              <a:srgbClr val="0078D4"/>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title="Link to represent synchronous replication for Worker 1">
            <a:extLst>
              <a:ext uri="{FF2B5EF4-FFF2-40B4-BE49-F238E27FC236}">
                <a16:creationId xmlns:a16="http://schemas.microsoft.com/office/drawing/2014/main" id="{858A5662-4CE6-4CBB-A2DD-1D6C2A96754E}"/>
              </a:ext>
            </a:extLst>
          </p:cNvPr>
          <p:cNvCxnSpPr>
            <a:cxnSpLocks/>
            <a:stCxn id="36" idx="3"/>
          </p:cNvCxnSpPr>
          <p:nvPr/>
        </p:nvCxnSpPr>
        <p:spPr>
          <a:xfrm flipV="1">
            <a:off x="6638252" y="4859207"/>
            <a:ext cx="3634757" cy="1987"/>
          </a:xfrm>
          <a:prstGeom prst="straightConnector1">
            <a:avLst/>
          </a:prstGeom>
          <a:ln>
            <a:solidFill>
              <a:srgbClr val="0078D4"/>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title="Link to represent synchronous replication for coordinator">
            <a:extLst>
              <a:ext uri="{FF2B5EF4-FFF2-40B4-BE49-F238E27FC236}">
                <a16:creationId xmlns:a16="http://schemas.microsoft.com/office/drawing/2014/main" id="{2B329422-5B07-4048-A626-2412352C9B9E}"/>
              </a:ext>
            </a:extLst>
          </p:cNvPr>
          <p:cNvCxnSpPr>
            <a:cxnSpLocks/>
            <a:stCxn id="32" idx="3"/>
          </p:cNvCxnSpPr>
          <p:nvPr/>
        </p:nvCxnSpPr>
        <p:spPr>
          <a:xfrm flipV="1">
            <a:off x="4086917" y="3602325"/>
            <a:ext cx="3667928" cy="5234"/>
          </a:xfrm>
          <a:prstGeom prst="straightConnector1">
            <a:avLst/>
          </a:prstGeom>
          <a:ln>
            <a:solidFill>
              <a:srgbClr val="0078D4"/>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998F83-701C-E796-BC3C-6F529099D22D}"/>
              </a:ext>
            </a:extLst>
          </p:cNvPr>
          <p:cNvSpPr txBox="1"/>
          <p:nvPr/>
        </p:nvSpPr>
        <p:spPr>
          <a:xfrm>
            <a:off x="8914253" y="1161980"/>
            <a:ext cx="1640193" cy="313932"/>
          </a:xfrm>
          <a:prstGeom prst="rect">
            <a:avLst/>
          </a:prstGeom>
          <a:noFill/>
        </p:spPr>
        <p:txBody>
          <a:bodyPr wrap="none" lIns="91440" tIns="45720" rIns="91440" bIns="45720" rtlCol="0">
            <a:spAutoFit/>
          </a:bodyPr>
          <a:lstStyle/>
          <a:p>
            <a:pPr algn="l">
              <a:lnSpc>
                <a:spcPct val="90000"/>
              </a:lnSpc>
              <a:spcAft>
                <a:spcPts val="600"/>
              </a:spcAft>
            </a:pPr>
            <a:r>
              <a:rPr lang="en-US" sz="1600">
                <a:solidFill>
                  <a:schemeClr val="tx2">
                    <a:lumMod val="60000"/>
                    <a:lumOff val="40000"/>
                  </a:schemeClr>
                </a:solidFill>
              </a:rPr>
              <a:t>High Availability</a:t>
            </a:r>
          </a:p>
        </p:txBody>
      </p:sp>
      <p:sp>
        <p:nvSpPr>
          <p:cNvPr id="4" name="Rectangle: Rounded Corners 14" title="Box representing Azure Region">
            <a:extLst>
              <a:ext uri="{FF2B5EF4-FFF2-40B4-BE49-F238E27FC236}">
                <a16:creationId xmlns:a16="http://schemas.microsoft.com/office/drawing/2014/main" id="{27B5881B-805D-5C9E-ADD4-9F0DEB37B863}"/>
              </a:ext>
            </a:extLst>
          </p:cNvPr>
          <p:cNvSpPr/>
          <p:nvPr/>
        </p:nvSpPr>
        <p:spPr bwMode="auto">
          <a:xfrm>
            <a:off x="2128789" y="1011198"/>
            <a:ext cx="9953499" cy="5389602"/>
          </a:xfrm>
          <a:prstGeom prst="roundRect">
            <a:avLst>
              <a:gd name="adj" fmla="val 0"/>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lumMod val="75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4F33DE4-694B-9249-30D2-FF635B5D5441}"/>
              </a:ext>
            </a:extLst>
          </p:cNvPr>
          <p:cNvSpPr txBox="1"/>
          <p:nvPr/>
        </p:nvSpPr>
        <p:spPr>
          <a:xfrm>
            <a:off x="6240821" y="6005111"/>
            <a:ext cx="1606274" cy="369332"/>
          </a:xfrm>
          <a:prstGeom prst="rect">
            <a:avLst/>
          </a:prstGeom>
          <a:noFill/>
        </p:spPr>
        <p:txBody>
          <a:bodyPr wrap="none" rtlCol="0">
            <a:spAutoFit/>
          </a:bodyPr>
          <a:lstStyle/>
          <a:p>
            <a:r>
              <a:rPr lang="en-US"/>
              <a:t>Azure Region</a:t>
            </a:r>
          </a:p>
        </p:txBody>
      </p:sp>
      <p:pic>
        <p:nvPicPr>
          <p:cNvPr id="32" name="Graphic 31" title="Azure Cosmos DB for PostgresQL Icon">
            <a:extLst>
              <a:ext uri="{FF2B5EF4-FFF2-40B4-BE49-F238E27FC236}">
                <a16:creationId xmlns:a16="http://schemas.microsoft.com/office/drawing/2014/main" id="{95AA3599-B47D-B665-021D-D288A2B70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8710" y="3230499"/>
            <a:ext cx="668207" cy="754119"/>
          </a:xfrm>
          <a:prstGeom prst="rect">
            <a:avLst/>
          </a:prstGeom>
        </p:spPr>
      </p:pic>
      <p:pic>
        <p:nvPicPr>
          <p:cNvPr id="35" name="Graphic 34" title="Azure Cosmos DB for PostgresQL Icon">
            <a:extLst>
              <a:ext uri="{FF2B5EF4-FFF2-40B4-BE49-F238E27FC236}">
                <a16:creationId xmlns:a16="http://schemas.microsoft.com/office/drawing/2014/main" id="{14083DE3-0552-7C38-7908-9896CDCD4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045" y="1937784"/>
            <a:ext cx="668207" cy="754119"/>
          </a:xfrm>
          <a:prstGeom prst="rect">
            <a:avLst/>
          </a:prstGeom>
        </p:spPr>
      </p:pic>
      <p:pic>
        <p:nvPicPr>
          <p:cNvPr id="36" name="Graphic 35" title="Azure Cosmos DB for PostgresQL Icon">
            <a:extLst>
              <a:ext uri="{FF2B5EF4-FFF2-40B4-BE49-F238E27FC236}">
                <a16:creationId xmlns:a16="http://schemas.microsoft.com/office/drawing/2014/main" id="{40445232-4E81-FEAF-7917-BD4A3B62FD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045" y="4484134"/>
            <a:ext cx="668207" cy="754119"/>
          </a:xfrm>
          <a:prstGeom prst="rect">
            <a:avLst/>
          </a:prstGeom>
        </p:spPr>
      </p:pic>
      <p:pic>
        <p:nvPicPr>
          <p:cNvPr id="43" name="Graphic 42" title="Azure Cosmos DB for PostgresQL Icon">
            <a:extLst>
              <a:ext uri="{FF2B5EF4-FFF2-40B4-BE49-F238E27FC236}">
                <a16:creationId xmlns:a16="http://schemas.microsoft.com/office/drawing/2014/main" id="{AB5BA897-4FB8-8BBC-2CB5-335BDAC49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5914" y="1958156"/>
            <a:ext cx="668207" cy="754119"/>
          </a:xfrm>
          <a:prstGeom prst="rect">
            <a:avLst/>
          </a:prstGeom>
        </p:spPr>
      </p:pic>
      <p:pic>
        <p:nvPicPr>
          <p:cNvPr id="45" name="Graphic 44" title="Azure Cosmos DB for PostgresQL Icon">
            <a:extLst>
              <a:ext uri="{FF2B5EF4-FFF2-40B4-BE49-F238E27FC236}">
                <a16:creationId xmlns:a16="http://schemas.microsoft.com/office/drawing/2014/main" id="{47CF89CA-99E6-5FA8-30E5-30B1BE8F96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5914" y="4504506"/>
            <a:ext cx="668207" cy="754119"/>
          </a:xfrm>
          <a:prstGeom prst="rect">
            <a:avLst/>
          </a:prstGeom>
        </p:spPr>
      </p:pic>
      <p:pic>
        <p:nvPicPr>
          <p:cNvPr id="48" name="Graphic 47" title="Azure Cosmos DB for PostgresQL Icon">
            <a:extLst>
              <a:ext uri="{FF2B5EF4-FFF2-40B4-BE49-F238E27FC236}">
                <a16:creationId xmlns:a16="http://schemas.microsoft.com/office/drawing/2014/main" id="{6A174B5B-F4E5-DCEA-1FFA-3033E70ED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4831" y="3250376"/>
            <a:ext cx="668207" cy="754119"/>
          </a:xfrm>
          <a:prstGeom prst="rect">
            <a:avLst/>
          </a:prstGeom>
        </p:spPr>
      </p:pic>
      <p:cxnSp>
        <p:nvCxnSpPr>
          <p:cNvPr id="2" name="Straight Arrow Connector 1" title="Connection from Application to W0 for reads and writes">
            <a:extLst>
              <a:ext uri="{FF2B5EF4-FFF2-40B4-BE49-F238E27FC236}">
                <a16:creationId xmlns:a16="http://schemas.microsoft.com/office/drawing/2014/main" id="{0E29668E-1A36-0869-F196-9F564AAECC4A}"/>
              </a:ext>
            </a:extLst>
          </p:cNvPr>
          <p:cNvCxnSpPr>
            <a:cxnSpLocks/>
          </p:cNvCxnSpPr>
          <p:nvPr/>
        </p:nvCxnSpPr>
        <p:spPr>
          <a:xfrm flipV="1">
            <a:off x="1828157" y="2090509"/>
            <a:ext cx="4110715" cy="926045"/>
          </a:xfrm>
          <a:prstGeom prst="straightConnector1">
            <a:avLst/>
          </a:prstGeom>
          <a:ln w="57150" cap="flat" cmpd="sng" algn="ctr">
            <a:solidFill>
              <a:srgbClr val="0078D4"/>
            </a:solidFill>
            <a:prstDash val="solid"/>
            <a:miter lim="800000"/>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8" name="Straight Arrow Connector 7" title="Connection from Application to W1 for reads and writes">
            <a:extLst>
              <a:ext uri="{FF2B5EF4-FFF2-40B4-BE49-F238E27FC236}">
                <a16:creationId xmlns:a16="http://schemas.microsoft.com/office/drawing/2014/main" id="{33F47EFD-CC8D-6430-00EE-F9D362DE0683}"/>
              </a:ext>
            </a:extLst>
          </p:cNvPr>
          <p:cNvCxnSpPr>
            <a:cxnSpLocks/>
          </p:cNvCxnSpPr>
          <p:nvPr/>
        </p:nvCxnSpPr>
        <p:spPr>
          <a:xfrm>
            <a:off x="1789013" y="4103803"/>
            <a:ext cx="4149859" cy="998133"/>
          </a:xfrm>
          <a:prstGeom prst="straightConnector1">
            <a:avLst/>
          </a:prstGeom>
          <a:ln w="57150" cap="flat" cmpd="sng" algn="ctr">
            <a:solidFill>
              <a:srgbClr val="0078D4"/>
            </a:solidFill>
            <a:prstDash val="solid"/>
            <a:miter lim="800000"/>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17227BF-1A2C-ABE5-1431-61C743B8B791}"/>
              </a:ext>
            </a:extLst>
          </p:cNvPr>
          <p:cNvSpPr txBox="1"/>
          <p:nvPr/>
        </p:nvSpPr>
        <p:spPr>
          <a:xfrm rot="20891685">
            <a:off x="2850083" y="2376093"/>
            <a:ext cx="1225913" cy="276999"/>
          </a:xfrm>
          <a:prstGeom prst="rect">
            <a:avLst/>
          </a:prstGeom>
          <a:noFill/>
        </p:spPr>
        <p:txBody>
          <a:bodyPr wrap="none" rtlCol="0">
            <a:spAutoFit/>
          </a:bodyPr>
          <a:lstStyle/>
          <a:p>
            <a:r>
              <a:rPr lang="en-US" sz="1200">
                <a:latin typeface="Segoe UI" panose="020B0502040204020203" pitchFamily="34" charset="0"/>
                <a:cs typeface="Segoe UI" panose="020B0502040204020203" pitchFamily="34" charset="0"/>
              </a:rPr>
              <a:t>Reads &amp; Writes</a:t>
            </a:r>
          </a:p>
        </p:txBody>
      </p:sp>
      <p:sp>
        <p:nvSpPr>
          <p:cNvPr id="20" name="TextBox 19">
            <a:extLst>
              <a:ext uri="{FF2B5EF4-FFF2-40B4-BE49-F238E27FC236}">
                <a16:creationId xmlns:a16="http://schemas.microsoft.com/office/drawing/2014/main" id="{79A10A31-851B-DC07-B95B-9E3CAA519A82}"/>
              </a:ext>
            </a:extLst>
          </p:cNvPr>
          <p:cNvSpPr txBox="1"/>
          <p:nvPr/>
        </p:nvSpPr>
        <p:spPr>
          <a:xfrm rot="762217">
            <a:off x="2776022" y="4503645"/>
            <a:ext cx="1225913" cy="276999"/>
          </a:xfrm>
          <a:prstGeom prst="rect">
            <a:avLst/>
          </a:prstGeom>
          <a:noFill/>
        </p:spPr>
        <p:txBody>
          <a:bodyPr wrap="none" rtlCol="0">
            <a:spAutoFit/>
          </a:bodyPr>
          <a:lstStyle/>
          <a:p>
            <a:r>
              <a:rPr lang="en-US" sz="1200">
                <a:latin typeface="Segoe UI" panose="020B0502040204020203" pitchFamily="34" charset="0"/>
                <a:cs typeface="Segoe UI" panose="020B0502040204020203" pitchFamily="34" charset="0"/>
              </a:rPr>
              <a:t>Reads &amp; Writes</a:t>
            </a:r>
          </a:p>
        </p:txBody>
      </p:sp>
      <p:sp>
        <p:nvSpPr>
          <p:cNvPr id="21" name="TextBox 20">
            <a:extLst>
              <a:ext uri="{FF2B5EF4-FFF2-40B4-BE49-F238E27FC236}">
                <a16:creationId xmlns:a16="http://schemas.microsoft.com/office/drawing/2014/main" id="{CC385BCF-7B04-3BA1-F63F-348E25D15DFD}"/>
              </a:ext>
            </a:extLst>
          </p:cNvPr>
          <p:cNvSpPr txBox="1"/>
          <p:nvPr/>
        </p:nvSpPr>
        <p:spPr>
          <a:xfrm>
            <a:off x="1976821" y="3284812"/>
            <a:ext cx="1136145" cy="646331"/>
          </a:xfrm>
          <a:prstGeom prst="rect">
            <a:avLst/>
          </a:prstGeom>
          <a:noFill/>
        </p:spPr>
        <p:txBody>
          <a:bodyPr wrap="none" rtlCol="0">
            <a:spAutoFit/>
          </a:bodyPr>
          <a:lstStyle/>
          <a:p>
            <a:pPr algn="ctr"/>
            <a:r>
              <a:rPr lang="en-US" sz="1200">
                <a:latin typeface="Segoe UI" panose="020B0502040204020203" pitchFamily="34" charset="0"/>
                <a:cs typeface="Segoe UI" panose="020B0502040204020203" pitchFamily="34" charset="0"/>
              </a:rPr>
              <a:t>Reads, Writes </a:t>
            </a:r>
          </a:p>
          <a:p>
            <a:pPr algn="ctr"/>
            <a:r>
              <a:rPr lang="en-US" sz="1200">
                <a:latin typeface="Segoe UI" panose="020B0502040204020203" pitchFamily="34" charset="0"/>
                <a:cs typeface="Segoe UI" panose="020B0502040204020203" pitchFamily="34" charset="0"/>
              </a:rPr>
              <a:t>&amp;</a:t>
            </a:r>
          </a:p>
          <a:p>
            <a:pPr algn="ctr"/>
            <a:r>
              <a:rPr lang="en-US" sz="1200">
                <a:latin typeface="Segoe UI" panose="020B0502040204020203" pitchFamily="34" charset="0"/>
                <a:cs typeface="Segoe UI" panose="020B0502040204020203" pitchFamily="34" charset="0"/>
              </a:rPr>
              <a:t>DDL</a:t>
            </a:r>
          </a:p>
        </p:txBody>
      </p:sp>
    </p:spTree>
    <p:extLst>
      <p:ext uri="{BB962C8B-B14F-4D97-AF65-F5344CB8AC3E}">
        <p14:creationId xmlns:p14="http://schemas.microsoft.com/office/powerpoint/2010/main" val="13762444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 Distribution &amp; Terminology</a:t>
            </a:r>
          </a:p>
        </p:txBody>
      </p:sp>
      <p:sp>
        <p:nvSpPr>
          <p:cNvPr id="2" name="Rounded Rectangle 1">
            <a:extLst>
              <a:ext uri="{FF2B5EF4-FFF2-40B4-BE49-F238E27FC236}">
                <a16:creationId xmlns:a16="http://schemas.microsoft.com/office/drawing/2014/main" id="{7D1BD3F4-B7AC-77E9-A906-469F01417274}"/>
              </a:ext>
            </a:extLst>
          </p:cNvPr>
          <p:cNvSpPr/>
          <p:nvPr/>
        </p:nvSpPr>
        <p:spPr>
          <a:xfrm>
            <a:off x="1565643" y="2976121"/>
            <a:ext cx="2046975" cy="2386045"/>
          </a:xfrm>
          <a:prstGeom prst="roundRect">
            <a:avLst/>
          </a:prstGeom>
          <a:solidFill>
            <a:schemeClr val="accent1">
              <a:lumMod val="20000"/>
              <a:lumOff val="80000"/>
            </a:schemeClr>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n>
                  <a:solidFill>
                    <a:schemeClr val="tx1"/>
                  </a:solidFill>
                </a:ln>
                <a:solidFill>
                  <a:schemeClr val="accent1">
                    <a:lumMod val="75000"/>
                  </a:schemeClr>
                </a:solidFill>
              </a:rPr>
              <a:t>Coordinator node</a:t>
            </a:r>
          </a:p>
        </p:txBody>
      </p:sp>
      <p:sp>
        <p:nvSpPr>
          <p:cNvPr id="7" name="Rectangle 6" title="Box to represent Node 1">
            <a:extLst>
              <a:ext uri="{FF2B5EF4-FFF2-40B4-BE49-F238E27FC236}">
                <a16:creationId xmlns:a16="http://schemas.microsoft.com/office/drawing/2014/main" id="{D704F481-D2F5-E390-E2B9-BC46021D5A55}"/>
              </a:ext>
            </a:extLst>
          </p:cNvPr>
          <p:cNvSpPr/>
          <p:nvPr/>
        </p:nvSpPr>
        <p:spPr>
          <a:xfrm>
            <a:off x="4953012" y="2472014"/>
            <a:ext cx="1707016" cy="2870908"/>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753FF60-A807-25A0-5122-C8DE70B7E6E6}"/>
              </a:ext>
            </a:extLst>
          </p:cNvPr>
          <p:cNvSpPr txBox="1"/>
          <p:nvPr/>
        </p:nvSpPr>
        <p:spPr>
          <a:xfrm>
            <a:off x="5354415" y="2551469"/>
            <a:ext cx="889987"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1</a:t>
            </a:r>
          </a:p>
        </p:txBody>
      </p:sp>
      <p:sp>
        <p:nvSpPr>
          <p:cNvPr id="33" name="Rectangle 32" title="Box to represent Node 2">
            <a:extLst>
              <a:ext uri="{FF2B5EF4-FFF2-40B4-BE49-F238E27FC236}">
                <a16:creationId xmlns:a16="http://schemas.microsoft.com/office/drawing/2014/main" id="{1517DFB2-FCED-D500-3435-3AC62A870E83}"/>
              </a:ext>
            </a:extLst>
          </p:cNvPr>
          <p:cNvSpPr/>
          <p:nvPr/>
        </p:nvSpPr>
        <p:spPr>
          <a:xfrm>
            <a:off x="7822823" y="2493407"/>
            <a:ext cx="1680038" cy="2870898"/>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8EC7F21-5F52-6BE7-F7A0-5592D94430A2}"/>
              </a:ext>
            </a:extLst>
          </p:cNvPr>
          <p:cNvSpPr txBox="1"/>
          <p:nvPr/>
        </p:nvSpPr>
        <p:spPr>
          <a:xfrm>
            <a:off x="8154622" y="2567714"/>
            <a:ext cx="915635"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2</a:t>
            </a:r>
          </a:p>
        </p:txBody>
      </p:sp>
      <p:sp>
        <p:nvSpPr>
          <p:cNvPr id="28" name="Speech Bubble: Oval 7">
            <a:extLst>
              <a:ext uri="{FF2B5EF4-FFF2-40B4-BE49-F238E27FC236}">
                <a16:creationId xmlns:a16="http://schemas.microsoft.com/office/drawing/2014/main" id="{2A01D28D-4C78-CD24-B34E-07BBF09B39E0}"/>
              </a:ext>
            </a:extLst>
          </p:cNvPr>
          <p:cNvSpPr/>
          <p:nvPr/>
        </p:nvSpPr>
        <p:spPr>
          <a:xfrm>
            <a:off x="9665608" y="1742188"/>
            <a:ext cx="2357470" cy="806173"/>
          </a:xfrm>
          <a:prstGeom prst="wedgeEllipseCallout">
            <a:avLst>
              <a:gd name="adj1" fmla="val -61439"/>
              <a:gd name="adj2" fmla="val 188436"/>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IN" sz="1400" b="1" u="sng">
                <a:solidFill>
                  <a:schemeClr val="accent1">
                    <a:lumMod val="75000"/>
                  </a:schemeClr>
                </a:solidFill>
                <a:latin typeface="Segoe UI Semibold"/>
                <a:cs typeface="Segoe UI Semibold"/>
              </a:rPr>
              <a:t>Shard</a:t>
            </a:r>
            <a:endParaRPr lang="en-IN" sz="1400" b="1">
              <a:solidFill>
                <a:schemeClr val="accent1">
                  <a:lumMod val="75000"/>
                </a:schemeClr>
              </a:solidFill>
              <a:latin typeface="Segoe UI Semibold"/>
              <a:cs typeface="Segoe UI Semibold"/>
            </a:endParaRPr>
          </a:p>
          <a:p>
            <a:pPr algn="ctr"/>
            <a:r>
              <a:rPr lang="en-IN" sz="1200">
                <a:latin typeface="Segoe UI"/>
                <a:cs typeface="Segoe UI"/>
              </a:rPr>
              <a:t>A smaller subset of table rows on worker</a:t>
            </a:r>
          </a:p>
        </p:txBody>
      </p:sp>
      <p:sp>
        <p:nvSpPr>
          <p:cNvPr id="30" name="Speech Bubble: Oval 7">
            <a:extLst>
              <a:ext uri="{FF2B5EF4-FFF2-40B4-BE49-F238E27FC236}">
                <a16:creationId xmlns:a16="http://schemas.microsoft.com/office/drawing/2014/main" id="{8F672201-96E8-FB39-A001-ECAE9B6D9E1D}"/>
              </a:ext>
            </a:extLst>
          </p:cNvPr>
          <p:cNvSpPr/>
          <p:nvPr/>
        </p:nvSpPr>
        <p:spPr>
          <a:xfrm>
            <a:off x="5931720" y="1095334"/>
            <a:ext cx="2357470" cy="806173"/>
          </a:xfrm>
          <a:prstGeom prst="wedgeEllipseCallout">
            <a:avLst>
              <a:gd name="adj1" fmla="val -49031"/>
              <a:gd name="adj2" fmla="val 121080"/>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IN" sz="1400" b="1" u="sng">
                <a:solidFill>
                  <a:schemeClr val="accent1">
                    <a:lumMod val="75000"/>
                  </a:schemeClr>
                </a:solidFill>
                <a:latin typeface="Segoe UI Semibold"/>
                <a:cs typeface="Segoe UI Semibold"/>
              </a:rPr>
              <a:t>Worker Node </a:t>
            </a:r>
            <a:endParaRPr lang="en-IN" sz="1400" b="1" u="sng">
              <a:solidFill>
                <a:schemeClr val="accent1">
                  <a:lumMod val="75000"/>
                </a:schemeClr>
              </a:solidFill>
              <a:latin typeface="Segoe UI Semibold" panose="020B0502040204020203" pitchFamily="34" charset="0"/>
              <a:cs typeface="Segoe UI Semibold" panose="020B0502040204020203" pitchFamily="34" charset="0"/>
            </a:endParaRPr>
          </a:p>
          <a:p>
            <a:pPr algn="ctr"/>
            <a:r>
              <a:rPr lang="en-IN" sz="1200" b="0" i="0" u="none" strike="noStrike">
                <a:solidFill>
                  <a:srgbClr val="000000"/>
                </a:solidFill>
                <a:effectLst/>
                <a:latin typeface="Segoe UI"/>
                <a:cs typeface="Segoe UI"/>
              </a:rPr>
              <a:t>Nodes which store data in form of shards</a:t>
            </a:r>
            <a:endParaRPr lang="en-IN" sz="1200" b="1" u="sng">
              <a:latin typeface="Segoe UI"/>
              <a:cs typeface="Segoe UI"/>
            </a:endParaRPr>
          </a:p>
        </p:txBody>
      </p:sp>
      <p:sp>
        <p:nvSpPr>
          <p:cNvPr id="42" name="Speech Bubble: Oval 7">
            <a:extLst>
              <a:ext uri="{FF2B5EF4-FFF2-40B4-BE49-F238E27FC236}">
                <a16:creationId xmlns:a16="http://schemas.microsoft.com/office/drawing/2014/main" id="{19B03A00-3846-6176-2FDD-795AB78CF262}"/>
              </a:ext>
            </a:extLst>
          </p:cNvPr>
          <p:cNvSpPr/>
          <p:nvPr/>
        </p:nvSpPr>
        <p:spPr>
          <a:xfrm>
            <a:off x="2083460" y="1097564"/>
            <a:ext cx="2869552" cy="1067113"/>
          </a:xfrm>
          <a:prstGeom prst="wedgeEllipseCallout">
            <a:avLst>
              <a:gd name="adj1" fmla="val -33356"/>
              <a:gd name="adj2" fmla="val 124430"/>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IN" sz="1400" b="1" u="sng">
                <a:solidFill>
                  <a:schemeClr val="accent1">
                    <a:lumMod val="75000"/>
                  </a:schemeClr>
                </a:solidFill>
                <a:latin typeface="Segoe UI Semibold"/>
                <a:cs typeface="Segoe UI Semibold"/>
              </a:rPr>
              <a:t>Coordinator Node  </a:t>
            </a:r>
            <a:endParaRPr lang="en-IN" sz="1400" b="1" u="sng">
              <a:solidFill>
                <a:schemeClr val="accent1">
                  <a:lumMod val="75000"/>
                </a:schemeClr>
              </a:solidFill>
              <a:latin typeface="Segoe UI Semibold" panose="020B0502040204020203" pitchFamily="34" charset="0"/>
              <a:cs typeface="Segoe UI Semibold" panose="020B0502040204020203" pitchFamily="34" charset="0"/>
            </a:endParaRPr>
          </a:p>
          <a:p>
            <a:pPr algn="ctr"/>
            <a:r>
              <a:rPr lang="en-US" sz="1100">
                <a:latin typeface="Segoe UI"/>
                <a:cs typeface="Segoe UI"/>
              </a:rPr>
              <a:t>Node with metadata information, typically helping with </a:t>
            </a:r>
            <a:r>
              <a:rPr lang="en-US" sz="1100" b="1">
                <a:latin typeface="Segoe UI"/>
                <a:cs typeface="Segoe UI"/>
              </a:rPr>
              <a:t>routing DDLs</a:t>
            </a:r>
          </a:p>
        </p:txBody>
      </p:sp>
      <p:sp>
        <p:nvSpPr>
          <p:cNvPr id="6" name="Rounded Rectangle 5" title="Shard 1 on node 1">
            <a:extLst>
              <a:ext uri="{FF2B5EF4-FFF2-40B4-BE49-F238E27FC236}">
                <a16:creationId xmlns:a16="http://schemas.microsoft.com/office/drawing/2014/main" id="{2BE478A5-8A79-60A9-1CA1-46AE426F1B71}"/>
              </a:ext>
            </a:extLst>
          </p:cNvPr>
          <p:cNvSpPr/>
          <p:nvPr/>
        </p:nvSpPr>
        <p:spPr>
          <a:xfrm>
            <a:off x="5051440" y="3624509"/>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title="Shard 3 on node 1">
            <a:extLst>
              <a:ext uri="{FF2B5EF4-FFF2-40B4-BE49-F238E27FC236}">
                <a16:creationId xmlns:a16="http://schemas.microsoft.com/office/drawing/2014/main" id="{98BBBE20-AC3E-92B0-B0AB-B45714A1E4B6}"/>
              </a:ext>
            </a:extLst>
          </p:cNvPr>
          <p:cNvSpPr/>
          <p:nvPr/>
        </p:nvSpPr>
        <p:spPr>
          <a:xfrm>
            <a:off x="5051442" y="4698677"/>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title="Shard 2 on node 1">
            <a:extLst>
              <a:ext uri="{FF2B5EF4-FFF2-40B4-BE49-F238E27FC236}">
                <a16:creationId xmlns:a16="http://schemas.microsoft.com/office/drawing/2014/main" id="{C61FD2FF-DCB8-4AD9-139F-1F82B3537313}"/>
              </a:ext>
            </a:extLst>
          </p:cNvPr>
          <p:cNvSpPr/>
          <p:nvPr/>
        </p:nvSpPr>
        <p:spPr>
          <a:xfrm>
            <a:off x="5051441" y="4151390"/>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title="Shard 31 on node 2">
            <a:extLst>
              <a:ext uri="{FF2B5EF4-FFF2-40B4-BE49-F238E27FC236}">
                <a16:creationId xmlns:a16="http://schemas.microsoft.com/office/drawing/2014/main" id="{A47B2E28-3E11-3177-38A1-42D246ED8897}"/>
              </a:ext>
            </a:extLst>
          </p:cNvPr>
          <p:cNvSpPr/>
          <p:nvPr/>
        </p:nvSpPr>
        <p:spPr>
          <a:xfrm>
            <a:off x="7919688" y="3658508"/>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title="Shard 51 on node 2">
            <a:extLst>
              <a:ext uri="{FF2B5EF4-FFF2-40B4-BE49-F238E27FC236}">
                <a16:creationId xmlns:a16="http://schemas.microsoft.com/office/drawing/2014/main" id="{98A17E54-0084-F4E6-4299-0D542DD29125}"/>
              </a:ext>
            </a:extLst>
          </p:cNvPr>
          <p:cNvSpPr/>
          <p:nvPr/>
        </p:nvSpPr>
        <p:spPr>
          <a:xfrm>
            <a:off x="7919690" y="4732676"/>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title="Shard 41 on node 2">
            <a:extLst>
              <a:ext uri="{FF2B5EF4-FFF2-40B4-BE49-F238E27FC236}">
                <a16:creationId xmlns:a16="http://schemas.microsoft.com/office/drawing/2014/main" id="{EDD3F556-41E6-0320-AE4B-067EE1832B49}"/>
              </a:ext>
            </a:extLst>
          </p:cNvPr>
          <p:cNvSpPr/>
          <p:nvPr/>
        </p:nvSpPr>
        <p:spPr>
          <a:xfrm>
            <a:off x="7919689" y="4185389"/>
            <a:ext cx="1506901" cy="414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E5AB03-6A4B-EF40-3310-DA17ABD6B314}"/>
              </a:ext>
            </a:extLst>
          </p:cNvPr>
          <p:cNvSpPr txBox="1"/>
          <p:nvPr/>
        </p:nvSpPr>
        <p:spPr>
          <a:xfrm>
            <a:off x="5303742" y="3632235"/>
            <a:ext cx="955903"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1</a:t>
            </a:r>
          </a:p>
        </p:txBody>
      </p:sp>
      <p:sp>
        <p:nvSpPr>
          <p:cNvPr id="56" name="TextBox 55">
            <a:extLst>
              <a:ext uri="{FF2B5EF4-FFF2-40B4-BE49-F238E27FC236}">
                <a16:creationId xmlns:a16="http://schemas.microsoft.com/office/drawing/2014/main" id="{B5B5CD9C-633A-87B8-CD96-9C467CB6FDDE}"/>
              </a:ext>
            </a:extLst>
          </p:cNvPr>
          <p:cNvSpPr txBox="1"/>
          <p:nvPr/>
        </p:nvSpPr>
        <p:spPr>
          <a:xfrm>
            <a:off x="5297676" y="4169243"/>
            <a:ext cx="955903"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2</a:t>
            </a:r>
          </a:p>
        </p:txBody>
      </p:sp>
      <p:sp>
        <p:nvSpPr>
          <p:cNvPr id="59" name="TextBox 58">
            <a:extLst>
              <a:ext uri="{FF2B5EF4-FFF2-40B4-BE49-F238E27FC236}">
                <a16:creationId xmlns:a16="http://schemas.microsoft.com/office/drawing/2014/main" id="{5046226D-D0AD-D3EF-82CA-1A78B6FFAF15}"/>
              </a:ext>
            </a:extLst>
          </p:cNvPr>
          <p:cNvSpPr txBox="1"/>
          <p:nvPr/>
        </p:nvSpPr>
        <p:spPr>
          <a:xfrm>
            <a:off x="5285884" y="4708645"/>
            <a:ext cx="955903"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3</a:t>
            </a:r>
          </a:p>
        </p:txBody>
      </p:sp>
      <p:sp>
        <p:nvSpPr>
          <p:cNvPr id="61" name="TextBox 60">
            <a:extLst>
              <a:ext uri="{FF2B5EF4-FFF2-40B4-BE49-F238E27FC236}">
                <a16:creationId xmlns:a16="http://schemas.microsoft.com/office/drawing/2014/main" id="{D10E5EF2-1680-4134-2B1D-8E1066BEBD4C}"/>
              </a:ext>
            </a:extLst>
          </p:cNvPr>
          <p:cNvSpPr txBox="1"/>
          <p:nvPr/>
        </p:nvSpPr>
        <p:spPr>
          <a:xfrm>
            <a:off x="8169906" y="3669977"/>
            <a:ext cx="1080937"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31</a:t>
            </a:r>
          </a:p>
        </p:txBody>
      </p:sp>
      <p:sp>
        <p:nvSpPr>
          <p:cNvPr id="63" name="TextBox 62">
            <a:extLst>
              <a:ext uri="{FF2B5EF4-FFF2-40B4-BE49-F238E27FC236}">
                <a16:creationId xmlns:a16="http://schemas.microsoft.com/office/drawing/2014/main" id="{4818DBF2-E4B1-5E13-07DF-D3940DA49A49}"/>
              </a:ext>
            </a:extLst>
          </p:cNvPr>
          <p:cNvSpPr txBox="1"/>
          <p:nvPr/>
        </p:nvSpPr>
        <p:spPr>
          <a:xfrm>
            <a:off x="8160582" y="4214601"/>
            <a:ext cx="1080937"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41</a:t>
            </a:r>
          </a:p>
        </p:txBody>
      </p:sp>
      <p:sp>
        <p:nvSpPr>
          <p:cNvPr id="65" name="TextBox 64">
            <a:extLst>
              <a:ext uri="{FF2B5EF4-FFF2-40B4-BE49-F238E27FC236}">
                <a16:creationId xmlns:a16="http://schemas.microsoft.com/office/drawing/2014/main" id="{1FEF5C39-A7DF-85FC-4EAA-244A94642C49}"/>
              </a:ext>
            </a:extLst>
          </p:cNvPr>
          <p:cNvSpPr txBox="1"/>
          <p:nvPr/>
        </p:nvSpPr>
        <p:spPr>
          <a:xfrm>
            <a:off x="8144784" y="4755345"/>
            <a:ext cx="1080937" cy="369332"/>
          </a:xfrm>
          <a:prstGeom prst="rect">
            <a:avLst/>
          </a:prstGeom>
          <a:noFill/>
        </p:spPr>
        <p:txBody>
          <a:bodyPr wrap="none" rtlCol="0">
            <a:spAutoFit/>
          </a:bodyPr>
          <a:lstStyle/>
          <a:p>
            <a:r>
              <a:rPr lang="en-US">
                <a:solidFill>
                  <a:schemeClr val="accent1">
                    <a:lumMod val="60000"/>
                    <a:lumOff val="40000"/>
                  </a:schemeClr>
                </a:solidFill>
                <a:latin typeface="Segoe UI" panose="020B0502040204020203" pitchFamily="34" charset="0"/>
                <a:cs typeface="Segoe UI" panose="020B0502040204020203" pitchFamily="34" charset="0"/>
              </a:rPr>
              <a:t>Shard 51</a:t>
            </a:r>
          </a:p>
        </p:txBody>
      </p:sp>
      <p:sp>
        <p:nvSpPr>
          <p:cNvPr id="9" name="TextBox 8">
            <a:extLst>
              <a:ext uri="{FF2B5EF4-FFF2-40B4-BE49-F238E27FC236}">
                <a16:creationId xmlns:a16="http://schemas.microsoft.com/office/drawing/2014/main" id="{FFAB3497-D9C6-46DF-7CB8-6D9A8F444240}"/>
              </a:ext>
            </a:extLst>
          </p:cNvPr>
          <p:cNvSpPr txBox="1"/>
          <p:nvPr/>
        </p:nvSpPr>
        <p:spPr>
          <a:xfrm>
            <a:off x="5014839" y="2967460"/>
            <a:ext cx="1584021" cy="471962"/>
          </a:xfrm>
          <a:prstGeom prst="rect">
            <a:avLst/>
          </a:prstGeom>
          <a:solidFill>
            <a:schemeClr val="accent1">
              <a:lumMod val="60000"/>
              <a:lumOff val="40000"/>
            </a:schemeClr>
          </a:solidFill>
        </p:spPr>
        <p:txBody>
          <a:bodyPr wrap="square" rtlCol="0">
            <a:spAutoFit/>
          </a:bodyPr>
          <a:lstStyle/>
          <a:p>
            <a:pPr algn="ctr"/>
            <a:r>
              <a:rPr lang="en-US" sz="1200" b="1">
                <a:solidFill>
                  <a:schemeClr val="accent1">
                    <a:lumMod val="75000"/>
                  </a:schemeClr>
                </a:solidFill>
                <a:latin typeface="Segoe UI Semibold" panose="020B0502040204020203" pitchFamily="34" charset="0"/>
                <a:cs typeface="Segoe UI Semibold" panose="020B0502040204020203" pitchFamily="34" charset="0"/>
              </a:rPr>
              <a:t>Metadata Tables &amp; Functions</a:t>
            </a:r>
          </a:p>
        </p:txBody>
      </p:sp>
      <p:sp>
        <p:nvSpPr>
          <p:cNvPr id="12" name="TextBox 11">
            <a:extLst>
              <a:ext uri="{FF2B5EF4-FFF2-40B4-BE49-F238E27FC236}">
                <a16:creationId xmlns:a16="http://schemas.microsoft.com/office/drawing/2014/main" id="{868C33EB-E3E8-8CA4-D577-ADE9AB12B71D}"/>
              </a:ext>
            </a:extLst>
          </p:cNvPr>
          <p:cNvSpPr txBox="1"/>
          <p:nvPr/>
        </p:nvSpPr>
        <p:spPr>
          <a:xfrm>
            <a:off x="7868524" y="3004289"/>
            <a:ext cx="1589170" cy="461665"/>
          </a:xfrm>
          <a:prstGeom prst="rect">
            <a:avLst/>
          </a:prstGeom>
          <a:solidFill>
            <a:schemeClr val="accent1">
              <a:lumMod val="60000"/>
              <a:lumOff val="40000"/>
            </a:schemeClr>
          </a:solidFill>
        </p:spPr>
        <p:txBody>
          <a:bodyPr wrap="square" rtlCol="0">
            <a:spAutoFit/>
          </a:bodyPr>
          <a:lstStyle/>
          <a:p>
            <a:pPr algn="ctr"/>
            <a:r>
              <a:rPr lang="en-US" sz="1200" b="1">
                <a:solidFill>
                  <a:schemeClr val="accent1">
                    <a:lumMod val="75000"/>
                  </a:schemeClr>
                </a:solidFill>
                <a:latin typeface="Segoe UI Semibold" panose="020B0502040204020203" pitchFamily="34" charset="0"/>
                <a:cs typeface="Segoe UI Semibold" panose="020B0502040204020203" pitchFamily="34" charset="0"/>
              </a:rPr>
              <a:t>Metadata Tables &amp; Functions</a:t>
            </a:r>
          </a:p>
        </p:txBody>
      </p:sp>
      <p:sp>
        <p:nvSpPr>
          <p:cNvPr id="19" name="TextBox 18">
            <a:extLst>
              <a:ext uri="{FF2B5EF4-FFF2-40B4-BE49-F238E27FC236}">
                <a16:creationId xmlns:a16="http://schemas.microsoft.com/office/drawing/2014/main" id="{53E60731-3CFD-0D51-5ECE-A1BB142E1B87}"/>
              </a:ext>
            </a:extLst>
          </p:cNvPr>
          <p:cNvSpPr txBox="1"/>
          <p:nvPr/>
        </p:nvSpPr>
        <p:spPr>
          <a:xfrm>
            <a:off x="1791282" y="3456894"/>
            <a:ext cx="1584021" cy="471962"/>
          </a:xfrm>
          <a:prstGeom prst="rect">
            <a:avLst/>
          </a:prstGeom>
          <a:solidFill>
            <a:schemeClr val="accent1">
              <a:lumMod val="60000"/>
              <a:lumOff val="40000"/>
            </a:schemeClr>
          </a:solidFill>
          <a:ln>
            <a:solidFill>
              <a:schemeClr val="tx1"/>
            </a:solidFill>
            <a:prstDash val="sysDash"/>
          </a:ln>
        </p:spPr>
        <p:txBody>
          <a:bodyPr wrap="square" rtlCol="0">
            <a:spAutoFit/>
          </a:bodyPr>
          <a:lstStyle/>
          <a:p>
            <a:pPr algn="ctr"/>
            <a:r>
              <a:rPr lang="en-US" sz="1200" b="1">
                <a:solidFill>
                  <a:schemeClr val="accent1">
                    <a:lumMod val="75000"/>
                  </a:schemeClr>
                </a:solidFill>
                <a:latin typeface="Segoe UI Semibold" panose="020B0502040204020203" pitchFamily="34" charset="0"/>
                <a:cs typeface="Segoe UI Semibold" panose="020B0502040204020203" pitchFamily="34" charset="0"/>
              </a:rPr>
              <a:t>Metadata Tables &amp; Functions</a:t>
            </a:r>
          </a:p>
        </p:txBody>
      </p:sp>
      <p:cxnSp>
        <p:nvCxnSpPr>
          <p:cNvPr id="24" name="Curved Connector 23" title="Internal connection between coordinator and worker">
            <a:extLst>
              <a:ext uri="{FF2B5EF4-FFF2-40B4-BE49-F238E27FC236}">
                <a16:creationId xmlns:a16="http://schemas.microsoft.com/office/drawing/2014/main" id="{A23BDF2C-78C4-96D5-DD78-A4B62E95434E}"/>
              </a:ext>
            </a:extLst>
          </p:cNvPr>
          <p:cNvCxnSpPr>
            <a:cxnSpLocks/>
          </p:cNvCxnSpPr>
          <p:nvPr/>
        </p:nvCxnSpPr>
        <p:spPr>
          <a:xfrm rot="5400000" flipH="1" flipV="1">
            <a:off x="4247349" y="4118909"/>
            <a:ext cx="698" cy="2483945"/>
          </a:xfrm>
          <a:prstGeom prst="curvedConnector4">
            <a:avLst>
              <a:gd name="adj1" fmla="val -35270917"/>
              <a:gd name="adj2" fmla="val 9988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title="Internal connection between Node 1 and Node 2">
            <a:extLst>
              <a:ext uri="{FF2B5EF4-FFF2-40B4-BE49-F238E27FC236}">
                <a16:creationId xmlns:a16="http://schemas.microsoft.com/office/drawing/2014/main" id="{9D72DDF6-BC8C-3919-6CCF-B850A83014C4}"/>
              </a:ext>
            </a:extLst>
          </p:cNvPr>
          <p:cNvCxnSpPr>
            <a:cxnSpLocks/>
          </p:cNvCxnSpPr>
          <p:nvPr/>
        </p:nvCxnSpPr>
        <p:spPr>
          <a:xfrm>
            <a:off x="5808331" y="5340080"/>
            <a:ext cx="2760992" cy="24225"/>
          </a:xfrm>
          <a:prstGeom prst="curvedConnector4">
            <a:avLst>
              <a:gd name="adj1" fmla="val 1268"/>
              <a:gd name="adj2" fmla="val 98191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3C8F9DC-917F-8487-D154-DAE0A4B13DD3}"/>
              </a:ext>
            </a:extLst>
          </p:cNvPr>
          <p:cNvSpPr txBox="1"/>
          <p:nvPr/>
        </p:nvSpPr>
        <p:spPr>
          <a:xfrm>
            <a:off x="3612618" y="5564689"/>
            <a:ext cx="1556901" cy="276999"/>
          </a:xfrm>
          <a:prstGeom prst="rect">
            <a:avLst/>
          </a:prstGeom>
          <a:noFill/>
        </p:spPr>
        <p:txBody>
          <a:bodyPr wrap="none" rtlCol="0">
            <a:spAutoFit/>
          </a:bodyPr>
          <a:lstStyle/>
          <a:p>
            <a:r>
              <a:rPr lang="en-US" sz="1200">
                <a:solidFill>
                  <a:schemeClr val="accent1">
                    <a:lumMod val="75000"/>
                  </a:schemeClr>
                </a:solidFill>
                <a:latin typeface="Segoe UI" panose="020B0502040204020203" pitchFamily="34" charset="0"/>
                <a:cs typeface="Segoe UI" panose="020B0502040204020203" pitchFamily="34" charset="0"/>
              </a:rPr>
              <a:t>Internal connections</a:t>
            </a:r>
          </a:p>
        </p:txBody>
      </p:sp>
      <p:sp>
        <p:nvSpPr>
          <p:cNvPr id="82" name="TextBox 81">
            <a:extLst>
              <a:ext uri="{FF2B5EF4-FFF2-40B4-BE49-F238E27FC236}">
                <a16:creationId xmlns:a16="http://schemas.microsoft.com/office/drawing/2014/main" id="{91F71E4C-CD89-3E6C-8D46-36E327BDAF80}"/>
              </a:ext>
            </a:extLst>
          </p:cNvPr>
          <p:cNvSpPr txBox="1"/>
          <p:nvPr/>
        </p:nvSpPr>
        <p:spPr>
          <a:xfrm>
            <a:off x="6241787" y="5540999"/>
            <a:ext cx="1556901" cy="276999"/>
          </a:xfrm>
          <a:prstGeom prst="rect">
            <a:avLst/>
          </a:prstGeom>
          <a:noFill/>
        </p:spPr>
        <p:txBody>
          <a:bodyPr wrap="none" rtlCol="0">
            <a:spAutoFit/>
          </a:bodyPr>
          <a:lstStyle/>
          <a:p>
            <a:r>
              <a:rPr lang="en-US" sz="1200">
                <a:solidFill>
                  <a:schemeClr val="accent1">
                    <a:lumMod val="75000"/>
                  </a:schemeClr>
                </a:solidFill>
                <a:latin typeface="Segoe UI" panose="020B0502040204020203" pitchFamily="34" charset="0"/>
                <a:cs typeface="Segoe UI" panose="020B0502040204020203" pitchFamily="34" charset="0"/>
              </a:rPr>
              <a:t>Internal connections</a:t>
            </a:r>
          </a:p>
        </p:txBody>
      </p:sp>
      <p:sp>
        <p:nvSpPr>
          <p:cNvPr id="83" name="TextBox 82">
            <a:extLst>
              <a:ext uri="{FF2B5EF4-FFF2-40B4-BE49-F238E27FC236}">
                <a16:creationId xmlns:a16="http://schemas.microsoft.com/office/drawing/2014/main" id="{3D205FA2-ABEB-AAB2-24FE-C7FFDD55E290}"/>
              </a:ext>
            </a:extLst>
          </p:cNvPr>
          <p:cNvSpPr txBox="1"/>
          <p:nvPr/>
        </p:nvSpPr>
        <p:spPr>
          <a:xfrm>
            <a:off x="4711220" y="5987768"/>
            <a:ext cx="1556901" cy="276999"/>
          </a:xfrm>
          <a:prstGeom prst="rect">
            <a:avLst/>
          </a:prstGeom>
          <a:noFill/>
        </p:spPr>
        <p:txBody>
          <a:bodyPr wrap="none" rtlCol="0">
            <a:spAutoFit/>
          </a:bodyPr>
          <a:lstStyle/>
          <a:p>
            <a:r>
              <a:rPr lang="en-US" sz="1200">
                <a:solidFill>
                  <a:schemeClr val="accent1">
                    <a:lumMod val="75000"/>
                  </a:schemeClr>
                </a:solidFill>
                <a:latin typeface="Segoe UI" panose="020B0502040204020203" pitchFamily="34" charset="0"/>
                <a:cs typeface="Segoe UI" panose="020B0502040204020203" pitchFamily="34" charset="0"/>
              </a:rPr>
              <a:t>Internal connections</a:t>
            </a:r>
          </a:p>
        </p:txBody>
      </p:sp>
      <p:cxnSp>
        <p:nvCxnSpPr>
          <p:cNvPr id="105" name="Curved Connector 104" title="Internal connection between coordinator and Node 2">
            <a:extLst>
              <a:ext uri="{FF2B5EF4-FFF2-40B4-BE49-F238E27FC236}">
                <a16:creationId xmlns:a16="http://schemas.microsoft.com/office/drawing/2014/main" id="{72ED5EFE-D192-CD58-A0B6-A65E862979DC}"/>
              </a:ext>
            </a:extLst>
          </p:cNvPr>
          <p:cNvCxnSpPr>
            <a:cxnSpLocks/>
            <a:stCxn id="2" idx="2"/>
            <a:endCxn id="33" idx="2"/>
          </p:cNvCxnSpPr>
          <p:nvPr/>
        </p:nvCxnSpPr>
        <p:spPr>
          <a:xfrm rot="16200000" flipH="1">
            <a:off x="5624917" y="2326379"/>
            <a:ext cx="2139" cy="6073711"/>
          </a:xfrm>
          <a:prstGeom prst="curvedConnector3">
            <a:avLst>
              <a:gd name="adj1" fmla="val 4265675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870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 Distribution</a:t>
            </a:r>
          </a:p>
        </p:txBody>
      </p:sp>
      <p:cxnSp>
        <p:nvCxnSpPr>
          <p:cNvPr id="6" name="Straight Connector 5" title="Visual line to partition code with Diagram">
            <a:extLst>
              <a:ext uri="{FF2B5EF4-FFF2-40B4-BE49-F238E27FC236}">
                <a16:creationId xmlns:a16="http://schemas.microsoft.com/office/drawing/2014/main" id="{07F39229-011E-3606-AD88-D31D80E1AC8E}"/>
              </a:ext>
            </a:extLst>
          </p:cNvPr>
          <p:cNvCxnSpPr>
            <a:cxnSpLocks/>
          </p:cNvCxnSpPr>
          <p:nvPr/>
        </p:nvCxnSpPr>
        <p:spPr>
          <a:xfrm>
            <a:off x="5128055" y="1359242"/>
            <a:ext cx="0" cy="4782066"/>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9" name="Diagram 8" descr="Create table command creates a local table on Citus cluster" title="Table Entity for Create table command">
            <a:extLst>
              <a:ext uri="{FF2B5EF4-FFF2-40B4-BE49-F238E27FC236}">
                <a16:creationId xmlns:a16="http://schemas.microsoft.com/office/drawing/2014/main" id="{BEC750DA-F6CC-30AA-BC7A-89C43CDF0187}"/>
              </a:ext>
            </a:extLst>
          </p:cNvPr>
          <p:cNvGraphicFramePr/>
          <p:nvPr>
            <p:extLst>
              <p:ext uri="{D42A27DB-BD31-4B8C-83A1-F6EECF244321}">
                <p14:modId xmlns:p14="http://schemas.microsoft.com/office/powerpoint/2010/main" val="2561854902"/>
              </p:ext>
            </p:extLst>
          </p:nvPr>
        </p:nvGraphicFramePr>
        <p:xfrm>
          <a:off x="5638800" y="1588443"/>
          <a:ext cx="2207715" cy="1408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B75045B8-3C69-0236-EB56-BD7645A8E6EC}"/>
              </a:ext>
            </a:extLst>
          </p:cNvPr>
          <p:cNvSpPr txBox="1"/>
          <p:nvPr/>
        </p:nvSpPr>
        <p:spPr>
          <a:xfrm>
            <a:off x="307981" y="1358884"/>
            <a:ext cx="4242480" cy="2031325"/>
          </a:xfrm>
          <a:prstGeom prst="rect">
            <a:avLst/>
          </a:prstGeom>
          <a:noFill/>
        </p:spPr>
        <p:txBody>
          <a:bodyPr wrap="square" lIns="91440" tIns="45720" rIns="91440" bIns="45720" anchor="t">
            <a:spAutoFit/>
          </a:bodyPr>
          <a:lstStyle/>
          <a:p>
            <a:r>
              <a:rPr lang="en-US" sz="1400">
                <a:solidFill>
                  <a:schemeClr val="accent1">
                    <a:lumMod val="75000"/>
                  </a:schemeClr>
                </a:solidFill>
                <a:latin typeface="Consolas"/>
                <a:cs typeface="Consolas" panose="020B0609020204030204" pitchFamily="49" charset="0"/>
              </a:rPr>
              <a:t>/* Create Postgres table */</a:t>
            </a:r>
          </a:p>
          <a:p>
            <a:endParaRPr lang="en-US" sz="1400">
              <a:latin typeface="Consolas" panose="020B0609020204030204" pitchFamily="49" charset="0"/>
              <a:cs typeface="Consolas" panose="020B0609020204030204" pitchFamily="49" charset="0"/>
            </a:endParaRPr>
          </a:p>
          <a:p>
            <a:r>
              <a:rPr lang="en-US" sz="1400">
                <a:solidFill>
                  <a:schemeClr val="accent6"/>
                </a:solidFill>
                <a:latin typeface="Consolas"/>
                <a:cs typeface="Consolas" panose="020B0609020204030204" pitchFamily="49" charset="0"/>
              </a:rPr>
              <a:t>CREATE TABLE </a:t>
            </a:r>
            <a:r>
              <a:rPr lang="en-US" sz="1400" err="1">
                <a:latin typeface="Consolas"/>
                <a:cs typeface="Consolas" panose="020B0609020204030204" pitchFamily="49" charset="0"/>
              </a:rPr>
              <a:t>SalesTxn</a:t>
            </a:r>
            <a:r>
              <a:rPr lang="en-US" sz="1400">
                <a:latin typeface="Consolas"/>
                <a:cs typeface="Consolas" panose="020B0609020204030204" pitchFamily="49" charset="0"/>
              </a:rPr>
              <a:t>	</a:t>
            </a:r>
          </a:p>
          <a:p>
            <a:r>
              <a:rPr lang="en-US" sz="1400">
                <a:latin typeface="Consolas"/>
                <a:cs typeface="Consolas" panose="020B0609020204030204" pitchFamily="49" charset="0"/>
              </a:rPr>
              <a:t>	(  </a:t>
            </a:r>
          </a:p>
          <a:p>
            <a:r>
              <a:rPr lang="en-US" sz="1400">
                <a:latin typeface="Consolas"/>
                <a:cs typeface="Consolas" panose="020B0609020204030204" pitchFamily="49" charset="0"/>
              </a:rPr>
              <a:t>	   </a:t>
            </a:r>
            <a:r>
              <a:rPr lang="en-US" sz="1400" err="1">
                <a:latin typeface="Consolas"/>
                <a:cs typeface="Consolas" panose="020B0609020204030204" pitchFamily="49" charset="0"/>
              </a:rPr>
              <a:t>SalesTxnID</a:t>
            </a:r>
            <a:r>
              <a:rPr lang="en-US" sz="1400">
                <a:latin typeface="Consolas"/>
                <a:cs typeface="Consolas" panose="020B0609020204030204" pitchFamily="49" charset="0"/>
              </a:rPr>
              <a:t>	int</a:t>
            </a:r>
          </a:p>
          <a:p>
            <a:r>
              <a:rPr lang="en-US" sz="1400">
                <a:latin typeface="Consolas"/>
                <a:cs typeface="Consolas" panose="020B0609020204030204" pitchFamily="49" charset="0"/>
              </a:rPr>
              <a:t>	   </a:t>
            </a:r>
            <a:r>
              <a:rPr lang="en-US" sz="1400" err="1">
                <a:latin typeface="Consolas"/>
                <a:cs typeface="Consolas" panose="020B0609020204030204" pitchFamily="49" charset="0"/>
              </a:rPr>
              <a:t>CustomerID</a:t>
            </a:r>
            <a:r>
              <a:rPr lang="en-US" sz="1400">
                <a:latin typeface="Consolas"/>
                <a:cs typeface="Consolas" panose="020B0609020204030204" pitchFamily="49" charset="0"/>
              </a:rPr>
              <a:t>	</a:t>
            </a:r>
            <a:r>
              <a:rPr lang="en-US" sz="1400" err="1">
                <a:latin typeface="Consolas"/>
                <a:cs typeface="Consolas" panose="020B0609020204030204" pitchFamily="49" charset="0"/>
              </a:rPr>
              <a:t>bigint</a:t>
            </a:r>
            <a:endParaRPr lang="en-US" sz="1400">
              <a:latin typeface="Consolas"/>
              <a:cs typeface="Consolas" panose="020B0609020204030204" pitchFamily="49" charset="0"/>
            </a:endParaRPr>
          </a:p>
          <a:p>
            <a:r>
              <a:rPr lang="en-US" sz="1400">
                <a:latin typeface="Consolas"/>
                <a:cs typeface="Consolas" panose="020B0609020204030204" pitchFamily="49" charset="0"/>
              </a:rPr>
              <a:t>	   Date		datetime</a:t>
            </a:r>
          </a:p>
          <a:p>
            <a:r>
              <a:rPr lang="en-US" sz="1400">
                <a:latin typeface="Consolas"/>
                <a:cs typeface="Consolas" panose="020B0609020204030204" pitchFamily="49" charset="0"/>
              </a:rPr>
              <a:t>	   Amount		decimal(19,4)</a:t>
            </a:r>
          </a:p>
          <a:p>
            <a:r>
              <a:rPr lang="en-US" sz="1400">
                <a:latin typeface="Consolas"/>
                <a:cs typeface="Consolas" panose="020B0609020204030204" pitchFamily="49" charset="0"/>
              </a:rPr>
              <a:t>	 )</a:t>
            </a:r>
          </a:p>
        </p:txBody>
      </p:sp>
      <p:sp>
        <p:nvSpPr>
          <p:cNvPr id="12" name="TextBox 11">
            <a:extLst>
              <a:ext uri="{FF2B5EF4-FFF2-40B4-BE49-F238E27FC236}">
                <a16:creationId xmlns:a16="http://schemas.microsoft.com/office/drawing/2014/main" id="{75AE8E40-F172-490F-A3A8-622F99EEF53D}"/>
              </a:ext>
            </a:extLst>
          </p:cNvPr>
          <p:cNvSpPr txBox="1"/>
          <p:nvPr/>
        </p:nvSpPr>
        <p:spPr>
          <a:xfrm>
            <a:off x="247981" y="3928289"/>
            <a:ext cx="4684885" cy="1600438"/>
          </a:xfrm>
          <a:prstGeom prst="rect">
            <a:avLst/>
          </a:prstGeom>
          <a:noFill/>
        </p:spPr>
        <p:txBody>
          <a:bodyPr wrap="square" lIns="91440" tIns="45720" rIns="91440" bIns="45720" rtlCol="0" anchor="t">
            <a:spAutoFit/>
          </a:bodyPr>
          <a:lstStyle/>
          <a:p>
            <a:r>
              <a:rPr lang="en-US" sz="1400">
                <a:solidFill>
                  <a:schemeClr val="accent1">
                    <a:lumMod val="75000"/>
                  </a:schemeClr>
                </a:solidFill>
                <a:latin typeface="Consolas"/>
                <a:cs typeface="Consolas" panose="020B0609020204030204" pitchFamily="49" charset="0"/>
              </a:rPr>
              <a:t>/* Inbuilt Automatic Online </a:t>
            </a:r>
            <a:r>
              <a:rPr lang="en-US" sz="1400" err="1">
                <a:solidFill>
                  <a:schemeClr val="accent1">
                    <a:lumMod val="75000"/>
                  </a:schemeClr>
                </a:solidFill>
                <a:latin typeface="Consolas"/>
                <a:cs typeface="Consolas" panose="020B0609020204030204" pitchFamily="49" charset="0"/>
              </a:rPr>
              <a:t>Sharding</a:t>
            </a:r>
            <a:r>
              <a:rPr lang="en-US" sz="1400">
                <a:solidFill>
                  <a:schemeClr val="accent1">
                    <a:lumMod val="75000"/>
                  </a:schemeClr>
                </a:solidFill>
                <a:latin typeface="Consolas"/>
                <a:cs typeface="Consolas" panose="020B0609020204030204" pitchFamily="49" charset="0"/>
              </a:rPr>
              <a:t> */</a:t>
            </a:r>
          </a:p>
          <a:p>
            <a:endParaRPr lang="en-US" sz="1400">
              <a:solidFill>
                <a:schemeClr val="accent6"/>
              </a:solidFill>
              <a:latin typeface="Consolas" panose="020B0609020204030204" pitchFamily="49" charset="0"/>
              <a:cs typeface="Consolas" panose="020B0609020204030204" pitchFamily="49" charset="0"/>
            </a:endParaRPr>
          </a:p>
          <a:p>
            <a:r>
              <a:rPr lang="en-US" sz="1400">
                <a:solidFill>
                  <a:schemeClr val="accent6"/>
                </a:solidFill>
                <a:latin typeface="Consolas"/>
                <a:cs typeface="Consolas" panose="020B0609020204030204" pitchFamily="49" charset="0"/>
              </a:rPr>
              <a:t>SELECT </a:t>
            </a:r>
            <a:r>
              <a:rPr lang="en-US" sz="1400" err="1">
                <a:latin typeface="Consolas"/>
                <a:cs typeface="Consolas" panose="020B0609020204030204" pitchFamily="49" charset="0"/>
              </a:rPr>
              <a:t>create_distributed_table_concurrently</a:t>
            </a:r>
            <a:r>
              <a:rPr lang="en-US" sz="1400">
                <a:latin typeface="Consolas"/>
                <a:cs typeface="Consolas" panose="020B0609020204030204" pitchFamily="49" charset="0"/>
              </a:rPr>
              <a:t> </a:t>
            </a:r>
            <a:endParaRPr lang="en-US" sz="1400">
              <a:latin typeface="Consolas" panose="020B0609020204030204" pitchFamily="49" charset="0"/>
              <a:cs typeface="Consolas" panose="020B0609020204030204" pitchFamily="49" charset="0"/>
            </a:endParaRPr>
          </a:p>
          <a:p>
            <a:r>
              <a:rPr lang="en-US" sz="1400">
                <a:latin typeface="Consolas"/>
                <a:cs typeface="Consolas" panose="020B0609020204030204" pitchFamily="49" charset="0"/>
              </a:rPr>
              <a:t>	(</a:t>
            </a:r>
          </a:p>
          <a:p>
            <a:r>
              <a:rPr lang="en-US" sz="1400">
                <a:latin typeface="Consolas"/>
                <a:cs typeface="Consolas" panose="020B0609020204030204" pitchFamily="49" charset="0"/>
              </a:rPr>
              <a:t>	   ‘</a:t>
            </a:r>
            <a:r>
              <a:rPr lang="en-US" sz="1400" err="1">
                <a:latin typeface="Consolas"/>
                <a:cs typeface="Consolas" panose="020B0609020204030204" pitchFamily="49" charset="0"/>
              </a:rPr>
              <a:t>SalesTxn</a:t>
            </a:r>
            <a:r>
              <a:rPr lang="en-US" sz="1400">
                <a:latin typeface="Consolas"/>
                <a:cs typeface="Consolas" panose="020B0609020204030204" pitchFamily="49" charset="0"/>
              </a:rPr>
              <a:t>’ , </a:t>
            </a:r>
            <a:r>
              <a:rPr lang="en-US" sz="1400">
                <a:solidFill>
                  <a:schemeClr val="accent6"/>
                </a:solidFill>
                <a:latin typeface="Consolas"/>
                <a:cs typeface="Consolas" panose="020B0609020204030204" pitchFamily="49" charset="0"/>
              </a:rPr>
              <a:t>-- </a:t>
            </a:r>
            <a:r>
              <a:rPr lang="en-US" sz="1400" err="1">
                <a:solidFill>
                  <a:schemeClr val="accent6"/>
                </a:solidFill>
                <a:latin typeface="Consolas"/>
                <a:cs typeface="Consolas" panose="020B0609020204030204" pitchFamily="49" charset="0"/>
              </a:rPr>
              <a:t>Table_name</a:t>
            </a:r>
            <a:endParaRPr lang="en-US" sz="1400">
              <a:solidFill>
                <a:schemeClr val="accent6"/>
              </a:solidFill>
              <a:latin typeface="Consolas"/>
              <a:cs typeface="Consolas" panose="020B0609020204030204" pitchFamily="49" charset="0"/>
            </a:endParaRPr>
          </a:p>
          <a:p>
            <a:r>
              <a:rPr lang="en-US" sz="1400">
                <a:latin typeface="Consolas"/>
                <a:cs typeface="Consolas" panose="020B0609020204030204" pitchFamily="49" charset="0"/>
              </a:rPr>
              <a:t>	   ‘</a:t>
            </a:r>
            <a:r>
              <a:rPr lang="en-US" sz="1400" err="1">
                <a:latin typeface="Consolas"/>
                <a:cs typeface="Consolas" panose="020B0609020204030204" pitchFamily="49" charset="0"/>
              </a:rPr>
              <a:t>CustomerID</a:t>
            </a:r>
            <a:r>
              <a:rPr lang="en-US" sz="1400">
                <a:latin typeface="Consolas"/>
                <a:cs typeface="Consolas" panose="020B0609020204030204" pitchFamily="49" charset="0"/>
              </a:rPr>
              <a:t>’ </a:t>
            </a:r>
            <a:r>
              <a:rPr lang="en-US" sz="1400">
                <a:solidFill>
                  <a:schemeClr val="accent6"/>
                </a:solidFill>
                <a:latin typeface="Consolas"/>
                <a:cs typeface="Consolas" panose="020B0609020204030204" pitchFamily="49" charset="0"/>
              </a:rPr>
              <a:t>-- Shard Key</a:t>
            </a:r>
          </a:p>
          <a:p>
            <a:r>
              <a:rPr lang="en-US" sz="1400">
                <a:latin typeface="Consolas"/>
                <a:cs typeface="Consolas" panose="020B0609020204030204" pitchFamily="49" charset="0"/>
              </a:rPr>
              <a:t>	)</a:t>
            </a:r>
          </a:p>
        </p:txBody>
      </p:sp>
      <p:graphicFrame>
        <p:nvGraphicFramePr>
          <p:cNvPr id="20" name="Diagram 19" descr="Create distributed table concurrently - an inbuilt function allows sharing the table into multiple smaller physical tables" title="Shard 101">
            <a:extLst>
              <a:ext uri="{FF2B5EF4-FFF2-40B4-BE49-F238E27FC236}">
                <a16:creationId xmlns:a16="http://schemas.microsoft.com/office/drawing/2014/main" id="{FEEE06FF-8732-D8A6-5AF9-D7DFB80EF59D}"/>
              </a:ext>
            </a:extLst>
          </p:cNvPr>
          <p:cNvGraphicFramePr/>
          <p:nvPr>
            <p:extLst>
              <p:ext uri="{D42A27DB-BD31-4B8C-83A1-F6EECF244321}">
                <p14:modId xmlns:p14="http://schemas.microsoft.com/office/powerpoint/2010/main" val="380703604"/>
              </p:ext>
            </p:extLst>
          </p:nvPr>
        </p:nvGraphicFramePr>
        <p:xfrm>
          <a:off x="5638800" y="3919064"/>
          <a:ext cx="1680038" cy="982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2" name="Diagram 21" descr="Create distributed table concurrently - an inbuilt function allows sharing the table into multiple smaller physical tables" title="Shared 112">
            <a:extLst>
              <a:ext uri="{FF2B5EF4-FFF2-40B4-BE49-F238E27FC236}">
                <a16:creationId xmlns:a16="http://schemas.microsoft.com/office/drawing/2014/main" id="{421AF0F7-388E-6BC1-5BBD-14AE4CBF98E4}"/>
              </a:ext>
            </a:extLst>
          </p:cNvPr>
          <p:cNvGraphicFramePr/>
          <p:nvPr>
            <p:extLst>
              <p:ext uri="{D42A27DB-BD31-4B8C-83A1-F6EECF244321}">
                <p14:modId xmlns:p14="http://schemas.microsoft.com/office/powerpoint/2010/main" val="2251482365"/>
              </p:ext>
            </p:extLst>
          </p:nvPr>
        </p:nvGraphicFramePr>
        <p:xfrm>
          <a:off x="7545853" y="3929362"/>
          <a:ext cx="1680038" cy="9823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4" name="Diagram 23" descr="Create distributed table concurrently - an inbuilt function allows sharing the table into multiple smaller physical tables" title="Shard 113">
            <a:extLst>
              <a:ext uri="{FF2B5EF4-FFF2-40B4-BE49-F238E27FC236}">
                <a16:creationId xmlns:a16="http://schemas.microsoft.com/office/drawing/2014/main" id="{4F0963BD-1BF2-6F58-70D0-6E9DA7A0BB29}"/>
              </a:ext>
            </a:extLst>
          </p:cNvPr>
          <p:cNvGraphicFramePr/>
          <p:nvPr>
            <p:extLst>
              <p:ext uri="{D42A27DB-BD31-4B8C-83A1-F6EECF244321}">
                <p14:modId xmlns:p14="http://schemas.microsoft.com/office/powerpoint/2010/main" val="1043015435"/>
              </p:ext>
            </p:extLst>
          </p:nvPr>
        </p:nvGraphicFramePr>
        <p:xfrm>
          <a:off x="9448787" y="3929362"/>
          <a:ext cx="1680038" cy="98236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6" name="Diagram 25" descr="Create distributed table concurrently - an inbuilt function allows sharing the table into multiple smaller physical tables" title="Shard 114">
            <a:extLst>
              <a:ext uri="{FF2B5EF4-FFF2-40B4-BE49-F238E27FC236}">
                <a16:creationId xmlns:a16="http://schemas.microsoft.com/office/drawing/2014/main" id="{E0F4EBC7-960F-EB28-3FC0-E8AF414A187B}"/>
              </a:ext>
            </a:extLst>
          </p:cNvPr>
          <p:cNvGraphicFramePr/>
          <p:nvPr>
            <p:extLst>
              <p:ext uri="{D42A27DB-BD31-4B8C-83A1-F6EECF244321}">
                <p14:modId xmlns:p14="http://schemas.microsoft.com/office/powerpoint/2010/main" val="1030697062"/>
              </p:ext>
            </p:extLst>
          </p:nvPr>
        </p:nvGraphicFramePr>
        <p:xfrm>
          <a:off x="5638800" y="5154738"/>
          <a:ext cx="1680038" cy="98236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28" name="Diagram 27" descr="Create distributed table concurrently - an inbuilt function allows sharing the table into multiple smaller physical tables" title="Shard 142">
            <a:extLst>
              <a:ext uri="{FF2B5EF4-FFF2-40B4-BE49-F238E27FC236}">
                <a16:creationId xmlns:a16="http://schemas.microsoft.com/office/drawing/2014/main" id="{10C4E376-7A73-DE14-F1DA-4BEC66D31AAC}"/>
              </a:ext>
            </a:extLst>
          </p:cNvPr>
          <p:cNvGraphicFramePr/>
          <p:nvPr>
            <p:extLst>
              <p:ext uri="{D42A27DB-BD31-4B8C-83A1-F6EECF244321}">
                <p14:modId xmlns:p14="http://schemas.microsoft.com/office/powerpoint/2010/main" val="4015291668"/>
              </p:ext>
            </p:extLst>
          </p:nvPr>
        </p:nvGraphicFramePr>
        <p:xfrm>
          <a:off x="9448787" y="5193645"/>
          <a:ext cx="1680038" cy="98236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29" name="TextBox 28">
            <a:extLst>
              <a:ext uri="{FF2B5EF4-FFF2-40B4-BE49-F238E27FC236}">
                <a16:creationId xmlns:a16="http://schemas.microsoft.com/office/drawing/2014/main" id="{BBD4A325-4339-5786-6FC3-0A2D630B79D5}"/>
              </a:ext>
            </a:extLst>
          </p:cNvPr>
          <p:cNvSpPr txBox="1"/>
          <p:nvPr/>
        </p:nvSpPr>
        <p:spPr>
          <a:xfrm>
            <a:off x="7541734" y="5809045"/>
            <a:ext cx="1410964" cy="369332"/>
          </a:xfrm>
          <a:prstGeom prst="rect">
            <a:avLst/>
          </a:prstGeom>
          <a:noFill/>
        </p:spPr>
        <p:txBody>
          <a:bodyPr wrap="none" rtlCol="0">
            <a:spAutoFit/>
          </a:bodyPr>
          <a:lstStyle/>
          <a:p>
            <a:r>
              <a:rPr lang="en-US"/>
              <a:t>…………………..</a:t>
            </a:r>
          </a:p>
        </p:txBody>
      </p:sp>
      <p:sp>
        <p:nvSpPr>
          <p:cNvPr id="2" name="TextBox 1">
            <a:extLst>
              <a:ext uri="{FF2B5EF4-FFF2-40B4-BE49-F238E27FC236}">
                <a16:creationId xmlns:a16="http://schemas.microsoft.com/office/drawing/2014/main" id="{057EA0E7-8DF8-8B80-38E8-CA871C313B37}"/>
              </a:ext>
            </a:extLst>
          </p:cNvPr>
          <p:cNvSpPr txBox="1"/>
          <p:nvPr/>
        </p:nvSpPr>
        <p:spPr>
          <a:xfrm>
            <a:off x="8102726" y="1824936"/>
            <a:ext cx="3455433" cy="369332"/>
          </a:xfrm>
          <a:prstGeom prst="rect">
            <a:avLst/>
          </a:prstGeom>
          <a:noFill/>
        </p:spPr>
        <p:txBody>
          <a:bodyPr wrap="none" rtlCol="0">
            <a:spAutoFit/>
          </a:bodyPr>
          <a:lstStyle/>
          <a:p>
            <a:r>
              <a:rPr lang="en-US"/>
              <a:t>Local table created on coordinator</a:t>
            </a:r>
          </a:p>
        </p:txBody>
      </p:sp>
    </p:spTree>
    <p:extLst>
      <p:ext uri="{BB962C8B-B14F-4D97-AF65-F5344CB8AC3E}">
        <p14:creationId xmlns:p14="http://schemas.microsoft.com/office/powerpoint/2010/main" val="4255839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 Distribution (Node level)</a:t>
            </a:r>
          </a:p>
        </p:txBody>
      </p:sp>
      <p:sp>
        <p:nvSpPr>
          <p:cNvPr id="12" name="TextBox 11">
            <a:extLst>
              <a:ext uri="{FF2B5EF4-FFF2-40B4-BE49-F238E27FC236}">
                <a16:creationId xmlns:a16="http://schemas.microsoft.com/office/drawing/2014/main" id="{75AE8E40-F172-490F-A3A8-622F99EEF53D}"/>
              </a:ext>
            </a:extLst>
          </p:cNvPr>
          <p:cNvSpPr txBox="1"/>
          <p:nvPr/>
        </p:nvSpPr>
        <p:spPr>
          <a:xfrm>
            <a:off x="657370" y="1043819"/>
            <a:ext cx="5003871" cy="1169551"/>
          </a:xfrm>
          <a:prstGeom prst="rect">
            <a:avLst/>
          </a:prstGeom>
          <a:noFill/>
        </p:spPr>
        <p:txBody>
          <a:bodyPr wrap="square" lIns="91440" tIns="45720" rIns="91440" bIns="45720" rtlCol="0" anchor="t">
            <a:spAutoFit/>
          </a:bodyPr>
          <a:lstStyle/>
          <a:p>
            <a:r>
              <a:rPr lang="en-US" sz="1400">
                <a:solidFill>
                  <a:schemeClr val="accent6"/>
                </a:solidFill>
                <a:latin typeface="Consolas"/>
                <a:cs typeface="Consolas" panose="020B0609020204030204" pitchFamily="49" charset="0"/>
              </a:rPr>
              <a:t>SELECT </a:t>
            </a:r>
            <a:r>
              <a:rPr lang="en-US" sz="1400" err="1">
                <a:latin typeface="Consolas"/>
                <a:cs typeface="Consolas" panose="020B0609020204030204" pitchFamily="49" charset="0"/>
              </a:rPr>
              <a:t>create_distributed_table_concurrently</a:t>
            </a:r>
            <a:r>
              <a:rPr lang="en-US" sz="1400">
                <a:latin typeface="Consolas"/>
                <a:cs typeface="Consolas" panose="020B0609020204030204" pitchFamily="49" charset="0"/>
              </a:rPr>
              <a:t> </a:t>
            </a:r>
            <a:endParaRPr lang="en-US" sz="1400">
              <a:latin typeface="Consolas" panose="020B0609020204030204" pitchFamily="49" charset="0"/>
              <a:cs typeface="Consolas" panose="020B0609020204030204" pitchFamily="49" charset="0"/>
            </a:endParaRPr>
          </a:p>
          <a:p>
            <a:r>
              <a:rPr lang="en-US" sz="1400">
                <a:latin typeface="Consolas"/>
                <a:cs typeface="Consolas" panose="020B0609020204030204" pitchFamily="49" charset="0"/>
              </a:rPr>
              <a:t>	(</a:t>
            </a:r>
          </a:p>
          <a:p>
            <a:r>
              <a:rPr lang="en-US" sz="1400">
                <a:latin typeface="Consolas"/>
                <a:cs typeface="Consolas" panose="020B0609020204030204" pitchFamily="49" charset="0"/>
              </a:rPr>
              <a:t>	   ‘</a:t>
            </a:r>
            <a:r>
              <a:rPr lang="en-US" sz="1400" err="1">
                <a:latin typeface="Consolas"/>
                <a:cs typeface="Consolas" panose="020B0609020204030204" pitchFamily="49" charset="0"/>
              </a:rPr>
              <a:t>SalesTxn</a:t>
            </a:r>
            <a:r>
              <a:rPr lang="en-US" sz="1400">
                <a:latin typeface="Consolas"/>
                <a:cs typeface="Consolas" panose="020B0609020204030204" pitchFamily="49" charset="0"/>
              </a:rPr>
              <a:t>’ , </a:t>
            </a:r>
            <a:r>
              <a:rPr lang="en-US" sz="1400">
                <a:solidFill>
                  <a:schemeClr val="accent6"/>
                </a:solidFill>
                <a:latin typeface="Consolas"/>
                <a:cs typeface="Consolas" panose="020B0609020204030204" pitchFamily="49" charset="0"/>
              </a:rPr>
              <a:t>-- Table name</a:t>
            </a:r>
          </a:p>
          <a:p>
            <a:r>
              <a:rPr lang="en-US" sz="1400">
                <a:latin typeface="Consolas"/>
                <a:cs typeface="Consolas" panose="020B0609020204030204" pitchFamily="49" charset="0"/>
              </a:rPr>
              <a:t>	   ‘</a:t>
            </a:r>
            <a:r>
              <a:rPr lang="en-US" sz="1400" err="1">
                <a:latin typeface="Consolas"/>
                <a:cs typeface="Consolas" panose="020B0609020204030204" pitchFamily="49" charset="0"/>
              </a:rPr>
              <a:t>CustomerID</a:t>
            </a:r>
            <a:r>
              <a:rPr lang="en-US" sz="1400">
                <a:latin typeface="Consolas"/>
                <a:cs typeface="Consolas" panose="020B0609020204030204" pitchFamily="49" charset="0"/>
              </a:rPr>
              <a:t>’ </a:t>
            </a:r>
            <a:r>
              <a:rPr lang="en-US" sz="1400">
                <a:solidFill>
                  <a:schemeClr val="accent6"/>
                </a:solidFill>
                <a:latin typeface="Consolas"/>
                <a:cs typeface="Consolas" panose="020B0609020204030204" pitchFamily="49" charset="0"/>
              </a:rPr>
              <a:t>-- Shard Key</a:t>
            </a:r>
          </a:p>
          <a:p>
            <a:r>
              <a:rPr lang="en-US" sz="1400">
                <a:latin typeface="Consolas"/>
                <a:cs typeface="Consolas" panose="020B0609020204030204" pitchFamily="49" charset="0"/>
              </a:rPr>
              <a:t>	)</a:t>
            </a:r>
          </a:p>
        </p:txBody>
      </p:sp>
      <p:graphicFrame>
        <p:nvGraphicFramePr>
          <p:cNvPr id="20" name="Diagram 19" descr="Carried forward from previous slide, shows node level representation of shards " title="Shard_111">
            <a:extLst>
              <a:ext uri="{FF2B5EF4-FFF2-40B4-BE49-F238E27FC236}">
                <a16:creationId xmlns:a16="http://schemas.microsoft.com/office/drawing/2014/main" id="{FEEE06FF-8732-D8A6-5AF9-D7DFB80EF59D}"/>
              </a:ext>
            </a:extLst>
          </p:cNvPr>
          <p:cNvGraphicFramePr/>
          <p:nvPr/>
        </p:nvGraphicFramePr>
        <p:xfrm>
          <a:off x="2961512" y="3896680"/>
          <a:ext cx="1435033" cy="83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descr="Carried forward from previous slide, shows node level representation of shards " title="Another Shard on Node 1">
            <a:extLst>
              <a:ext uri="{FF2B5EF4-FFF2-40B4-BE49-F238E27FC236}">
                <a16:creationId xmlns:a16="http://schemas.microsoft.com/office/drawing/2014/main" id="{421AF0F7-388E-6BC1-5BBD-14AE4CBF98E4}"/>
              </a:ext>
            </a:extLst>
          </p:cNvPr>
          <p:cNvGraphicFramePr/>
          <p:nvPr>
            <p:extLst>
              <p:ext uri="{D42A27DB-BD31-4B8C-83A1-F6EECF244321}">
                <p14:modId xmlns:p14="http://schemas.microsoft.com/office/powerpoint/2010/main" val="1023244709"/>
              </p:ext>
            </p:extLst>
          </p:nvPr>
        </p:nvGraphicFramePr>
        <p:xfrm>
          <a:off x="2961513" y="4845013"/>
          <a:ext cx="1435033" cy="8319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4" name="Diagram 23" descr="Carried forward from previous slide, shows node level representation of shards " title="Shard on Node 3">
            <a:extLst>
              <a:ext uri="{FF2B5EF4-FFF2-40B4-BE49-F238E27FC236}">
                <a16:creationId xmlns:a16="http://schemas.microsoft.com/office/drawing/2014/main" id="{4F0963BD-1BF2-6F58-70D0-6E9DA7A0BB29}"/>
              </a:ext>
            </a:extLst>
          </p:cNvPr>
          <p:cNvGraphicFramePr/>
          <p:nvPr>
            <p:extLst>
              <p:ext uri="{D42A27DB-BD31-4B8C-83A1-F6EECF244321}">
                <p14:modId xmlns:p14="http://schemas.microsoft.com/office/powerpoint/2010/main" val="3995321435"/>
              </p:ext>
            </p:extLst>
          </p:nvPr>
        </p:nvGraphicFramePr>
        <p:xfrm>
          <a:off x="7276157" y="3883299"/>
          <a:ext cx="1330047" cy="8058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6" name="Diagram 25" descr="Carried forward from previous slide, shows node level representation of shards " title="Another Shard on node 3">
            <a:extLst>
              <a:ext uri="{FF2B5EF4-FFF2-40B4-BE49-F238E27FC236}">
                <a16:creationId xmlns:a16="http://schemas.microsoft.com/office/drawing/2014/main" id="{E0F4EBC7-960F-EB28-3FC0-E8AF414A187B}"/>
              </a:ext>
            </a:extLst>
          </p:cNvPr>
          <p:cNvGraphicFramePr/>
          <p:nvPr>
            <p:extLst>
              <p:ext uri="{D42A27DB-BD31-4B8C-83A1-F6EECF244321}">
                <p14:modId xmlns:p14="http://schemas.microsoft.com/office/powerpoint/2010/main" val="775519763"/>
              </p:ext>
            </p:extLst>
          </p:nvPr>
        </p:nvGraphicFramePr>
        <p:xfrm>
          <a:off x="7283313" y="4851178"/>
          <a:ext cx="1330047" cy="80586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 name="Rounded Rectangle 1">
            <a:extLst>
              <a:ext uri="{FF2B5EF4-FFF2-40B4-BE49-F238E27FC236}">
                <a16:creationId xmlns:a16="http://schemas.microsoft.com/office/drawing/2014/main" id="{7D1BD3F4-B7AC-77E9-A906-469F01417274}"/>
              </a:ext>
            </a:extLst>
          </p:cNvPr>
          <p:cNvSpPr/>
          <p:nvPr/>
        </p:nvSpPr>
        <p:spPr>
          <a:xfrm>
            <a:off x="5761256" y="1418639"/>
            <a:ext cx="1998787" cy="741060"/>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solidFill>
                  <a:schemeClr val="accent1">
                    <a:lumMod val="75000"/>
                  </a:schemeClr>
                </a:solidFill>
              </a:rPr>
              <a:t>Coordinator node</a:t>
            </a:r>
          </a:p>
        </p:txBody>
      </p:sp>
      <p:cxnSp>
        <p:nvCxnSpPr>
          <p:cNvPr id="4" name="Straight Connector 3" title="Connection between coordinator and worker">
            <a:extLst>
              <a:ext uri="{FF2B5EF4-FFF2-40B4-BE49-F238E27FC236}">
                <a16:creationId xmlns:a16="http://schemas.microsoft.com/office/drawing/2014/main" id="{5BC19039-578A-6FA4-F0A2-10563144BF5B}"/>
              </a:ext>
            </a:extLst>
          </p:cNvPr>
          <p:cNvCxnSpPr>
            <a:cxnSpLocks/>
            <a:endCxn id="7" idx="0"/>
          </p:cNvCxnSpPr>
          <p:nvPr/>
        </p:nvCxnSpPr>
        <p:spPr>
          <a:xfrm flipH="1">
            <a:off x="3623039" y="2154016"/>
            <a:ext cx="2291676" cy="125447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Rectangle 6" title="Box to show Node 1">
            <a:extLst>
              <a:ext uri="{FF2B5EF4-FFF2-40B4-BE49-F238E27FC236}">
                <a16:creationId xmlns:a16="http://schemas.microsoft.com/office/drawing/2014/main" id="{D704F481-D2F5-E390-E2B9-BC46021D5A55}"/>
              </a:ext>
            </a:extLst>
          </p:cNvPr>
          <p:cNvSpPr/>
          <p:nvPr/>
        </p:nvSpPr>
        <p:spPr>
          <a:xfrm>
            <a:off x="2769531" y="3408490"/>
            <a:ext cx="1707016" cy="2268517"/>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title="Connector between coordinator and node 3">
            <a:extLst>
              <a:ext uri="{FF2B5EF4-FFF2-40B4-BE49-F238E27FC236}">
                <a16:creationId xmlns:a16="http://schemas.microsoft.com/office/drawing/2014/main" id="{A691498D-E5A2-E51F-EC9E-1846EB2B2F1D}"/>
              </a:ext>
            </a:extLst>
          </p:cNvPr>
          <p:cNvCxnSpPr>
            <a:cxnSpLocks/>
            <a:stCxn id="2" idx="2"/>
            <a:endCxn id="21" idx="0"/>
          </p:cNvCxnSpPr>
          <p:nvPr/>
        </p:nvCxnSpPr>
        <p:spPr>
          <a:xfrm>
            <a:off x="6760650" y="2159699"/>
            <a:ext cx="1191139" cy="124277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title="connector between coordinator and node 4">
            <a:extLst>
              <a:ext uri="{FF2B5EF4-FFF2-40B4-BE49-F238E27FC236}">
                <a16:creationId xmlns:a16="http://schemas.microsoft.com/office/drawing/2014/main" id="{77FB9104-5D43-8165-03BC-9855B31E7F2C}"/>
              </a:ext>
            </a:extLst>
          </p:cNvPr>
          <p:cNvCxnSpPr>
            <a:cxnSpLocks/>
            <a:endCxn id="55" idx="0"/>
          </p:cNvCxnSpPr>
          <p:nvPr/>
        </p:nvCxnSpPr>
        <p:spPr>
          <a:xfrm>
            <a:off x="7407942" y="2158069"/>
            <a:ext cx="2682563" cy="122285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1" name="Rectangle 20" title="Box to show node 3">
            <a:extLst>
              <a:ext uri="{FF2B5EF4-FFF2-40B4-BE49-F238E27FC236}">
                <a16:creationId xmlns:a16="http://schemas.microsoft.com/office/drawing/2014/main" id="{B855D449-F50D-9E51-D3D2-5EA0235BFFE7}"/>
              </a:ext>
            </a:extLst>
          </p:cNvPr>
          <p:cNvSpPr/>
          <p:nvPr/>
        </p:nvSpPr>
        <p:spPr>
          <a:xfrm>
            <a:off x="7111770" y="3402477"/>
            <a:ext cx="1680038" cy="227453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753FF60-A807-25A0-5122-C8DE70B7E6E6}"/>
              </a:ext>
            </a:extLst>
          </p:cNvPr>
          <p:cNvSpPr txBox="1"/>
          <p:nvPr/>
        </p:nvSpPr>
        <p:spPr>
          <a:xfrm>
            <a:off x="3170934" y="3482797"/>
            <a:ext cx="889987"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1</a:t>
            </a:r>
          </a:p>
        </p:txBody>
      </p:sp>
      <p:graphicFrame>
        <p:nvGraphicFramePr>
          <p:cNvPr id="27" name="Diagram 26" descr="Carried forward from previous slide, shows node level representation of shards " title="Shard on node 2">
            <a:extLst>
              <a:ext uri="{FF2B5EF4-FFF2-40B4-BE49-F238E27FC236}">
                <a16:creationId xmlns:a16="http://schemas.microsoft.com/office/drawing/2014/main" id="{2126E0AC-D262-5244-015A-954704C4E76E}"/>
              </a:ext>
            </a:extLst>
          </p:cNvPr>
          <p:cNvGraphicFramePr/>
          <p:nvPr/>
        </p:nvGraphicFramePr>
        <p:xfrm>
          <a:off x="5003534" y="3886393"/>
          <a:ext cx="1435033" cy="83199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31" name="Diagram 30" descr="Carried forward from previous slide, shows node level representation of shards " title="Another shard on node 2">
            <a:extLst>
              <a:ext uri="{FF2B5EF4-FFF2-40B4-BE49-F238E27FC236}">
                <a16:creationId xmlns:a16="http://schemas.microsoft.com/office/drawing/2014/main" id="{DA9BBE45-2528-12A0-4348-09D3CCA48805}"/>
              </a:ext>
            </a:extLst>
          </p:cNvPr>
          <p:cNvGraphicFramePr/>
          <p:nvPr>
            <p:extLst>
              <p:ext uri="{D42A27DB-BD31-4B8C-83A1-F6EECF244321}">
                <p14:modId xmlns:p14="http://schemas.microsoft.com/office/powerpoint/2010/main" val="453998117"/>
              </p:ext>
            </p:extLst>
          </p:nvPr>
        </p:nvGraphicFramePr>
        <p:xfrm>
          <a:off x="5003535" y="4834726"/>
          <a:ext cx="1435033" cy="831994"/>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33" name="Rectangle 32" title="Box to show node 2">
            <a:extLst>
              <a:ext uri="{FF2B5EF4-FFF2-40B4-BE49-F238E27FC236}">
                <a16:creationId xmlns:a16="http://schemas.microsoft.com/office/drawing/2014/main" id="{1517DFB2-FCED-D500-3435-3AC62A870E83}"/>
              </a:ext>
            </a:extLst>
          </p:cNvPr>
          <p:cNvSpPr/>
          <p:nvPr/>
        </p:nvSpPr>
        <p:spPr>
          <a:xfrm>
            <a:off x="4881157" y="3398203"/>
            <a:ext cx="1680038" cy="227880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8EC7F21-5F52-6BE7-F7A0-5592D94430A2}"/>
              </a:ext>
            </a:extLst>
          </p:cNvPr>
          <p:cNvSpPr txBox="1"/>
          <p:nvPr/>
        </p:nvSpPr>
        <p:spPr>
          <a:xfrm>
            <a:off x="5212956" y="3472510"/>
            <a:ext cx="915635"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2</a:t>
            </a:r>
          </a:p>
        </p:txBody>
      </p:sp>
      <p:sp>
        <p:nvSpPr>
          <p:cNvPr id="37" name="TextBox 36">
            <a:extLst>
              <a:ext uri="{FF2B5EF4-FFF2-40B4-BE49-F238E27FC236}">
                <a16:creationId xmlns:a16="http://schemas.microsoft.com/office/drawing/2014/main" id="{390BF583-6CE0-A6F3-711A-4513F93CADC4}"/>
              </a:ext>
            </a:extLst>
          </p:cNvPr>
          <p:cNvSpPr txBox="1"/>
          <p:nvPr/>
        </p:nvSpPr>
        <p:spPr>
          <a:xfrm>
            <a:off x="7460747" y="3460656"/>
            <a:ext cx="910827"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3</a:t>
            </a:r>
          </a:p>
        </p:txBody>
      </p:sp>
      <p:cxnSp>
        <p:nvCxnSpPr>
          <p:cNvPr id="40" name="Straight Connector 39" title="connector between coordinator and node 2">
            <a:extLst>
              <a:ext uri="{FF2B5EF4-FFF2-40B4-BE49-F238E27FC236}">
                <a16:creationId xmlns:a16="http://schemas.microsoft.com/office/drawing/2014/main" id="{2BA77513-A06A-16CC-DB03-90691449B08F}"/>
              </a:ext>
            </a:extLst>
          </p:cNvPr>
          <p:cNvCxnSpPr>
            <a:cxnSpLocks/>
            <a:endCxn id="33" idx="0"/>
          </p:cNvCxnSpPr>
          <p:nvPr/>
        </p:nvCxnSpPr>
        <p:spPr>
          <a:xfrm flipH="1">
            <a:off x="5721176" y="2168579"/>
            <a:ext cx="519737" cy="12296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aphicFrame>
        <p:nvGraphicFramePr>
          <p:cNvPr id="51" name="Diagram 50" title="shard on node 4">
            <a:extLst>
              <a:ext uri="{FF2B5EF4-FFF2-40B4-BE49-F238E27FC236}">
                <a16:creationId xmlns:a16="http://schemas.microsoft.com/office/drawing/2014/main" id="{E695C413-7EC4-1D2F-CF06-4C08D4C4C79E}"/>
              </a:ext>
            </a:extLst>
          </p:cNvPr>
          <p:cNvGraphicFramePr/>
          <p:nvPr/>
        </p:nvGraphicFramePr>
        <p:xfrm>
          <a:off x="9454073" y="3872255"/>
          <a:ext cx="1330047" cy="805868"/>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53" name="Diagram 52" title="another shard on node 4">
            <a:extLst>
              <a:ext uri="{FF2B5EF4-FFF2-40B4-BE49-F238E27FC236}">
                <a16:creationId xmlns:a16="http://schemas.microsoft.com/office/drawing/2014/main" id="{548FE44D-E401-0E5C-248E-BD20E25FF44C}"/>
              </a:ext>
            </a:extLst>
          </p:cNvPr>
          <p:cNvGraphicFramePr/>
          <p:nvPr>
            <p:extLst>
              <p:ext uri="{D42A27DB-BD31-4B8C-83A1-F6EECF244321}">
                <p14:modId xmlns:p14="http://schemas.microsoft.com/office/powerpoint/2010/main" val="217809682"/>
              </p:ext>
            </p:extLst>
          </p:nvPr>
        </p:nvGraphicFramePr>
        <p:xfrm>
          <a:off x="9461229" y="4840134"/>
          <a:ext cx="1330047" cy="805868"/>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
        <p:nvSpPr>
          <p:cNvPr id="55" name="Rectangle 54" title="Box to show node 4">
            <a:extLst>
              <a:ext uri="{FF2B5EF4-FFF2-40B4-BE49-F238E27FC236}">
                <a16:creationId xmlns:a16="http://schemas.microsoft.com/office/drawing/2014/main" id="{79836054-8E94-D2DB-ECAD-2BC9665B7890}"/>
              </a:ext>
            </a:extLst>
          </p:cNvPr>
          <p:cNvSpPr/>
          <p:nvPr/>
        </p:nvSpPr>
        <p:spPr>
          <a:xfrm>
            <a:off x="9289686" y="3380923"/>
            <a:ext cx="1601638" cy="228557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7C63091-D37D-786E-EF4D-C14398BBBFD1}"/>
              </a:ext>
            </a:extLst>
          </p:cNvPr>
          <p:cNvSpPr txBox="1"/>
          <p:nvPr/>
        </p:nvSpPr>
        <p:spPr>
          <a:xfrm>
            <a:off x="9638663" y="3449612"/>
            <a:ext cx="926857" cy="338554"/>
          </a:xfrm>
          <a:prstGeom prst="rect">
            <a:avLst/>
          </a:prstGeom>
          <a:noFill/>
        </p:spPr>
        <p:txBody>
          <a:bodyPr wrap="none" rtlCol="0">
            <a:spAutoFit/>
          </a:bodyPr>
          <a:lstStyle/>
          <a:p>
            <a:r>
              <a:rPr lang="en-US" sz="1600" b="1" i="1">
                <a:solidFill>
                  <a:schemeClr val="accent1">
                    <a:lumMod val="75000"/>
                  </a:schemeClr>
                </a:solidFill>
                <a:latin typeface="Segoe UI Semibold" panose="020B0502040204020203" pitchFamily="34" charset="0"/>
                <a:cs typeface="Segoe UI Semibold" panose="020B0502040204020203" pitchFamily="34" charset="0"/>
              </a:rPr>
              <a:t>NODE 4</a:t>
            </a:r>
          </a:p>
        </p:txBody>
      </p:sp>
      <p:sp>
        <p:nvSpPr>
          <p:cNvPr id="6" name="TextBox 5">
            <a:extLst>
              <a:ext uri="{FF2B5EF4-FFF2-40B4-BE49-F238E27FC236}">
                <a16:creationId xmlns:a16="http://schemas.microsoft.com/office/drawing/2014/main" id="{4A94E811-FDF8-181D-7441-D8720DB7D821}"/>
              </a:ext>
            </a:extLst>
          </p:cNvPr>
          <p:cNvSpPr txBox="1"/>
          <p:nvPr/>
        </p:nvSpPr>
        <p:spPr>
          <a:xfrm>
            <a:off x="741128" y="5917465"/>
            <a:ext cx="10479831" cy="338554"/>
          </a:xfrm>
          <a:prstGeom prst="rect">
            <a:avLst/>
          </a:prstGeom>
          <a:noFill/>
        </p:spPr>
        <p:txBody>
          <a:bodyPr wrap="square" lIns="91440" tIns="45720" rIns="91440" bIns="45720" rtlCol="0" anchor="t">
            <a:spAutoFit/>
          </a:bodyPr>
          <a:lstStyle/>
          <a:p>
            <a:r>
              <a:rPr lang="en-IN" sz="1600" b="1" i="0" u="none" strike="noStrike">
                <a:solidFill>
                  <a:srgbClr val="FF0000"/>
                </a:solidFill>
                <a:effectLst/>
                <a:latin typeface="Segoe UI"/>
                <a:cs typeface="Segoe UI"/>
              </a:rPr>
              <a:t>Distribution\Shard key </a:t>
            </a:r>
            <a:r>
              <a:rPr lang="en-IN" sz="1600" b="0" i="0" u="none" strike="noStrike">
                <a:solidFill>
                  <a:srgbClr val="FF0000"/>
                </a:solidFill>
                <a:effectLst/>
                <a:latin typeface="Segoe UI"/>
                <a:cs typeface="Segoe UI"/>
              </a:rPr>
              <a:t>–</a:t>
            </a:r>
            <a:r>
              <a:rPr lang="en-IN" sz="1600" b="0" i="0" u="none" strike="noStrike">
                <a:solidFill>
                  <a:srgbClr val="000000"/>
                </a:solidFill>
                <a:effectLst/>
                <a:latin typeface="Segoe UI"/>
                <a:cs typeface="Segoe UI"/>
              </a:rPr>
              <a:t> Column (</a:t>
            </a:r>
            <a:r>
              <a:rPr lang="en-IN" sz="1600" b="1" i="0" u="none" strike="noStrike" err="1">
                <a:solidFill>
                  <a:srgbClr val="000000"/>
                </a:solidFill>
                <a:effectLst/>
                <a:latin typeface="Segoe UI"/>
                <a:cs typeface="Segoe UI"/>
              </a:rPr>
              <a:t>Customer</a:t>
            </a:r>
            <a:r>
              <a:rPr lang="en-IN" sz="1600" b="1" err="1">
                <a:solidFill>
                  <a:srgbClr val="000000"/>
                </a:solidFill>
                <a:latin typeface="Segoe UI"/>
                <a:cs typeface="Segoe UI"/>
              </a:rPr>
              <a:t>ID</a:t>
            </a:r>
            <a:r>
              <a:rPr lang="en-IN" sz="1600">
                <a:solidFill>
                  <a:srgbClr val="000000"/>
                </a:solidFill>
                <a:latin typeface="Segoe UI"/>
                <a:cs typeface="Segoe UI"/>
              </a:rPr>
              <a:t> in above)</a:t>
            </a:r>
            <a:r>
              <a:rPr lang="en-IN" sz="1600" b="0" i="0" u="none" strike="noStrike">
                <a:solidFill>
                  <a:srgbClr val="000000"/>
                </a:solidFill>
                <a:effectLst/>
                <a:latin typeface="Segoe UI"/>
                <a:cs typeface="Segoe UI"/>
              </a:rPr>
              <a:t> used to distribute data among nodes</a:t>
            </a:r>
            <a:endParaRPr lang="en-US" sz="1600">
              <a:latin typeface="Segoe UI"/>
              <a:cs typeface="Segoe UI"/>
            </a:endParaRPr>
          </a:p>
        </p:txBody>
      </p:sp>
    </p:spTree>
    <p:extLst>
      <p:ext uri="{BB962C8B-B14F-4D97-AF65-F5344CB8AC3E}">
        <p14:creationId xmlns:p14="http://schemas.microsoft.com/office/powerpoint/2010/main" val="22155677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146" title="Cloud icon">
            <a:extLst>
              <a:ext uri="{FF2B5EF4-FFF2-40B4-BE49-F238E27FC236}">
                <a16:creationId xmlns:a16="http://schemas.microsoft.com/office/drawing/2014/main" id="{D6FFE203-8AF3-4946-9A35-BF642CFF51F5}"/>
              </a:ext>
            </a:extLst>
          </p:cNvPr>
          <p:cNvSpPr>
            <a:spLocks noChangeAspect="1"/>
          </p:cNvSpPr>
          <p:nvPr/>
        </p:nvSpPr>
        <p:spPr bwMode="auto">
          <a:xfrm>
            <a:off x="8061291" y="4859912"/>
            <a:ext cx="1305716" cy="8269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sp>
        <p:nvSpPr>
          <p:cNvPr id="131" name="Rectangle 130"/>
          <p:cNvSpPr/>
          <p:nvPr/>
        </p:nvSpPr>
        <p:spPr bwMode="auto">
          <a:xfrm>
            <a:off x="711200" y="3771944"/>
            <a:ext cx="5333574" cy="2420859"/>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p>
            <a:pPr marL="1332000" marR="0" lvl="0" indent="0" defTabSz="913505" rtl="0" eaLnBrk="1" fontAlgn="base" latinLnBrk="0" hangingPunct="1">
              <a:lnSpc>
                <a:spcPct val="100000"/>
              </a:lnSpc>
              <a:spcBef>
                <a:spcPts val="0"/>
              </a:spcBef>
              <a:spcAft>
                <a:spcPts val="600"/>
              </a:spcAft>
              <a:buClrTx/>
              <a:buSzTx/>
              <a:buFontTx/>
              <a:buNone/>
              <a:tabLst/>
              <a:defRPr/>
            </a:pPr>
            <a:r>
              <a:rPr kumimoji="0" lang="en-US" sz="2200" b="1" u="none" strike="noStrike" kern="1200" cap="none" spc="0" normalizeH="0" baseline="0" noProof="0">
                <a:ln>
                  <a:noFill/>
                </a:ln>
                <a:solidFill>
                  <a:srgbClr val="0078D3"/>
                </a:solidFill>
                <a:effectLst/>
                <a:uLnTx/>
                <a:uFillTx/>
                <a:latin typeface="Segoe UI Semibold" panose="020B0502040204020203" pitchFamily="34" charset="0"/>
                <a:cs typeface="Segoe UI Semibold" panose="020B0502040204020203" pitchFamily="34" charset="0"/>
              </a:rPr>
              <a:t>IOT based apps</a:t>
            </a:r>
          </a:p>
        </p:txBody>
      </p:sp>
      <p:sp>
        <p:nvSpPr>
          <p:cNvPr id="137" name="Rectangle 136"/>
          <p:cNvSpPr/>
          <p:nvPr/>
        </p:nvSpPr>
        <p:spPr bwMode="auto">
          <a:xfrm>
            <a:off x="6095274" y="3782498"/>
            <a:ext cx="5384800" cy="2411889"/>
          </a:xfrm>
          <a:prstGeom prst="rect">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p>
            <a:pPr marL="0" marR="0" lvl="0" indent="0" algn="ctr" defTabSz="913505" rtl="0" eaLnBrk="1" fontAlgn="base"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78D3"/>
                </a:solidFill>
                <a:effectLst/>
                <a:uLnTx/>
                <a:uFillTx/>
                <a:latin typeface="Segoe UI Semibold"/>
                <a:ea typeface="+mn-ea"/>
                <a:cs typeface="+mn-cs"/>
              </a:rPr>
              <a:t>Multi-tenant SaaS</a:t>
            </a:r>
          </a:p>
          <a:p>
            <a:pPr marL="0" marR="0" lvl="0" indent="0" algn="ctr" defTabSz="913505" rtl="0" eaLnBrk="1" fontAlgn="base" latinLnBrk="0" hangingPunct="1">
              <a:lnSpc>
                <a:spcPct val="100000"/>
              </a:lnSpc>
              <a:spcBef>
                <a:spcPts val="0"/>
              </a:spcBef>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SaaS app grows fast &amp; need to scale </a:t>
            </a:r>
          </a:p>
          <a:p>
            <a:pPr marL="0" marR="0" lvl="0" indent="0" algn="ctr" defTabSz="913505" rtl="0" eaLnBrk="1" fontAlgn="base" latinLnBrk="0" hangingPunct="1">
              <a:lnSpc>
                <a:spcPct val="100000"/>
              </a:lnSpc>
              <a:spcBef>
                <a:spcPts val="0"/>
              </a:spcBef>
              <a:buClrTx/>
              <a:buSzTx/>
              <a:buFontTx/>
              <a:buNone/>
              <a:tabLst/>
              <a:defRPr/>
            </a:pPr>
            <a:r>
              <a:rPr lang="en-US" sz="1200">
                <a:solidFill>
                  <a:srgbClr val="000000"/>
                </a:solidFill>
                <a:latin typeface="Segoe UI" panose="020B0502040204020203" pitchFamily="34" charset="0"/>
                <a:cs typeface="Segoe UI" panose="020B0502040204020203" pitchFamily="34" charset="0"/>
              </a:rPr>
              <a:t>	                 </a:t>
            </a:r>
            <a:r>
              <a:rPr kumimoji="0" lang="en-US" sz="12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while still providing snappy experience</a:t>
            </a: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
        <p:nvSpPr>
          <p:cNvPr id="146" name="Rectangle 145"/>
          <p:cNvSpPr/>
          <p:nvPr/>
        </p:nvSpPr>
        <p:spPr bwMode="auto">
          <a:xfrm>
            <a:off x="706999" y="1305261"/>
            <a:ext cx="5333574" cy="2420859"/>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p>
            <a:pPr marL="730295" marR="0" lvl="0" indent="633095" defTabSz="913505" rtl="0" eaLnBrk="1" fontAlgn="base" latinLnBrk="0" hangingPunct="1">
              <a:lnSpc>
                <a:spcPct val="100000"/>
              </a:lnSpc>
              <a:spcBef>
                <a:spcPts val="0"/>
              </a:spcBef>
              <a:spcAft>
                <a:spcPts val="600"/>
              </a:spcAft>
              <a:buClrTx/>
              <a:buSzTx/>
              <a:buFontTx/>
              <a:buNone/>
              <a:tabLst/>
              <a:defRPr/>
            </a:pPr>
            <a:r>
              <a:rPr lang="en-US" sz="2200" b="1">
                <a:solidFill>
                  <a:srgbClr val="0078D3"/>
                </a:solidFill>
                <a:latin typeface="Segoe UI Semibold" panose="020B0502040204020203" pitchFamily="34" charset="0"/>
                <a:cs typeface="Segoe UI Semibold" panose="020B0502040204020203" pitchFamily="34" charset="0"/>
              </a:rPr>
              <a:t>Real-time</a:t>
            </a:r>
            <a:r>
              <a:rPr kumimoji="0" lang="en-US" sz="2200" b="1" u="none" strike="noStrike" kern="1200" cap="none" spc="0" normalizeH="0" baseline="0" noProof="0">
                <a:ln>
                  <a:noFill/>
                </a:ln>
                <a:solidFill>
                  <a:srgbClr val="0078D3"/>
                </a:solidFill>
                <a:effectLst/>
                <a:uLnTx/>
                <a:uFillTx/>
                <a:latin typeface="Segoe UI Semibold" panose="020B0502040204020203" pitchFamily="34" charset="0"/>
                <a:cs typeface="Segoe UI Semibold" panose="020B0502040204020203" pitchFamily="34" charset="0"/>
              </a:rPr>
              <a:t> data analytics</a:t>
            </a:r>
            <a:endParaRPr lang="en-US" sz="2200" b="1">
              <a:latin typeface="Segoe UI Semibold" panose="020B0502040204020203" pitchFamily="34" charset="0"/>
              <a:cs typeface="Segoe UI Semibold" panose="020B0502040204020203" pitchFamily="34" charset="0"/>
            </a:endParaRPr>
          </a:p>
          <a:p>
            <a:pPr marL="1090295" marR="0" lvl="0" indent="633095" defTabSz="913505" rtl="0" eaLnBrk="1" fontAlgn="base" latinLnBrk="0" hangingPunct="1">
              <a:lnSpc>
                <a:spcPct val="100000"/>
              </a:lnSpc>
              <a:spcBef>
                <a:spcPts val="0"/>
              </a:spcBef>
              <a:buClrTx/>
              <a:buSzTx/>
              <a:buFontTx/>
              <a:buNone/>
              <a:tabLst/>
              <a:defRPr/>
            </a:pPr>
            <a:r>
              <a:rPr lang="en-US" sz="1200">
                <a:solidFill>
                  <a:schemeClr val="tx1"/>
                </a:solidFill>
                <a:latin typeface="Segoe UI" panose="020B0502040204020203" pitchFamily="34" charset="0"/>
                <a:cs typeface="Segoe UI" panose="020B0502040204020203" pitchFamily="34" charset="0"/>
              </a:rPr>
              <a:t>Customer facing dashboards need to </a:t>
            </a:r>
          </a:p>
          <a:p>
            <a:pPr marL="1090295" marR="0" lvl="0" indent="633095" defTabSz="913505" rtl="0" eaLnBrk="1" fontAlgn="base" latinLnBrk="0" hangingPunct="1">
              <a:lnSpc>
                <a:spcPct val="100000"/>
              </a:lnSpc>
              <a:spcBef>
                <a:spcPts val="0"/>
              </a:spcBef>
              <a:buClrTx/>
              <a:buSzTx/>
              <a:buFontTx/>
              <a:buNone/>
              <a:tabLst/>
              <a:defRPr/>
            </a:pPr>
            <a:r>
              <a:rPr lang="en-US" sz="1200">
                <a:solidFill>
                  <a:schemeClr val="tx1"/>
                </a:solidFill>
                <a:latin typeface="Segoe UI" panose="020B0502040204020203" pitchFamily="34" charset="0"/>
                <a:cs typeface="Segoe UI" panose="020B0502040204020203" pitchFamily="34" charset="0"/>
              </a:rPr>
              <a:t>provide sub-second responses</a:t>
            </a:r>
            <a:endParaRPr lang="en-US" sz="12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47" name="Rectangle 146"/>
          <p:cNvSpPr/>
          <p:nvPr/>
        </p:nvSpPr>
        <p:spPr bwMode="auto">
          <a:xfrm>
            <a:off x="6096000" y="1307182"/>
            <a:ext cx="5384800" cy="2418937"/>
          </a:xfrm>
          <a:prstGeom prst="rect">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p>
            <a:pPr marL="1080000" marR="0" lvl="0" indent="0" algn="ctr" defTabSz="913505" rtl="0" eaLnBrk="1" fontAlgn="base" latinLnBrk="0" hangingPunct="1">
              <a:lnSpc>
                <a:spcPct val="100000"/>
              </a:lnSpc>
              <a:spcBef>
                <a:spcPts val="0"/>
              </a:spcBef>
              <a:spcAft>
                <a:spcPts val="600"/>
              </a:spcAft>
              <a:buClrTx/>
              <a:buSzTx/>
              <a:buFontTx/>
              <a:buNone/>
              <a:tabLst/>
              <a:defRPr/>
            </a:pPr>
            <a:r>
              <a:rPr lang="en-US" sz="2200">
                <a:solidFill>
                  <a:srgbClr val="0078D3"/>
                </a:solidFill>
                <a:latin typeface="Segoe UI Semibold"/>
              </a:rPr>
              <a:t>Enterprise HTAP application</a:t>
            </a:r>
            <a:endParaRPr kumimoji="0" lang="en-US" sz="2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 name="Title 1"/>
          <p:cNvSpPr>
            <a:spLocks noGrp="1"/>
          </p:cNvSpPr>
          <p:nvPr>
            <p:ph type="title"/>
          </p:nvPr>
        </p:nvSpPr>
        <p:spPr>
          <a:xfrm>
            <a:off x="706999" y="193459"/>
            <a:ext cx="10773075" cy="813819"/>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Common development scenarios</a:t>
            </a:r>
          </a:p>
        </p:txBody>
      </p:sp>
      <p:sp>
        <p:nvSpPr>
          <p:cNvPr id="123" name="Rectangle 122"/>
          <p:cNvSpPr>
            <a:spLocks/>
          </p:cNvSpPr>
          <p:nvPr/>
        </p:nvSpPr>
        <p:spPr bwMode="auto">
          <a:xfrm>
            <a:off x="4715420" y="2634017"/>
            <a:ext cx="2676662" cy="236594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Common app types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e-Commerce app</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Multi-tenant app</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Analytics</a:t>
            </a:r>
            <a:r>
              <a:rPr kumimoji="0" lang="en-US" sz="1400" b="0" i="0" u="none" strike="noStrike" kern="1200" cap="none" spc="0" normalizeH="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sites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Finance</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Gaming/voting</a:t>
            </a:r>
          </a:p>
          <a:p>
            <a:pPr algn="ctr">
              <a:lnSpc>
                <a:spcPct val="114000"/>
              </a:lnSpc>
              <a:defRPr/>
            </a:pPr>
            <a:r>
              <a:rPr lang="en-US" sz="1400">
                <a:solidFill>
                  <a:srgbClr val="FFFFFF"/>
                </a:solidFill>
                <a:latin typeface="Segoe UI"/>
              </a:rPr>
              <a:t>Sales\Marketing app</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…and many others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46" title="SaaS icon">
            <a:extLst>
              <a:ext uri="{FF2B5EF4-FFF2-40B4-BE49-F238E27FC236}">
                <a16:creationId xmlns:a16="http://schemas.microsoft.com/office/drawing/2014/main" id="{C8F1B689-03F1-4D38-B0A9-D99A5C4B0101}"/>
              </a:ext>
            </a:extLst>
          </p:cNvPr>
          <p:cNvSpPr>
            <a:spLocks noChangeAspect="1"/>
          </p:cNvSpPr>
          <p:nvPr/>
        </p:nvSpPr>
        <p:spPr bwMode="auto">
          <a:xfrm>
            <a:off x="8065951" y="4863688"/>
            <a:ext cx="1305717" cy="82692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sp>
        <p:nvSpPr>
          <p:cNvPr id="144" name="Freeform 146" title="Cloud Icon">
            <a:extLst>
              <a:ext uri="{FF2B5EF4-FFF2-40B4-BE49-F238E27FC236}">
                <a16:creationId xmlns:a16="http://schemas.microsoft.com/office/drawing/2014/main" id="{262C2BCB-E421-431E-82FE-7EE5EEBA2FC1}"/>
              </a:ext>
            </a:extLst>
          </p:cNvPr>
          <p:cNvSpPr>
            <a:spLocks noChangeAspect="1"/>
          </p:cNvSpPr>
          <p:nvPr/>
        </p:nvSpPr>
        <p:spPr bwMode="auto">
          <a:xfrm>
            <a:off x="2553637" y="4888218"/>
            <a:ext cx="1305717" cy="82692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nvGrpSpPr>
          <p:cNvPr id="161" name="Group 160" title="IOT cost Icon">
            <a:extLst>
              <a:ext uri="{FF2B5EF4-FFF2-40B4-BE49-F238E27FC236}">
                <a16:creationId xmlns:a16="http://schemas.microsoft.com/office/drawing/2014/main" id="{F03E193F-D901-4AB0-8BA2-D00427B435CE}"/>
              </a:ext>
            </a:extLst>
          </p:cNvPr>
          <p:cNvGrpSpPr/>
          <p:nvPr/>
        </p:nvGrpSpPr>
        <p:grpSpPr>
          <a:xfrm>
            <a:off x="3057949" y="5010678"/>
            <a:ext cx="360464" cy="625911"/>
            <a:chOff x="957114" y="1529862"/>
            <a:chExt cx="2097984" cy="3642945"/>
          </a:xfrm>
          <a:solidFill>
            <a:schemeClr val="accent5"/>
          </a:solidFill>
        </p:grpSpPr>
        <p:sp>
          <p:nvSpPr>
            <p:cNvPr id="175" name="Freeform 33">
              <a:extLst>
                <a:ext uri="{FF2B5EF4-FFF2-40B4-BE49-F238E27FC236}">
                  <a16:creationId xmlns:a16="http://schemas.microsoft.com/office/drawing/2014/main" id="{1923E183-C857-4994-93A1-051F1C0B90C9}"/>
                </a:ext>
              </a:extLst>
            </p:cNvPr>
            <p:cNvSpPr/>
            <p:nvPr/>
          </p:nvSpPr>
          <p:spPr>
            <a:xfrm>
              <a:off x="1052142" y="1529862"/>
              <a:ext cx="1907931" cy="3642945"/>
            </a:xfrm>
            <a:custGeom>
              <a:avLst/>
              <a:gdLst>
                <a:gd name="connsiteX0" fmla="*/ 1389184 w 1907930"/>
                <a:gd name="connsiteY0" fmla="*/ 0 h 3642945"/>
                <a:gd name="connsiteX1" fmla="*/ 992866 w 1907930"/>
                <a:gd name="connsiteY1" fmla="*/ 1491760 h 3642945"/>
                <a:gd name="connsiteX2" fmla="*/ 1040423 w 1907930"/>
                <a:gd name="connsiteY2" fmla="*/ 1491760 h 3642945"/>
                <a:gd name="connsiteX3" fmla="*/ 1538654 w 1907930"/>
                <a:gd name="connsiteY3" fmla="*/ 1491760 h 3642945"/>
                <a:gd name="connsiteX4" fmla="*/ 1907930 w 1907930"/>
                <a:gd name="connsiteY4" fmla="*/ 1491760 h 3642945"/>
                <a:gd name="connsiteX5" fmla="*/ 518746 w 1907930"/>
                <a:gd name="connsiteY5" fmla="*/ 3642945 h 3642945"/>
                <a:gd name="connsiteX6" fmla="*/ 925995 w 1907930"/>
                <a:gd name="connsiteY6" fmla="*/ 1963615 h 3642945"/>
                <a:gd name="connsiteX7" fmla="*/ 867507 w 1907930"/>
                <a:gd name="connsiteY7" fmla="*/ 1963615 h 3642945"/>
                <a:gd name="connsiteX8" fmla="*/ 524608 w 1907930"/>
                <a:gd name="connsiteY8" fmla="*/ 1963615 h 3642945"/>
                <a:gd name="connsiteX9" fmla="*/ 0 w 1907930"/>
                <a:gd name="connsiteY9" fmla="*/ 1963615 h 3642945"/>
                <a:gd name="connsiteX0" fmla="*/ 1389184 w 1907930"/>
                <a:gd name="connsiteY0" fmla="*/ 0 h 3642945"/>
                <a:gd name="connsiteX1" fmla="*/ 992866 w 1907930"/>
                <a:gd name="connsiteY1" fmla="*/ 1491760 h 3642945"/>
                <a:gd name="connsiteX2" fmla="*/ 1538654 w 1907930"/>
                <a:gd name="connsiteY2" fmla="*/ 1491760 h 3642945"/>
                <a:gd name="connsiteX3" fmla="*/ 1907930 w 1907930"/>
                <a:gd name="connsiteY3" fmla="*/ 1491760 h 3642945"/>
                <a:gd name="connsiteX4" fmla="*/ 518746 w 1907930"/>
                <a:gd name="connsiteY4" fmla="*/ 3642945 h 3642945"/>
                <a:gd name="connsiteX5" fmla="*/ 925995 w 1907930"/>
                <a:gd name="connsiteY5" fmla="*/ 1963615 h 3642945"/>
                <a:gd name="connsiteX6" fmla="*/ 867507 w 1907930"/>
                <a:gd name="connsiteY6" fmla="*/ 1963615 h 3642945"/>
                <a:gd name="connsiteX7" fmla="*/ 524608 w 1907930"/>
                <a:gd name="connsiteY7" fmla="*/ 1963615 h 3642945"/>
                <a:gd name="connsiteX8" fmla="*/ 0 w 1907930"/>
                <a:gd name="connsiteY8" fmla="*/ 1963615 h 3642945"/>
                <a:gd name="connsiteX9" fmla="*/ 1389184 w 1907930"/>
                <a:gd name="connsiteY9"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867507 w 1907930"/>
                <a:gd name="connsiteY5" fmla="*/ 1963615 h 3642945"/>
                <a:gd name="connsiteX6" fmla="*/ 524608 w 1907930"/>
                <a:gd name="connsiteY6" fmla="*/ 1963615 h 3642945"/>
                <a:gd name="connsiteX7" fmla="*/ 0 w 1907930"/>
                <a:gd name="connsiteY7" fmla="*/ 1963615 h 3642945"/>
                <a:gd name="connsiteX8" fmla="*/ 1389184 w 1907930"/>
                <a:gd name="connsiteY8"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524608 w 1907930"/>
                <a:gd name="connsiteY5" fmla="*/ 1963615 h 3642945"/>
                <a:gd name="connsiteX6" fmla="*/ 0 w 1907930"/>
                <a:gd name="connsiteY6" fmla="*/ 1963615 h 3642945"/>
                <a:gd name="connsiteX7" fmla="*/ 1389184 w 1907930"/>
                <a:gd name="connsiteY7"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0 w 1907930"/>
                <a:gd name="connsiteY5" fmla="*/ 1963615 h 3642945"/>
                <a:gd name="connsiteX6" fmla="*/ 1389184 w 1907930"/>
                <a:gd name="connsiteY6" fmla="*/ 0 h 36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930" h="3642945">
                  <a:moveTo>
                    <a:pt x="1389184" y="0"/>
                  </a:moveTo>
                  <a:lnTo>
                    <a:pt x="992866" y="1491760"/>
                  </a:lnTo>
                  <a:lnTo>
                    <a:pt x="1907930" y="1491760"/>
                  </a:lnTo>
                  <a:lnTo>
                    <a:pt x="518746" y="3642945"/>
                  </a:lnTo>
                  <a:lnTo>
                    <a:pt x="925995" y="1963615"/>
                  </a:lnTo>
                  <a:lnTo>
                    <a:pt x="0" y="1963615"/>
                  </a:lnTo>
                  <a:lnTo>
                    <a:pt x="1389184" y="0"/>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34">
              <a:extLst>
                <a:ext uri="{FF2B5EF4-FFF2-40B4-BE49-F238E27FC236}">
                  <a16:creationId xmlns:a16="http://schemas.microsoft.com/office/drawing/2014/main" id="{F5BA6FB5-8B21-4A4A-91D4-BAD65B65E696}"/>
                </a:ext>
              </a:extLst>
            </p:cNvPr>
            <p:cNvSpPr/>
            <p:nvPr/>
          </p:nvSpPr>
          <p:spPr>
            <a:xfrm>
              <a:off x="957114" y="2655276"/>
              <a:ext cx="2097984" cy="2121877"/>
            </a:xfrm>
            <a:custGeom>
              <a:avLst/>
              <a:gdLst>
                <a:gd name="connsiteX0" fmla="*/ 435127 w 1978028"/>
                <a:gd name="connsiteY0" fmla="*/ 0 h 2059139"/>
                <a:gd name="connsiteX1" fmla="*/ 1542901 w 1978028"/>
                <a:gd name="connsiteY1" fmla="*/ 0 h 2059139"/>
                <a:gd name="connsiteX2" fmla="*/ 1542901 w 1978028"/>
                <a:gd name="connsiteY2" fmla="*/ 1084783 h 2059139"/>
                <a:gd name="connsiteX3" fmla="*/ 1978028 w 1978028"/>
                <a:gd name="connsiteY3" fmla="*/ 1084783 h 2059139"/>
                <a:gd name="connsiteX4" fmla="*/ 989014 w 1978028"/>
                <a:gd name="connsiteY4" fmla="*/ 2059139 h 2059139"/>
                <a:gd name="connsiteX5" fmla="*/ 0 w 1978028"/>
                <a:gd name="connsiteY5" fmla="*/ 1084783 h 2059139"/>
                <a:gd name="connsiteX6" fmla="*/ 435127 w 1978028"/>
                <a:gd name="connsiteY6" fmla="*/ 1084783 h 205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028" h="2059139">
                  <a:moveTo>
                    <a:pt x="435127" y="0"/>
                  </a:moveTo>
                  <a:lnTo>
                    <a:pt x="1542901" y="0"/>
                  </a:lnTo>
                  <a:lnTo>
                    <a:pt x="1542901" y="1084783"/>
                  </a:lnTo>
                  <a:lnTo>
                    <a:pt x="1978028" y="1084783"/>
                  </a:lnTo>
                  <a:lnTo>
                    <a:pt x="989014" y="2059139"/>
                  </a:lnTo>
                  <a:lnTo>
                    <a:pt x="0" y="1084783"/>
                  </a:lnTo>
                  <a:lnTo>
                    <a:pt x="435127" y="1084783"/>
                  </a:lnTo>
                  <a:close/>
                </a:path>
              </a:pathLst>
            </a:custGeom>
            <a:solidFill>
              <a:srgbClr val="163E6A"/>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6"/>
                  </a:solidFill>
                  <a:effectLst/>
                  <a:uLnTx/>
                  <a:uFillTx/>
                  <a:latin typeface="Segoe UI" panose="020B0502040204020203" pitchFamily="34" charset="0"/>
                  <a:ea typeface="+mn-ea"/>
                  <a:cs typeface="Segoe UI" panose="020B0502040204020203" pitchFamily="34" charset="0"/>
                </a:rPr>
                <a:t>$</a:t>
              </a:r>
            </a:p>
          </p:txBody>
        </p:sp>
      </p:grpSp>
      <p:sp>
        <p:nvSpPr>
          <p:cNvPr id="287" name="Freeform 173" title="Connector between customer and HTAP application in Cloud">
            <a:extLst>
              <a:ext uri="{FF2B5EF4-FFF2-40B4-BE49-F238E27FC236}">
                <a16:creationId xmlns:a16="http://schemas.microsoft.com/office/drawing/2014/main" id="{8304DB1E-926E-4ABD-B89E-D722D33727C4}"/>
              </a:ext>
            </a:extLst>
          </p:cNvPr>
          <p:cNvSpPr/>
          <p:nvPr/>
        </p:nvSpPr>
        <p:spPr bwMode="auto">
          <a:xfrm>
            <a:off x="8975122" y="2828272"/>
            <a:ext cx="1672534" cy="266033"/>
          </a:xfrm>
          <a:custGeom>
            <a:avLst/>
            <a:gdLst>
              <a:gd name="connsiteX0" fmla="*/ 0 w 1664153"/>
              <a:gd name="connsiteY0" fmla="*/ 149678 h 149678"/>
              <a:gd name="connsiteX1" fmla="*/ 1108982 w 1664153"/>
              <a:gd name="connsiteY1" fmla="*/ 140153 h 149678"/>
              <a:gd name="connsiteX2" fmla="*/ 1664153 w 1664153"/>
              <a:gd name="connsiteY2"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Lst>
            <a:ahLst/>
            <a:cxnLst>
              <a:cxn ang="0">
                <a:pos x="connsiteX0" y="connsiteY0"/>
              </a:cxn>
              <a:cxn ang="0">
                <a:pos x="connsiteX1" y="connsiteY1"/>
              </a:cxn>
            </a:cxnLst>
            <a:rect l="l" t="t" r="r" b="b"/>
            <a:pathLst>
              <a:path w="1664153" h="149678">
                <a:moveTo>
                  <a:pt x="0" y="149678"/>
                </a:moveTo>
                <a:cubicBezTo>
                  <a:pt x="890171" y="140920"/>
                  <a:pt x="1382229" y="103481"/>
                  <a:pt x="1664153" y="0"/>
                </a:cubicBez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Rectangle 2" title="Enterprise Icon">
            <a:extLst>
              <a:ext uri="{FF2B5EF4-FFF2-40B4-BE49-F238E27FC236}">
                <a16:creationId xmlns:a16="http://schemas.microsoft.com/office/drawing/2014/main" id="{4B3EE616-9E95-4CEA-8174-0042ACE76A20}"/>
              </a:ext>
            </a:extLst>
          </p:cNvPr>
          <p:cNvSpPr/>
          <p:nvPr/>
        </p:nvSpPr>
        <p:spPr bwMode="auto">
          <a:xfrm>
            <a:off x="9410208" y="2722739"/>
            <a:ext cx="605409" cy="539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Freeform 146" title="Cloud Icon">
            <a:extLst>
              <a:ext uri="{FF2B5EF4-FFF2-40B4-BE49-F238E27FC236}">
                <a16:creationId xmlns:a16="http://schemas.microsoft.com/office/drawing/2014/main" id="{4D046DED-CAC1-47A9-B720-D6FB65331AA1}"/>
              </a:ext>
            </a:extLst>
          </p:cNvPr>
          <p:cNvSpPr>
            <a:spLocks noChangeAspect="1"/>
          </p:cNvSpPr>
          <p:nvPr/>
        </p:nvSpPr>
        <p:spPr bwMode="auto">
          <a:xfrm>
            <a:off x="10370987" y="2437759"/>
            <a:ext cx="619789" cy="39251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pic>
        <p:nvPicPr>
          <p:cNvPr id="94" name="Picture 93" descr="Enterprise Icon">
            <a:extLst>
              <a:ext uri="{FF2B5EF4-FFF2-40B4-BE49-F238E27FC236}">
                <a16:creationId xmlns:a16="http://schemas.microsoft.com/office/drawing/2014/main" id="{0B25D66A-F9EF-483D-BB08-0D3F95FC60DB}"/>
              </a:ext>
            </a:extLst>
          </p:cNvPr>
          <p:cNvPicPr>
            <a:picLocks noChangeAspect="1"/>
          </p:cNvPicPr>
          <p:nvPr/>
        </p:nvPicPr>
        <p:blipFill>
          <a:blip r:embed="rId3"/>
          <a:stretch>
            <a:fillRect/>
          </a:stretch>
        </p:blipFill>
        <p:spPr>
          <a:xfrm>
            <a:off x="9329784" y="2653009"/>
            <a:ext cx="683146" cy="683146"/>
          </a:xfrm>
          <a:prstGeom prst="rect">
            <a:avLst/>
          </a:prstGeom>
        </p:spPr>
      </p:pic>
      <p:sp>
        <p:nvSpPr>
          <p:cNvPr id="174" name="Freeform 173" title="Connection between Customer facing machine and cloud infrastructure"/>
          <p:cNvSpPr/>
          <p:nvPr/>
        </p:nvSpPr>
        <p:spPr bwMode="auto">
          <a:xfrm>
            <a:off x="3810124" y="2543558"/>
            <a:ext cx="512256" cy="670761"/>
          </a:xfrm>
          <a:custGeom>
            <a:avLst/>
            <a:gdLst>
              <a:gd name="connsiteX0" fmla="*/ 0 w 1664153"/>
              <a:gd name="connsiteY0" fmla="*/ 149678 h 149678"/>
              <a:gd name="connsiteX1" fmla="*/ 1108982 w 1664153"/>
              <a:gd name="connsiteY1" fmla="*/ 140153 h 149678"/>
              <a:gd name="connsiteX2" fmla="*/ 1664153 w 1664153"/>
              <a:gd name="connsiteY2"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 name="connsiteX0" fmla="*/ 0 w 1664153"/>
              <a:gd name="connsiteY0" fmla="*/ 149678 h 149678"/>
              <a:gd name="connsiteX1" fmla="*/ 1664153 w 1664153"/>
              <a:gd name="connsiteY1" fmla="*/ 0 h 149678"/>
            </a:gdLst>
            <a:ahLst/>
            <a:cxnLst>
              <a:cxn ang="0">
                <a:pos x="connsiteX0" y="connsiteY0"/>
              </a:cxn>
              <a:cxn ang="0">
                <a:pos x="connsiteX1" y="connsiteY1"/>
              </a:cxn>
            </a:cxnLst>
            <a:rect l="l" t="t" r="r" b="b"/>
            <a:pathLst>
              <a:path w="1664153" h="149678">
                <a:moveTo>
                  <a:pt x="0" y="149678"/>
                </a:moveTo>
                <a:cubicBezTo>
                  <a:pt x="890171" y="140920"/>
                  <a:pt x="1382229" y="103481"/>
                  <a:pt x="1664153" y="0"/>
                </a:cubicBez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46" title="Cloud Icon">
            <a:extLst>
              <a:ext uri="{FF2B5EF4-FFF2-40B4-BE49-F238E27FC236}">
                <a16:creationId xmlns:a16="http://schemas.microsoft.com/office/drawing/2014/main" id="{429A6141-2B7D-4DC1-917F-8C5DCFA0434C}"/>
              </a:ext>
            </a:extLst>
          </p:cNvPr>
          <p:cNvSpPr>
            <a:spLocks noChangeAspect="1"/>
          </p:cNvSpPr>
          <p:nvPr/>
        </p:nvSpPr>
        <p:spPr bwMode="auto">
          <a:xfrm>
            <a:off x="4009143" y="2151041"/>
            <a:ext cx="619789" cy="39251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nvGrpSpPr>
          <p:cNvPr id="104" name="Group 103" title="User machine Icon">
            <a:extLst>
              <a:ext uri="{FF2B5EF4-FFF2-40B4-BE49-F238E27FC236}">
                <a16:creationId xmlns:a16="http://schemas.microsoft.com/office/drawing/2014/main" id="{11BB1FCD-C1E4-4D3F-B461-C438CFE21A52}"/>
              </a:ext>
            </a:extLst>
          </p:cNvPr>
          <p:cNvGrpSpPr/>
          <p:nvPr/>
        </p:nvGrpSpPr>
        <p:grpSpPr>
          <a:xfrm>
            <a:off x="2567216" y="2854262"/>
            <a:ext cx="1222831" cy="724556"/>
            <a:chOff x="8049948" y="2020580"/>
            <a:chExt cx="1276837" cy="756555"/>
          </a:xfrm>
        </p:grpSpPr>
        <p:grpSp>
          <p:nvGrpSpPr>
            <p:cNvPr id="105" name="Group 104">
              <a:extLst>
                <a:ext uri="{FF2B5EF4-FFF2-40B4-BE49-F238E27FC236}">
                  <a16:creationId xmlns:a16="http://schemas.microsoft.com/office/drawing/2014/main" id="{85B94B9F-724B-4E1B-9938-9A660C03E79B}"/>
                </a:ext>
              </a:extLst>
            </p:cNvPr>
            <p:cNvGrpSpPr/>
            <p:nvPr/>
          </p:nvGrpSpPr>
          <p:grpSpPr>
            <a:xfrm>
              <a:off x="8393477" y="2020580"/>
              <a:ext cx="933308" cy="667832"/>
              <a:chOff x="8393476" y="2020581"/>
              <a:chExt cx="933309" cy="667833"/>
            </a:xfrm>
          </p:grpSpPr>
          <p:grpSp>
            <p:nvGrpSpPr>
              <p:cNvPr id="109" name="Group 108" descr="server">
                <a:extLst>
                  <a:ext uri="{FF2B5EF4-FFF2-40B4-BE49-F238E27FC236}">
                    <a16:creationId xmlns:a16="http://schemas.microsoft.com/office/drawing/2014/main" id="{4814F08D-334B-4621-840B-CD8F9D30B844}"/>
                  </a:ext>
                </a:extLst>
              </p:cNvPr>
              <p:cNvGrpSpPr/>
              <p:nvPr/>
            </p:nvGrpSpPr>
            <p:grpSpPr>
              <a:xfrm>
                <a:off x="9009734" y="2141611"/>
                <a:ext cx="317051" cy="546803"/>
                <a:chOff x="789783" y="2138184"/>
                <a:chExt cx="261778" cy="451476"/>
              </a:xfrm>
            </p:grpSpPr>
            <p:sp>
              <p:nvSpPr>
                <p:cNvPr id="119" name="Rectangle 118">
                  <a:extLst>
                    <a:ext uri="{FF2B5EF4-FFF2-40B4-BE49-F238E27FC236}">
                      <a16:creationId xmlns:a16="http://schemas.microsoft.com/office/drawing/2014/main" id="{C82543EB-241D-45CD-BE32-D65EFEDE2887}"/>
                    </a:ext>
                  </a:extLst>
                </p:cNvPr>
                <p:cNvSpPr/>
                <p:nvPr/>
              </p:nvSpPr>
              <p:spPr bwMode="auto">
                <a:xfrm>
                  <a:off x="789783" y="2138184"/>
                  <a:ext cx="261778" cy="451476"/>
                </a:xfrm>
                <a:prstGeom prst="rect">
                  <a:avLst/>
                </a:prstGeom>
                <a:solidFill>
                  <a:srgbClr val="163E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AD53C4F5-1283-45D8-B15B-80B4D4800B50}"/>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3EE2BC9-E7FC-4DDE-96EC-A6F4C5151C26}"/>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58818652-4E08-49A4-867F-2D6CD5A9DD5E}"/>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D63D305A-7124-4795-82B7-F44270AFBAEB}"/>
                  </a:ext>
                </a:extLst>
              </p:cNvPr>
              <p:cNvGrpSpPr/>
              <p:nvPr/>
            </p:nvGrpSpPr>
            <p:grpSpPr>
              <a:xfrm>
                <a:off x="8393476" y="2020581"/>
                <a:ext cx="717049" cy="667331"/>
                <a:chOff x="8313529" y="2010273"/>
                <a:chExt cx="717049" cy="667330"/>
              </a:xfrm>
            </p:grpSpPr>
            <p:sp>
              <p:nvSpPr>
                <p:cNvPr id="111" name="Freeform: Shape 110">
                  <a:extLst>
                    <a:ext uri="{FF2B5EF4-FFF2-40B4-BE49-F238E27FC236}">
                      <a16:creationId xmlns:a16="http://schemas.microsoft.com/office/drawing/2014/main" id="{E137956B-286D-454A-9734-B920CD0F7B6D}"/>
                    </a:ext>
                  </a:extLst>
                </p:cNvPr>
                <p:cNvSpPr/>
                <p:nvPr/>
              </p:nvSpPr>
              <p:spPr>
                <a:xfrm>
                  <a:off x="8439175" y="2538870"/>
                  <a:ext cx="463094" cy="134448"/>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bg1">
                    <a:lumMod val="75000"/>
                  </a:schemeClr>
                </a:solidFill>
                <a:ln w="402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442E65F-34EF-4FD7-8F6B-9D6701C485B5}"/>
                    </a:ext>
                  </a:extLst>
                </p:cNvPr>
                <p:cNvSpPr/>
                <p:nvPr/>
              </p:nvSpPr>
              <p:spPr>
                <a:xfrm>
                  <a:off x="8439051" y="2632788"/>
                  <a:ext cx="463094" cy="44815"/>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8463267-A501-4CCA-BEB0-CE961464546F}"/>
                    </a:ext>
                  </a:extLst>
                </p:cNvPr>
                <p:cNvSpPr/>
                <p:nvPr/>
              </p:nvSpPr>
              <p:spPr>
                <a:xfrm>
                  <a:off x="8313529" y="2010273"/>
                  <a:ext cx="717049" cy="530318"/>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chemeClr val="tx1"/>
                </a:solidFill>
                <a:ln w="4026"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26B9FC1-D8F2-41BC-85D7-38D231492136}"/>
                    </a:ext>
                  </a:extLst>
                </p:cNvPr>
                <p:cNvSpPr/>
                <p:nvPr/>
              </p:nvSpPr>
              <p:spPr>
                <a:xfrm>
                  <a:off x="8351513" y="2048174"/>
                  <a:ext cx="642357" cy="455626"/>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chemeClr val="accent5"/>
                </a:solidFill>
                <a:ln w="4026" cap="flat">
                  <a:noFill/>
                  <a:prstDash val="solid"/>
                  <a:miter/>
                </a:ln>
              </p:spPr>
              <p:txBody>
                <a:bodyPr rtlCol="0" anchor="ctr"/>
                <a:lstStyle/>
                <a:p>
                  <a:endParaRPr lang="en-US"/>
                </a:p>
              </p:txBody>
            </p:sp>
            <p:grpSp>
              <p:nvGrpSpPr>
                <p:cNvPr id="115" name="Graphic 431" descr="virtual network, Azure CLI, code">
                  <a:extLst>
                    <a:ext uri="{FF2B5EF4-FFF2-40B4-BE49-F238E27FC236}">
                      <a16:creationId xmlns:a16="http://schemas.microsoft.com/office/drawing/2014/main" id="{8E314AD1-E742-4180-AB4B-152CE7641137}"/>
                    </a:ext>
                  </a:extLst>
                </p:cNvPr>
                <p:cNvGrpSpPr/>
                <p:nvPr/>
              </p:nvGrpSpPr>
              <p:grpSpPr>
                <a:xfrm>
                  <a:off x="8430786" y="2051658"/>
                  <a:ext cx="498751" cy="498751"/>
                  <a:chOff x="4441245" y="3002053"/>
                  <a:chExt cx="498751" cy="498751"/>
                </a:xfrm>
              </p:grpSpPr>
              <p:sp>
                <p:nvSpPr>
                  <p:cNvPr id="116" name="Freeform: Shape 115">
                    <a:extLst>
                      <a:ext uri="{FF2B5EF4-FFF2-40B4-BE49-F238E27FC236}">
                        <a16:creationId xmlns:a16="http://schemas.microsoft.com/office/drawing/2014/main" id="{745E94A3-46FF-4AD0-9B8D-B2E9F634449A}"/>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5F727EA-B799-4329-B78D-F919F0913DF8}"/>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27670A8F-57DF-4349-82DE-55DD830808BF}"/>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06" name="Group 105">
              <a:extLst>
                <a:ext uri="{FF2B5EF4-FFF2-40B4-BE49-F238E27FC236}">
                  <a16:creationId xmlns:a16="http://schemas.microsoft.com/office/drawing/2014/main" id="{826A5621-5090-46F5-9060-860A4ED0298D}"/>
                </a:ext>
              </a:extLst>
            </p:cNvPr>
            <p:cNvGrpSpPr/>
            <p:nvPr/>
          </p:nvGrpSpPr>
          <p:grpSpPr>
            <a:xfrm>
              <a:off x="8049948" y="2079449"/>
              <a:ext cx="576520" cy="697686"/>
              <a:chOff x="5413923" y="3176795"/>
              <a:chExt cx="198165" cy="239815"/>
            </a:xfrm>
            <a:solidFill>
              <a:srgbClr val="163E6A"/>
            </a:solidFill>
          </p:grpSpPr>
          <p:sp>
            <p:nvSpPr>
              <p:cNvPr id="107" name="Freeform: Shape 106">
                <a:extLst>
                  <a:ext uri="{FF2B5EF4-FFF2-40B4-BE49-F238E27FC236}">
                    <a16:creationId xmlns:a16="http://schemas.microsoft.com/office/drawing/2014/main" id="{EF2C660F-44AA-4662-A41F-772E692CD66F}"/>
                  </a:ext>
                </a:extLst>
              </p:cNvPr>
              <p:cNvSpPr/>
              <p:nvPr/>
            </p:nvSpPr>
            <p:spPr>
              <a:xfrm>
                <a:off x="5446573" y="3176795"/>
                <a:ext cx="132866" cy="132866"/>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tx2"/>
              </a:solidFill>
              <a:ln w="500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2E6D939-C792-46BB-A112-74AD4856334C}"/>
                  </a:ext>
                </a:extLst>
              </p:cNvPr>
              <p:cNvSpPr/>
              <p:nvPr/>
            </p:nvSpPr>
            <p:spPr>
              <a:xfrm>
                <a:off x="5413923" y="3304604"/>
                <a:ext cx="198165" cy="112006"/>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tx2"/>
              </a:solidFill>
              <a:ln w="5008" cap="flat">
                <a:noFill/>
                <a:prstDash val="solid"/>
                <a:miter/>
              </a:ln>
            </p:spPr>
            <p:txBody>
              <a:bodyPr rtlCol="0" anchor="ctr"/>
              <a:lstStyle/>
              <a:p>
                <a:endParaRPr lang="en-US"/>
              </a:p>
            </p:txBody>
          </p:sp>
        </p:grpSp>
      </p:grpSp>
      <p:sp>
        <p:nvSpPr>
          <p:cNvPr id="139" name="AutoShape 49" title="MultiSaaS Icon">
            <a:extLst>
              <a:ext uri="{FF2B5EF4-FFF2-40B4-BE49-F238E27FC236}">
                <a16:creationId xmlns:a16="http://schemas.microsoft.com/office/drawing/2014/main" id="{82D4AFA0-BBCF-4504-A7BE-4542924515DF}"/>
              </a:ext>
            </a:extLst>
          </p:cNvPr>
          <p:cNvSpPr>
            <a:spLocks noChangeAspect="1" noChangeArrowheads="1" noTextEdit="1"/>
          </p:cNvSpPr>
          <p:nvPr/>
        </p:nvSpPr>
        <p:spPr bwMode="auto">
          <a:xfrm>
            <a:off x="8327118" y="5281352"/>
            <a:ext cx="586700" cy="43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51" title="Freeform Icons creating an scale up Icon">
            <a:extLst>
              <a:ext uri="{FF2B5EF4-FFF2-40B4-BE49-F238E27FC236}">
                <a16:creationId xmlns:a16="http://schemas.microsoft.com/office/drawing/2014/main" id="{3272A410-B333-4064-BEA0-DD3465766E5B}"/>
              </a:ext>
            </a:extLst>
          </p:cNvPr>
          <p:cNvSpPr>
            <a:spLocks/>
          </p:cNvSpPr>
          <p:nvPr/>
        </p:nvSpPr>
        <p:spPr bwMode="auto">
          <a:xfrm>
            <a:off x="8324887" y="5337122"/>
            <a:ext cx="591162" cy="383699"/>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163E6A"/>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52" title="Freeform Icons creating an scale up Icon">
            <a:extLst>
              <a:ext uri="{FF2B5EF4-FFF2-40B4-BE49-F238E27FC236}">
                <a16:creationId xmlns:a16="http://schemas.microsoft.com/office/drawing/2014/main" id="{4D71B7F0-462B-45DF-983F-6E6323C7D3F7}"/>
              </a:ext>
            </a:extLst>
          </p:cNvPr>
          <p:cNvSpPr>
            <a:spLocks/>
          </p:cNvSpPr>
          <p:nvPr/>
        </p:nvSpPr>
        <p:spPr bwMode="auto">
          <a:xfrm>
            <a:off x="8324887" y="5279121"/>
            <a:ext cx="591162" cy="64693"/>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Rectangle 53" title="Freeform Icons creating an scale up Icon">
            <a:extLst>
              <a:ext uri="{FF2B5EF4-FFF2-40B4-BE49-F238E27FC236}">
                <a16:creationId xmlns:a16="http://schemas.microsoft.com/office/drawing/2014/main" id="{C25E38ED-61EF-429C-9E22-6CEFFB1ADD99}"/>
              </a:ext>
            </a:extLst>
          </p:cNvPr>
          <p:cNvSpPr>
            <a:spLocks noChangeArrowheads="1"/>
          </p:cNvSpPr>
          <p:nvPr/>
        </p:nvSpPr>
        <p:spPr bwMode="auto">
          <a:xfrm>
            <a:off x="8510043" y="5531202"/>
            <a:ext cx="93694" cy="93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4" title="Freeform Icons creating an scale up Icon">
            <a:extLst>
              <a:ext uri="{FF2B5EF4-FFF2-40B4-BE49-F238E27FC236}">
                <a16:creationId xmlns:a16="http://schemas.microsoft.com/office/drawing/2014/main" id="{B3A939A9-8D47-48EE-8379-031764DAE028}"/>
              </a:ext>
            </a:extLst>
          </p:cNvPr>
          <p:cNvSpPr>
            <a:spLocks/>
          </p:cNvSpPr>
          <p:nvPr/>
        </p:nvSpPr>
        <p:spPr bwMode="auto">
          <a:xfrm>
            <a:off x="8510043" y="5406277"/>
            <a:ext cx="220849" cy="218619"/>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5" name="Group 144" title="Enterprise user machine Icon">
            <a:extLst>
              <a:ext uri="{FF2B5EF4-FFF2-40B4-BE49-F238E27FC236}">
                <a16:creationId xmlns:a16="http://schemas.microsoft.com/office/drawing/2014/main" id="{DB5B23CF-2EFE-4297-92E4-C21AE6569584}"/>
              </a:ext>
            </a:extLst>
          </p:cNvPr>
          <p:cNvGrpSpPr/>
          <p:nvPr/>
        </p:nvGrpSpPr>
        <p:grpSpPr>
          <a:xfrm>
            <a:off x="7781385" y="2650742"/>
            <a:ext cx="1222831" cy="724556"/>
            <a:chOff x="8049948" y="2020580"/>
            <a:chExt cx="1276837" cy="756555"/>
          </a:xfrm>
        </p:grpSpPr>
        <p:grpSp>
          <p:nvGrpSpPr>
            <p:cNvPr id="148" name="Group 147">
              <a:extLst>
                <a:ext uri="{FF2B5EF4-FFF2-40B4-BE49-F238E27FC236}">
                  <a16:creationId xmlns:a16="http://schemas.microsoft.com/office/drawing/2014/main" id="{4B660EF2-252A-476B-853E-209F2B3BBD2D}"/>
                </a:ext>
              </a:extLst>
            </p:cNvPr>
            <p:cNvGrpSpPr/>
            <p:nvPr/>
          </p:nvGrpSpPr>
          <p:grpSpPr>
            <a:xfrm>
              <a:off x="8393477" y="2020580"/>
              <a:ext cx="933308" cy="667832"/>
              <a:chOff x="8393476" y="2020581"/>
              <a:chExt cx="933309" cy="667833"/>
            </a:xfrm>
          </p:grpSpPr>
          <p:grpSp>
            <p:nvGrpSpPr>
              <p:cNvPr id="152" name="Group 151" descr="server">
                <a:extLst>
                  <a:ext uri="{FF2B5EF4-FFF2-40B4-BE49-F238E27FC236}">
                    <a16:creationId xmlns:a16="http://schemas.microsoft.com/office/drawing/2014/main" id="{45CF5667-D61C-4077-BCDF-929A5DD0B42A}"/>
                  </a:ext>
                </a:extLst>
              </p:cNvPr>
              <p:cNvGrpSpPr/>
              <p:nvPr/>
            </p:nvGrpSpPr>
            <p:grpSpPr>
              <a:xfrm>
                <a:off x="9009734" y="2141611"/>
                <a:ext cx="317051" cy="546803"/>
                <a:chOff x="789783" y="2138184"/>
                <a:chExt cx="261778" cy="451476"/>
              </a:xfrm>
            </p:grpSpPr>
            <p:sp>
              <p:nvSpPr>
                <p:cNvPr id="163" name="Rectangle 162">
                  <a:extLst>
                    <a:ext uri="{FF2B5EF4-FFF2-40B4-BE49-F238E27FC236}">
                      <a16:creationId xmlns:a16="http://schemas.microsoft.com/office/drawing/2014/main" id="{A9393C73-611D-4D76-AD11-D8EBBD839E4D}"/>
                    </a:ext>
                  </a:extLst>
                </p:cNvPr>
                <p:cNvSpPr/>
                <p:nvPr/>
              </p:nvSpPr>
              <p:spPr bwMode="auto">
                <a:xfrm>
                  <a:off x="789783" y="2138184"/>
                  <a:ext cx="261778" cy="451476"/>
                </a:xfrm>
                <a:prstGeom prst="rect">
                  <a:avLst/>
                </a:prstGeom>
                <a:solidFill>
                  <a:srgbClr val="163E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DDAEE8F4-9FEA-4E79-A9C0-475586839ABB}"/>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1699B5E2-D4EF-430C-9031-00ADEC4FBAE2}"/>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EAE95C96-DCCC-4A26-AACE-E9D4DCEF7027}"/>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2EBE1ED7-63C2-41B1-AC00-22C53B3F0FCE}"/>
                  </a:ext>
                </a:extLst>
              </p:cNvPr>
              <p:cNvGrpSpPr/>
              <p:nvPr/>
            </p:nvGrpSpPr>
            <p:grpSpPr>
              <a:xfrm>
                <a:off x="8393476" y="2020581"/>
                <a:ext cx="717049" cy="667331"/>
                <a:chOff x="8313529" y="2010273"/>
                <a:chExt cx="717049" cy="667330"/>
              </a:xfrm>
            </p:grpSpPr>
            <p:sp>
              <p:nvSpPr>
                <p:cNvPr id="154" name="Freeform: Shape 153">
                  <a:extLst>
                    <a:ext uri="{FF2B5EF4-FFF2-40B4-BE49-F238E27FC236}">
                      <a16:creationId xmlns:a16="http://schemas.microsoft.com/office/drawing/2014/main" id="{E1BB9FE3-11FB-4557-968F-7B2B5C1C1666}"/>
                    </a:ext>
                  </a:extLst>
                </p:cNvPr>
                <p:cNvSpPr/>
                <p:nvPr/>
              </p:nvSpPr>
              <p:spPr>
                <a:xfrm>
                  <a:off x="8439175" y="2538870"/>
                  <a:ext cx="463094" cy="134448"/>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bg1">
                    <a:lumMod val="75000"/>
                  </a:schemeClr>
                </a:solidFill>
                <a:ln w="402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1D1B0B6-E299-4774-AA51-1D9C8F68BA44}"/>
                    </a:ext>
                  </a:extLst>
                </p:cNvPr>
                <p:cNvSpPr/>
                <p:nvPr/>
              </p:nvSpPr>
              <p:spPr>
                <a:xfrm>
                  <a:off x="8439051" y="2632788"/>
                  <a:ext cx="463094" cy="44815"/>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075F198-1EF5-440B-BAEE-25778EE65376}"/>
                    </a:ext>
                  </a:extLst>
                </p:cNvPr>
                <p:cNvSpPr/>
                <p:nvPr/>
              </p:nvSpPr>
              <p:spPr>
                <a:xfrm>
                  <a:off x="8313529" y="2010273"/>
                  <a:ext cx="717049" cy="530318"/>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chemeClr val="tx1"/>
                </a:solidFill>
                <a:ln w="402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01967E6-2778-4EFE-BC3B-B905FAE1F0FD}"/>
                    </a:ext>
                  </a:extLst>
                </p:cNvPr>
                <p:cNvSpPr/>
                <p:nvPr/>
              </p:nvSpPr>
              <p:spPr>
                <a:xfrm>
                  <a:off x="8351513" y="2048174"/>
                  <a:ext cx="642357" cy="455626"/>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chemeClr val="accent5"/>
                </a:solidFill>
                <a:ln w="4026" cap="flat">
                  <a:noFill/>
                  <a:prstDash val="solid"/>
                  <a:miter/>
                </a:ln>
              </p:spPr>
              <p:txBody>
                <a:bodyPr rtlCol="0" anchor="ctr"/>
                <a:lstStyle/>
                <a:p>
                  <a:endParaRPr lang="en-US"/>
                </a:p>
              </p:txBody>
            </p:sp>
            <p:grpSp>
              <p:nvGrpSpPr>
                <p:cNvPr id="158" name="Graphic 431" descr="virtual network, Azure CLI, code">
                  <a:extLst>
                    <a:ext uri="{FF2B5EF4-FFF2-40B4-BE49-F238E27FC236}">
                      <a16:creationId xmlns:a16="http://schemas.microsoft.com/office/drawing/2014/main" id="{212F1D99-9E06-479B-A33A-20F649658B1A}"/>
                    </a:ext>
                  </a:extLst>
                </p:cNvPr>
                <p:cNvGrpSpPr/>
                <p:nvPr/>
              </p:nvGrpSpPr>
              <p:grpSpPr>
                <a:xfrm>
                  <a:off x="8430786" y="2051658"/>
                  <a:ext cx="498751" cy="498751"/>
                  <a:chOff x="4441245" y="3002053"/>
                  <a:chExt cx="498751" cy="498751"/>
                </a:xfrm>
              </p:grpSpPr>
              <p:sp>
                <p:nvSpPr>
                  <p:cNvPr id="159" name="Freeform: Shape 158">
                    <a:extLst>
                      <a:ext uri="{FF2B5EF4-FFF2-40B4-BE49-F238E27FC236}">
                        <a16:creationId xmlns:a16="http://schemas.microsoft.com/office/drawing/2014/main" id="{0E0710DD-0003-4876-91F7-B1D480570A65}"/>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86A8403B-D942-4315-9E70-69AC03F35193}"/>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8FBA6CE5-918E-4DD2-A062-1FC36BE22EF9}"/>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E210F528-B7AD-40F9-9187-09F67EF6DFFC}"/>
                </a:ext>
              </a:extLst>
            </p:cNvPr>
            <p:cNvGrpSpPr/>
            <p:nvPr/>
          </p:nvGrpSpPr>
          <p:grpSpPr>
            <a:xfrm>
              <a:off x="8049948" y="2079449"/>
              <a:ext cx="576520" cy="697686"/>
              <a:chOff x="5413923" y="3176795"/>
              <a:chExt cx="198165" cy="239815"/>
            </a:xfrm>
            <a:solidFill>
              <a:srgbClr val="163E6A"/>
            </a:solidFill>
          </p:grpSpPr>
          <p:sp>
            <p:nvSpPr>
              <p:cNvPr id="150" name="Freeform: Shape 149">
                <a:extLst>
                  <a:ext uri="{FF2B5EF4-FFF2-40B4-BE49-F238E27FC236}">
                    <a16:creationId xmlns:a16="http://schemas.microsoft.com/office/drawing/2014/main" id="{CCA1537C-0368-4CE1-AA8C-C5E0FA9E85B2}"/>
                  </a:ext>
                </a:extLst>
              </p:cNvPr>
              <p:cNvSpPr/>
              <p:nvPr/>
            </p:nvSpPr>
            <p:spPr>
              <a:xfrm>
                <a:off x="5446573" y="3176795"/>
                <a:ext cx="132866" cy="132866"/>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tx2"/>
              </a:solidFill>
              <a:ln w="500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2C0F18B-6890-4DC7-8928-340150E380B0}"/>
                  </a:ext>
                </a:extLst>
              </p:cNvPr>
              <p:cNvSpPr/>
              <p:nvPr/>
            </p:nvSpPr>
            <p:spPr>
              <a:xfrm>
                <a:off x="5413923" y="3304604"/>
                <a:ext cx="198165" cy="112006"/>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tx2"/>
              </a:solidFill>
              <a:ln w="500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0826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title="Databricks Icon">
            <a:extLst>
              <a:ext uri="{FF2B5EF4-FFF2-40B4-BE49-F238E27FC236}">
                <a16:creationId xmlns:a16="http://schemas.microsoft.com/office/drawing/2014/main" id="{2B79A124-9B07-4C21-9B7B-8CA1BAB8C2DA}"/>
              </a:ext>
            </a:extLst>
          </p:cNvPr>
          <p:cNvGrpSpPr/>
          <p:nvPr/>
        </p:nvGrpSpPr>
        <p:grpSpPr>
          <a:xfrm>
            <a:off x="11083709" y="2292715"/>
            <a:ext cx="493375" cy="502883"/>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1452000A-10A5-4D66-8308-43F87279A377}"/>
              </a:ext>
            </a:extLst>
          </p:cNvPr>
          <p:cNvSpPr>
            <a:spLocks noGrp="1"/>
          </p:cNvSpPr>
          <p:nvPr>
            <p:ph type="title"/>
          </p:nvPr>
        </p:nvSpPr>
        <p:spPr>
          <a:xfrm>
            <a:off x="596261" y="420743"/>
            <a:ext cx="10734135" cy="968736"/>
          </a:xfrm>
        </p:spPr>
        <p:txBody>
          <a:bodyPr>
            <a:noAutofit/>
          </a:bodyPr>
          <a:lstStyle/>
          <a:p>
            <a:r>
              <a:rPr lang="en-US" sz="3600" b="1">
                <a:solidFill>
                  <a:schemeClr val="accent1">
                    <a:lumMod val="75000"/>
                  </a:schemeClr>
                </a:solidFill>
                <a:latin typeface="Segoe UI Semibold" panose="020B0502040204020203" pitchFamily="34" charset="0"/>
                <a:cs typeface="Segoe UI Semibold" panose="020B0502040204020203" pitchFamily="34" charset="0"/>
              </a:rPr>
              <a:t>Real-time / timeseries operational analytics and reporting</a:t>
            </a:r>
          </a:p>
        </p:txBody>
      </p:sp>
      <p:sp>
        <p:nvSpPr>
          <p:cNvPr id="78" name="TextBox 77">
            <a:extLst>
              <a:ext uri="{FF2B5EF4-FFF2-40B4-BE49-F238E27FC236}">
                <a16:creationId xmlns:a16="http://schemas.microsoft.com/office/drawing/2014/main" id="{953AF816-6E98-4948-A985-E89E490C6489}"/>
              </a:ext>
            </a:extLst>
          </p:cNvPr>
          <p:cNvSpPr txBox="1"/>
          <p:nvPr/>
        </p:nvSpPr>
        <p:spPr>
          <a:xfrm>
            <a:off x="7242141" y="5911564"/>
            <a:ext cx="1572641" cy="4062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Notification Hubs</a:t>
            </a:r>
          </a:p>
        </p:txBody>
      </p:sp>
      <p:sp>
        <p:nvSpPr>
          <p:cNvPr id="3" name="Rectangle 2" title="Box encapsulates Raw Events from Event Hub and Aggregation framework">
            <a:extLst>
              <a:ext uri="{FF2B5EF4-FFF2-40B4-BE49-F238E27FC236}">
                <a16:creationId xmlns:a16="http://schemas.microsoft.com/office/drawing/2014/main" id="{490D0732-BB4D-43D5-8414-1460AECCC8A4}"/>
              </a:ext>
            </a:extLst>
          </p:cNvPr>
          <p:cNvSpPr/>
          <p:nvPr/>
        </p:nvSpPr>
        <p:spPr bwMode="auto">
          <a:xfrm>
            <a:off x="8702006" y="2091708"/>
            <a:ext cx="1734614" cy="3158809"/>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5" name="Straight Connector 84" title="Connector represents event from devices to EventHub">
            <a:extLst>
              <a:ext uri="{FF2B5EF4-FFF2-40B4-BE49-F238E27FC236}">
                <a16:creationId xmlns:a16="http://schemas.microsoft.com/office/drawing/2014/main" id="{FFC11306-2099-4C70-BA1E-EE683A1D92ED}"/>
              </a:ext>
            </a:extLst>
          </p:cNvPr>
          <p:cNvCxnSpPr>
            <a:cxnSpLocks/>
          </p:cNvCxnSpPr>
          <p:nvPr/>
        </p:nvCxnSpPr>
        <p:spPr>
          <a:xfrm>
            <a:off x="6746281" y="2481316"/>
            <a:ext cx="657296"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title="Connector from EventHub to Azure CosmosDB for PostgresQL">
            <a:extLst>
              <a:ext uri="{FF2B5EF4-FFF2-40B4-BE49-F238E27FC236}">
                <a16:creationId xmlns:a16="http://schemas.microsoft.com/office/drawing/2014/main" id="{8A072EA7-ACE3-4F03-A850-79C28C8EEC87}"/>
              </a:ext>
            </a:extLst>
          </p:cNvPr>
          <p:cNvCxnSpPr>
            <a:cxnSpLocks/>
          </p:cNvCxnSpPr>
          <p:nvPr/>
        </p:nvCxnSpPr>
        <p:spPr>
          <a:xfrm>
            <a:off x="8133161" y="2481316"/>
            <a:ext cx="91414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title="Connector to show Raw events pulled from Azure Cosmos DB for PostgresQL to Azure Databricks">
            <a:extLst>
              <a:ext uri="{FF2B5EF4-FFF2-40B4-BE49-F238E27FC236}">
                <a16:creationId xmlns:a16="http://schemas.microsoft.com/office/drawing/2014/main" id="{78A0D7F5-4124-4CAC-8268-C1ACAC04540F}"/>
              </a:ext>
            </a:extLst>
          </p:cNvPr>
          <p:cNvCxnSpPr>
            <a:cxnSpLocks/>
          </p:cNvCxnSpPr>
          <p:nvPr/>
        </p:nvCxnSpPr>
        <p:spPr>
          <a:xfrm>
            <a:off x="10058359" y="2481316"/>
            <a:ext cx="91414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title="Connector to show fetching app service to browser">
            <a:extLst>
              <a:ext uri="{FF2B5EF4-FFF2-40B4-BE49-F238E27FC236}">
                <a16:creationId xmlns:a16="http://schemas.microsoft.com/office/drawing/2014/main" id="{7F0C3D2F-2CF0-499D-95A9-C1E219D0A3B6}"/>
              </a:ext>
            </a:extLst>
          </p:cNvPr>
          <p:cNvCxnSpPr>
            <a:cxnSpLocks/>
          </p:cNvCxnSpPr>
          <p:nvPr/>
        </p:nvCxnSpPr>
        <p:spPr>
          <a:xfrm>
            <a:off x="6746281" y="4419944"/>
            <a:ext cx="657296"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title="Connector to show aggregations flowing into App service">
            <a:extLst>
              <a:ext uri="{FF2B5EF4-FFF2-40B4-BE49-F238E27FC236}">
                <a16:creationId xmlns:a16="http://schemas.microsoft.com/office/drawing/2014/main" id="{08E25E44-2B0C-4B23-B8A0-2099265426E5}"/>
              </a:ext>
            </a:extLst>
          </p:cNvPr>
          <p:cNvCxnSpPr>
            <a:cxnSpLocks/>
          </p:cNvCxnSpPr>
          <p:nvPr/>
        </p:nvCxnSpPr>
        <p:spPr>
          <a:xfrm>
            <a:off x="8133161" y="4419944"/>
            <a:ext cx="91414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descr="shows Raw events within Azure Cosmos DB for PostgresQL being aggregated using scheduled job " title="Connector ">
            <a:extLst>
              <a:ext uri="{FF2B5EF4-FFF2-40B4-BE49-F238E27FC236}">
                <a16:creationId xmlns:a16="http://schemas.microsoft.com/office/drawing/2014/main" id="{7EAEA708-A4B6-427C-82E6-231585305E54}"/>
              </a:ext>
            </a:extLst>
          </p:cNvPr>
          <p:cNvCxnSpPr>
            <a:cxnSpLocks/>
          </p:cNvCxnSpPr>
          <p:nvPr/>
        </p:nvCxnSpPr>
        <p:spPr>
          <a:xfrm>
            <a:off x="9558735" y="3185789"/>
            <a:ext cx="0" cy="871165"/>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3" name="TextBox 92">
            <a:extLst>
              <a:ext uri="{FF2B5EF4-FFF2-40B4-BE49-F238E27FC236}">
                <a16:creationId xmlns:a16="http://schemas.microsoft.com/office/drawing/2014/main" id="{E8B3B2FE-53B9-4E04-BED5-C0B4C098D62C}"/>
              </a:ext>
            </a:extLst>
          </p:cNvPr>
          <p:cNvSpPr txBox="1"/>
          <p:nvPr/>
        </p:nvSpPr>
        <p:spPr>
          <a:xfrm>
            <a:off x="5834779" y="2688831"/>
            <a:ext cx="1052155" cy="433965"/>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a:ea typeface="+mn-ea"/>
                <a:cs typeface="+mn-cs"/>
              </a:rPr>
              <a:t>Devices</a:t>
            </a:r>
          </a:p>
        </p:txBody>
      </p:sp>
      <p:sp>
        <p:nvSpPr>
          <p:cNvPr id="96" name="TextBox 95">
            <a:extLst>
              <a:ext uri="{FF2B5EF4-FFF2-40B4-BE49-F238E27FC236}">
                <a16:creationId xmlns:a16="http://schemas.microsoft.com/office/drawing/2014/main" id="{F4A4535D-931B-436C-AEF5-3E58E4F69644}"/>
              </a:ext>
            </a:extLst>
          </p:cNvPr>
          <p:cNvSpPr txBox="1"/>
          <p:nvPr/>
        </p:nvSpPr>
        <p:spPr>
          <a:xfrm>
            <a:off x="7110519" y="2701688"/>
            <a:ext cx="1371213" cy="4062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Event Hubs</a:t>
            </a:r>
          </a:p>
        </p:txBody>
      </p:sp>
      <p:grpSp>
        <p:nvGrpSpPr>
          <p:cNvPr id="98" name="Group 97" title="Azure Cosmos DB for PostgresQL Icon">
            <a:extLst>
              <a:ext uri="{FF2B5EF4-FFF2-40B4-BE49-F238E27FC236}">
                <a16:creationId xmlns:a16="http://schemas.microsoft.com/office/drawing/2014/main" id="{3AEDE9F8-5DEE-49C8-958B-AACFD1ECF48D}"/>
              </a:ext>
            </a:extLst>
          </p:cNvPr>
          <p:cNvGrpSpPr>
            <a:grpSpLocks noChangeAspect="1"/>
          </p:cNvGrpSpPr>
          <p:nvPr/>
        </p:nvGrpSpPr>
        <p:grpSpPr>
          <a:xfrm>
            <a:off x="9168009" y="1316195"/>
            <a:ext cx="739622" cy="457071"/>
            <a:chOff x="990205" y="1782500"/>
            <a:chExt cx="1538304" cy="950640"/>
          </a:xfrm>
        </p:grpSpPr>
        <p:grpSp>
          <p:nvGrpSpPr>
            <p:cNvPr id="100" name="Group 99">
              <a:extLst>
                <a:ext uri="{FF2B5EF4-FFF2-40B4-BE49-F238E27FC236}">
                  <a16:creationId xmlns:a16="http://schemas.microsoft.com/office/drawing/2014/main" id="{30A774DA-A723-45EF-8B11-66E7A474FE10}"/>
                </a:ext>
              </a:extLst>
            </p:cNvPr>
            <p:cNvGrpSpPr/>
            <p:nvPr/>
          </p:nvGrpSpPr>
          <p:grpSpPr>
            <a:xfrm rot="2700000">
              <a:off x="2283545" y="2335090"/>
              <a:ext cx="244119" cy="245808"/>
              <a:chOff x="2601720" y="3509190"/>
              <a:chExt cx="551360" cy="557440"/>
            </a:xfrm>
          </p:grpSpPr>
          <p:sp>
            <p:nvSpPr>
              <p:cNvPr id="112" name="Freeform 39">
                <a:extLst>
                  <a:ext uri="{FF2B5EF4-FFF2-40B4-BE49-F238E27FC236}">
                    <a16:creationId xmlns:a16="http://schemas.microsoft.com/office/drawing/2014/main" id="{F8775068-161E-4372-B15A-7FE0A92BC67A}"/>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33">
                <a:extLst>
                  <a:ext uri="{FF2B5EF4-FFF2-40B4-BE49-F238E27FC236}">
                    <a16:creationId xmlns:a16="http://schemas.microsoft.com/office/drawing/2014/main" id="{8AD2B5F3-50EA-4C68-8621-73C644A9D167}"/>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34">
                <a:extLst>
                  <a:ext uri="{FF2B5EF4-FFF2-40B4-BE49-F238E27FC236}">
                    <a16:creationId xmlns:a16="http://schemas.microsoft.com/office/drawing/2014/main" id="{7F5E5ED3-5F5D-4FB0-A57A-1AE2976306FB}"/>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1" name="Freeform 182">
              <a:extLst>
                <a:ext uri="{FF2B5EF4-FFF2-40B4-BE49-F238E27FC236}">
                  <a16:creationId xmlns:a16="http://schemas.microsoft.com/office/drawing/2014/main" id="{428330B2-D99E-45A2-9C0A-8078C600F6D1}"/>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82">
              <a:extLst>
                <a:ext uri="{FF2B5EF4-FFF2-40B4-BE49-F238E27FC236}">
                  <a16:creationId xmlns:a16="http://schemas.microsoft.com/office/drawing/2014/main" id="{6370EF1D-EB5C-4DF2-B64D-45D8CDBC250B}"/>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82">
              <a:extLst>
                <a:ext uri="{FF2B5EF4-FFF2-40B4-BE49-F238E27FC236}">
                  <a16:creationId xmlns:a16="http://schemas.microsoft.com/office/drawing/2014/main" id="{561058D8-0A7F-49AE-B7DA-F7D466A9C471}"/>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C7BE4F23-0C45-4D76-AB62-10AF55425617}"/>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E08B8E5-9A6E-44E1-A1CB-5E76A7086CDD}"/>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3CA5E17-0DAB-4D56-A81F-77973A2E0758}"/>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6FAB2D3-A916-48EC-9894-A419F9F2AC25}"/>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E50D8195-BAEF-4896-B52C-9DF96E7A6469}"/>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Freeform 182">
              <a:extLst>
                <a:ext uri="{FF2B5EF4-FFF2-40B4-BE49-F238E27FC236}">
                  <a16:creationId xmlns:a16="http://schemas.microsoft.com/office/drawing/2014/main" id="{ED012EB8-802C-4292-873D-D16C6FD9587D}"/>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Arc 109">
              <a:extLst>
                <a:ext uri="{FF2B5EF4-FFF2-40B4-BE49-F238E27FC236}">
                  <a16:creationId xmlns:a16="http://schemas.microsoft.com/office/drawing/2014/main" id="{2783611B-D3A5-4017-807C-42A1ACD7EAD2}"/>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rc 110">
              <a:extLst>
                <a:ext uri="{FF2B5EF4-FFF2-40B4-BE49-F238E27FC236}">
                  <a16:creationId xmlns:a16="http://schemas.microsoft.com/office/drawing/2014/main" id="{D29E8B09-9805-44B0-8EEC-D6681B3F73BD}"/>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TextBox 98">
            <a:extLst>
              <a:ext uri="{FF2B5EF4-FFF2-40B4-BE49-F238E27FC236}">
                <a16:creationId xmlns:a16="http://schemas.microsoft.com/office/drawing/2014/main" id="{52C1E3DE-6AD0-4499-8695-8C50E2681064}"/>
              </a:ext>
            </a:extLst>
          </p:cNvPr>
          <p:cNvSpPr txBox="1"/>
          <p:nvPr/>
        </p:nvSpPr>
        <p:spPr>
          <a:xfrm>
            <a:off x="8856436" y="2670844"/>
            <a:ext cx="1371213" cy="4062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Raw Events</a:t>
            </a:r>
          </a:p>
        </p:txBody>
      </p:sp>
      <p:sp>
        <p:nvSpPr>
          <p:cNvPr id="117" name="TextBox 116">
            <a:extLst>
              <a:ext uri="{FF2B5EF4-FFF2-40B4-BE49-F238E27FC236}">
                <a16:creationId xmlns:a16="http://schemas.microsoft.com/office/drawing/2014/main" id="{6ED71CB9-CD67-4E4F-9419-2E2AA5A7906C}"/>
              </a:ext>
            </a:extLst>
          </p:cNvPr>
          <p:cNvSpPr txBox="1"/>
          <p:nvPr/>
        </p:nvSpPr>
        <p:spPr>
          <a:xfrm>
            <a:off x="10633892" y="2721789"/>
            <a:ext cx="1371213" cy="4062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Databricks</a:t>
            </a:r>
          </a:p>
        </p:txBody>
      </p: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38324" y="3316976"/>
            <a:ext cx="246343" cy="246464"/>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7FDC5DC5-0488-4FFF-9B40-3A7AE78438F7}"/>
              </a:ext>
            </a:extLst>
          </p:cNvPr>
          <p:cNvSpPr txBox="1"/>
          <p:nvPr/>
        </p:nvSpPr>
        <p:spPr>
          <a:xfrm>
            <a:off x="9426105" y="3479137"/>
            <a:ext cx="905217" cy="517065"/>
          </a:xfrm>
          <a:prstGeom prst="rect">
            <a:avLst/>
          </a:prstGeom>
          <a:noFill/>
          <a:extLst>
            <a:ext uri="{909E8E84-426E-40DD-AFC4-6F175D3DCCD1}">
              <a14:hiddenFill xmlns:a14="http://schemas.microsoft.com/office/drawing/2010/main">
                <a:solidFill>
                  <a:srgbClr val="FFFFFF"/>
                </a:solidFill>
              </a14:hiddenFill>
            </a:ext>
          </a:ex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Scheduled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process</a:t>
            </a:r>
          </a:p>
        </p:txBody>
      </p:sp>
      <p:sp>
        <p:nvSpPr>
          <p:cNvPr id="124" name="TextBox 123">
            <a:extLst>
              <a:ext uri="{FF2B5EF4-FFF2-40B4-BE49-F238E27FC236}">
                <a16:creationId xmlns:a16="http://schemas.microsoft.com/office/drawing/2014/main" id="{4267655B-8D5C-4056-BA2F-FF8C5168B0FD}"/>
              </a:ext>
            </a:extLst>
          </p:cNvPr>
          <p:cNvSpPr txBox="1"/>
          <p:nvPr/>
        </p:nvSpPr>
        <p:spPr>
          <a:xfrm>
            <a:off x="5896740" y="4529489"/>
            <a:ext cx="887493" cy="4339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a:ea typeface="+mn-ea"/>
                <a:cs typeface="+mn-cs"/>
              </a:rPr>
              <a:t>Browser</a:t>
            </a:r>
          </a:p>
        </p:txBody>
      </p:sp>
      <p:sp>
        <p:nvSpPr>
          <p:cNvPr id="128" name="TextBox 127">
            <a:extLst>
              <a:ext uri="{FF2B5EF4-FFF2-40B4-BE49-F238E27FC236}">
                <a16:creationId xmlns:a16="http://schemas.microsoft.com/office/drawing/2014/main" id="{6F7BD7A4-7137-4C4A-81F8-0B6B22DBA6DA}"/>
              </a:ext>
            </a:extLst>
          </p:cNvPr>
          <p:cNvSpPr txBox="1"/>
          <p:nvPr/>
        </p:nvSpPr>
        <p:spPr>
          <a:xfrm>
            <a:off x="8883706" y="4582727"/>
            <a:ext cx="1371213" cy="4062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Aggregations</a:t>
            </a:r>
          </a:p>
        </p:txBody>
      </p:sp>
      <p:cxnSp>
        <p:nvCxnSpPr>
          <p:cNvPr id="8" name="Connector: Elbow 7" descr="Aggregations flowing from Azure Cosmos DB for PostgreSQL into Azure Databricks" title="Connector">
            <a:extLst>
              <a:ext uri="{FF2B5EF4-FFF2-40B4-BE49-F238E27FC236}">
                <a16:creationId xmlns:a16="http://schemas.microsoft.com/office/drawing/2014/main" id="{FC097D44-5EE2-4A0A-92EC-6B9D0A3360B5}"/>
              </a:ext>
            </a:extLst>
          </p:cNvPr>
          <p:cNvCxnSpPr>
            <a:cxnSpLocks/>
          </p:cNvCxnSpPr>
          <p:nvPr/>
        </p:nvCxnSpPr>
        <p:spPr>
          <a:xfrm rot="5400000" flipH="1" flipV="1">
            <a:off x="10000965" y="3143694"/>
            <a:ext cx="1333644" cy="1218856"/>
          </a:xfrm>
          <a:prstGeom prst="bentConnector3">
            <a:avLst>
              <a:gd name="adj1" fmla="val 407"/>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1" name="TextBox 120">
            <a:extLst>
              <a:ext uri="{FF2B5EF4-FFF2-40B4-BE49-F238E27FC236}">
                <a16:creationId xmlns:a16="http://schemas.microsoft.com/office/drawing/2014/main" id="{7E5C8BBD-6FB8-4194-9892-E585B1D31301}"/>
              </a:ext>
            </a:extLst>
          </p:cNvPr>
          <p:cNvSpPr txBox="1"/>
          <p:nvPr/>
        </p:nvSpPr>
        <p:spPr>
          <a:xfrm>
            <a:off x="7119572" y="4578635"/>
            <a:ext cx="1371213" cy="4062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82" name="Freeform: Shape 81" title="App service Icon">
            <a:extLst>
              <a:ext uri="{FF2B5EF4-FFF2-40B4-BE49-F238E27FC236}">
                <a16:creationId xmlns:a16="http://schemas.microsoft.com/office/drawing/2014/main" id="{A1FE5792-B0E4-4CED-BCA4-6B77C40476C9}"/>
              </a:ext>
            </a:extLst>
          </p:cNvPr>
          <p:cNvSpPr>
            <a:spLocks noChangeAspect="1"/>
          </p:cNvSpPr>
          <p:nvPr/>
        </p:nvSpPr>
        <p:spPr bwMode="auto">
          <a:xfrm>
            <a:off x="7575637" y="4158391"/>
            <a:ext cx="458077" cy="457071"/>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4"/>
          </a:solidFill>
          <a:ln w="381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3" name="Straight Connector 82" descr="App service publishing into Notifications hub" title="Connector">
            <a:extLst>
              <a:ext uri="{FF2B5EF4-FFF2-40B4-BE49-F238E27FC236}">
                <a16:creationId xmlns:a16="http://schemas.microsoft.com/office/drawing/2014/main" id="{9C90A96F-303A-4B98-919D-EBF25EA6F7F0}"/>
              </a:ext>
            </a:extLst>
          </p:cNvPr>
          <p:cNvCxnSpPr>
            <a:cxnSpLocks/>
          </p:cNvCxnSpPr>
          <p:nvPr/>
        </p:nvCxnSpPr>
        <p:spPr>
          <a:xfrm>
            <a:off x="7796865" y="4963454"/>
            <a:ext cx="0" cy="457071"/>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6054477" y="2330557"/>
            <a:ext cx="561738" cy="38916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6104484" y="4166951"/>
            <a:ext cx="479829" cy="38401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4" name="Freeform: Shape 60" title="Notification Hub icon">
            <a:extLst>
              <a:ext uri="{FF2B5EF4-FFF2-40B4-BE49-F238E27FC236}">
                <a16:creationId xmlns:a16="http://schemas.microsoft.com/office/drawing/2014/main" id="{41165E1E-6771-CD49-B069-C8E15A541449}"/>
              </a:ext>
            </a:extLst>
          </p:cNvPr>
          <p:cNvSpPr/>
          <p:nvPr/>
        </p:nvSpPr>
        <p:spPr bwMode="auto">
          <a:xfrm>
            <a:off x="7598654" y="5532865"/>
            <a:ext cx="409064" cy="398880"/>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title="Events hub Icon">
            <a:extLst>
              <a:ext uri="{FF2B5EF4-FFF2-40B4-BE49-F238E27FC236}">
                <a16:creationId xmlns:a16="http://schemas.microsoft.com/office/drawing/2014/main" id="{CB089D36-416A-BC46-B08F-15CCDFBA81F0}"/>
              </a:ext>
            </a:extLst>
          </p:cNvPr>
          <p:cNvGrpSpPr/>
          <p:nvPr/>
        </p:nvGrpSpPr>
        <p:grpSpPr>
          <a:xfrm>
            <a:off x="7501203" y="2292684"/>
            <a:ext cx="611342" cy="456155"/>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400" y="1948747"/>
              <a:ext cx="279466" cy="287492"/>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5" name="Rectangle 74">
            <a:extLst>
              <a:ext uri="{FF2B5EF4-FFF2-40B4-BE49-F238E27FC236}">
                <a16:creationId xmlns:a16="http://schemas.microsoft.com/office/drawing/2014/main" id="{332CD126-7CFD-49FC-BC2D-A0EA67ED308E}"/>
              </a:ext>
            </a:extLst>
          </p:cNvPr>
          <p:cNvSpPr/>
          <p:nvPr/>
        </p:nvSpPr>
        <p:spPr>
          <a:xfrm>
            <a:off x="614916" y="1864959"/>
            <a:ext cx="5068641" cy="3893374"/>
          </a:xfrm>
          <a:prstGeom prst="rect">
            <a:avLst/>
          </a:prstGeom>
        </p:spPr>
        <p:txBody>
          <a:bodyPr wrap="square" anchor="t">
            <a:spAutoFit/>
          </a:bodyPr>
          <a:lstStyle/>
          <a:p>
            <a:r>
              <a:rPr lang="en-US" sz="1300"/>
              <a:t> </a:t>
            </a:r>
          </a:p>
          <a:p>
            <a:r>
              <a:rPr lang="en-US" sz="1300" b="1">
                <a:latin typeface="Segoe UI" panose="020B0502040204020203" pitchFamily="34" charset="0"/>
                <a:cs typeface="Segoe UI" panose="020B0502040204020203" pitchFamily="34" charset="0"/>
              </a:rPr>
              <a:t>Interactive analytics dashboard: </a:t>
            </a:r>
            <a:r>
              <a:rPr lang="en-US" sz="1300">
                <a:latin typeface="Segoe UI" panose="020B0502040204020203" pitchFamily="34" charset="0"/>
                <a:cs typeface="Segoe UI" panose="020B0502040204020203" pitchFamily="34" charset="0"/>
              </a:rPr>
              <a:t>Need to visualize and query data, with sub-second latency.</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Highly concurrent needs : </a:t>
            </a:r>
            <a:r>
              <a:rPr lang="en-US" sz="1300">
                <a:latin typeface="Segoe UI" panose="020B0502040204020203" pitchFamily="34" charset="0"/>
                <a:cs typeface="Segoe UI" panose="020B0502040204020203" pitchFamily="34" charset="0"/>
              </a:rPr>
              <a:t>Provide access to lots of concurrent users querying the dashboard at the same time.</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Demanding performance expectations: </a:t>
            </a:r>
            <a:r>
              <a:rPr lang="en-US" sz="1300">
                <a:latin typeface="Segoe UI" panose="020B0502040204020203" pitchFamily="34" charset="0"/>
                <a:cs typeface="Segoe UI" panose="020B0502040204020203" pitchFamily="34" charset="0"/>
              </a:rPr>
              <a:t>Your users need sub-second response times for queries (sometimes millisecond response times) even when handling hundreds of analytical queries per second.</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Data needs to be “fresh”: </a:t>
            </a:r>
            <a:r>
              <a:rPr lang="en-US" sz="1300">
                <a:latin typeface="Segoe UI" panose="020B0502040204020203" pitchFamily="34" charset="0"/>
                <a:cs typeface="Segoe UI" panose="020B0502040204020203" pitchFamily="34" charset="0"/>
              </a:rPr>
              <a:t>Your users need to query the data while you’re simultaneously ingesting new data, </a:t>
            </a:r>
            <a:r>
              <a:rPr lang="en-US" sz="1300" b="1">
                <a:latin typeface="Segoe UI" panose="020B0502040204020203" pitchFamily="34" charset="0"/>
                <a:cs typeface="Segoe UI" panose="020B0502040204020203" pitchFamily="34" charset="0"/>
              </a:rPr>
              <a:t>this is the “real-time” bit</a:t>
            </a:r>
            <a:r>
              <a:rPr lang="en-US" sz="1300">
                <a:latin typeface="Segoe UI" panose="020B0502040204020203" pitchFamily="34" charset="0"/>
                <a:cs typeface="Segoe UI" panose="020B0502040204020203" pitchFamily="34" charset="0"/>
              </a:rPr>
              <a:t>. </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Event or time series data: </a:t>
            </a:r>
            <a:r>
              <a:rPr lang="en-US" sz="1300">
                <a:latin typeface="Segoe UI" panose="020B0502040204020203" pitchFamily="34" charset="0"/>
                <a:cs typeface="Segoe UI" panose="020B0502040204020203" pitchFamily="34" charset="0"/>
              </a:rPr>
              <a:t>Your data captures the many things that have happened (events) along with their associated timestamps, and you want to analyze the data. </a:t>
            </a:r>
          </a:p>
        </p:txBody>
      </p:sp>
      <p:sp>
        <p:nvSpPr>
          <p:cNvPr id="76" name="Oval 75">
            <a:extLst>
              <a:ext uri="{FF2B5EF4-FFF2-40B4-BE49-F238E27FC236}">
                <a16:creationId xmlns:a16="http://schemas.microsoft.com/office/drawing/2014/main" id="{075030A0-2C6B-467B-8778-0DD548B9A451}"/>
              </a:ext>
            </a:extLst>
          </p:cNvPr>
          <p:cNvSpPr/>
          <p:nvPr/>
        </p:nvSpPr>
        <p:spPr bwMode="auto">
          <a:xfrm>
            <a:off x="6934080" y="2398355"/>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91" name="Oval 90">
            <a:extLst>
              <a:ext uri="{FF2B5EF4-FFF2-40B4-BE49-F238E27FC236}">
                <a16:creationId xmlns:a16="http://schemas.microsoft.com/office/drawing/2014/main" id="{B68A1FE7-E9DF-47BE-9025-1CFEA6DC2A00}"/>
              </a:ext>
            </a:extLst>
          </p:cNvPr>
          <p:cNvSpPr/>
          <p:nvPr/>
        </p:nvSpPr>
        <p:spPr bwMode="auto">
          <a:xfrm>
            <a:off x="8405110" y="2375878"/>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92" name="Oval 91">
            <a:extLst>
              <a:ext uri="{FF2B5EF4-FFF2-40B4-BE49-F238E27FC236}">
                <a16:creationId xmlns:a16="http://schemas.microsoft.com/office/drawing/2014/main" id="{8F075D23-0FE7-46C3-8E89-5F4D75FB1BC3}"/>
              </a:ext>
            </a:extLst>
          </p:cNvPr>
          <p:cNvSpPr/>
          <p:nvPr/>
        </p:nvSpPr>
        <p:spPr bwMode="auto">
          <a:xfrm>
            <a:off x="9446380" y="3428711"/>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94" name="Oval 93">
            <a:extLst>
              <a:ext uri="{FF2B5EF4-FFF2-40B4-BE49-F238E27FC236}">
                <a16:creationId xmlns:a16="http://schemas.microsoft.com/office/drawing/2014/main" id="{C1ADF0EB-22C2-4A12-9C6E-EFFC1DC21F2F}"/>
              </a:ext>
            </a:extLst>
          </p:cNvPr>
          <p:cNvSpPr/>
          <p:nvPr/>
        </p:nvSpPr>
        <p:spPr bwMode="auto">
          <a:xfrm>
            <a:off x="10736564" y="4322226"/>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95" name="Oval 94">
            <a:extLst>
              <a:ext uri="{FF2B5EF4-FFF2-40B4-BE49-F238E27FC236}">
                <a16:creationId xmlns:a16="http://schemas.microsoft.com/office/drawing/2014/main" id="{09ED0AD4-6572-42B2-B0E6-69DC613FCCFD}"/>
              </a:ext>
            </a:extLst>
          </p:cNvPr>
          <p:cNvSpPr/>
          <p:nvPr/>
        </p:nvSpPr>
        <p:spPr bwMode="auto">
          <a:xfrm>
            <a:off x="8415295" y="4316352"/>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97" name="Oval 96">
            <a:extLst>
              <a:ext uri="{FF2B5EF4-FFF2-40B4-BE49-F238E27FC236}">
                <a16:creationId xmlns:a16="http://schemas.microsoft.com/office/drawing/2014/main" id="{9C28F621-9AD6-4431-A234-2FF86C38740F}"/>
              </a:ext>
            </a:extLst>
          </p:cNvPr>
          <p:cNvSpPr/>
          <p:nvPr/>
        </p:nvSpPr>
        <p:spPr bwMode="auto">
          <a:xfrm>
            <a:off x="7702906" y="5067637"/>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sp>
        <p:nvSpPr>
          <p:cNvPr id="123" name="Oval 122">
            <a:extLst>
              <a:ext uri="{FF2B5EF4-FFF2-40B4-BE49-F238E27FC236}">
                <a16:creationId xmlns:a16="http://schemas.microsoft.com/office/drawing/2014/main" id="{A4CD80BD-DC49-426C-903F-FAEFA7A3DF9B}"/>
              </a:ext>
            </a:extLst>
          </p:cNvPr>
          <p:cNvSpPr/>
          <p:nvPr/>
        </p:nvSpPr>
        <p:spPr bwMode="auto">
          <a:xfrm>
            <a:off x="10559921" y="2387724"/>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6740" y="2188691"/>
            <a:ext cx="577463" cy="57746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7714" y="4125571"/>
            <a:ext cx="577463" cy="577463"/>
          </a:xfrm>
          <a:prstGeom prst="rect">
            <a:avLst/>
          </a:prstGeom>
        </p:spPr>
      </p:pic>
      <p:sp>
        <p:nvSpPr>
          <p:cNvPr id="120" name="TextBox 119">
            <a:extLst>
              <a:ext uri="{FF2B5EF4-FFF2-40B4-BE49-F238E27FC236}">
                <a16:creationId xmlns:a16="http://schemas.microsoft.com/office/drawing/2014/main" id="{73299FE2-AC0F-4339-B90F-705C3EA01FB9}"/>
              </a:ext>
            </a:extLst>
          </p:cNvPr>
          <p:cNvSpPr txBox="1"/>
          <p:nvPr/>
        </p:nvSpPr>
        <p:spPr>
          <a:xfrm>
            <a:off x="8839864" y="1686469"/>
            <a:ext cx="1371213"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Cosmos DB for PostgreSQL</a:t>
            </a:r>
          </a:p>
        </p:txBody>
      </p:sp>
    </p:spTree>
    <p:extLst>
      <p:ext uri="{BB962C8B-B14F-4D97-AF65-F5344CB8AC3E}">
        <p14:creationId xmlns:p14="http://schemas.microsoft.com/office/powerpoint/2010/main" val="3656046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F7A4-1A3B-9C3E-3CE4-8B6139719C6B}"/>
              </a:ext>
            </a:extLst>
          </p:cNvPr>
          <p:cNvSpPr>
            <a:spLocks noGrp="1"/>
          </p:cNvSpPr>
          <p:nvPr>
            <p:ph type="title"/>
          </p:nvPr>
        </p:nvSpPr>
        <p:spPr>
          <a:xfrm>
            <a:off x="904351" y="2707856"/>
            <a:ext cx="2341706" cy="741240"/>
          </a:xfrm>
        </p:spPr>
        <p:txBody>
          <a:bodyPr anchor="b">
            <a:normAutofit/>
          </a:bodyPr>
          <a:lstStyle/>
          <a:p>
            <a:pPr algn="r"/>
            <a:r>
              <a:rPr lang="en-US" sz="4000" b="1">
                <a:solidFill>
                  <a:schemeClr val="accent1">
                    <a:lumMod val="75000"/>
                  </a:schemeClr>
                </a:solidFill>
                <a:latin typeface="Segoe UI Semibold" panose="020B0502040204020203" pitchFamily="34" charset="0"/>
                <a:cs typeface="Segoe UI Semibold" panose="020B0502040204020203" pitchFamily="34" charset="0"/>
              </a:rPr>
              <a:t>AGENDA</a:t>
            </a:r>
          </a:p>
        </p:txBody>
      </p:sp>
      <p:graphicFrame>
        <p:nvGraphicFramePr>
          <p:cNvPr id="6" name="Content Placeholder 2" descr="Provides category bifurcation covering for core database areas &amp; internal usage. Order in which these are presented within L400 docs may vary.&#10;&#10;Key topics are :&#10;&#10;1) Overview of Azure Cosmos DB for PostgresQL (Powered by Open source Citus)&#10;2) Accessibility of Database in Azure portal&#10;3) Cluster Manageability&#10;4) Data Architecture &amp; Data Distribution&#10;5) Data Modeling&#10;6) Querying Patterns with Execution Plans&#10;7) Performance Tuning guidance&#10;8) Monitoring &amp; Alerting&#10;9) Troubleshooting&#10;10) Migrations&#10;11) Support for Programming Languages &amp; frameworks&#10;" title="Agenda list">
            <a:extLst>
              <a:ext uri="{FF2B5EF4-FFF2-40B4-BE49-F238E27FC236}">
                <a16:creationId xmlns:a16="http://schemas.microsoft.com/office/drawing/2014/main" id="{5BD68E01-A5FD-926D-4227-D804457DF085}"/>
              </a:ext>
            </a:extLst>
          </p:cNvPr>
          <p:cNvGraphicFramePr>
            <a:graphicFrameLocks noGrp="1"/>
          </p:cNvGraphicFramePr>
          <p:nvPr>
            <p:ph sz="quarter" idx="13"/>
            <p:extLst>
              <p:ext uri="{D42A27DB-BD31-4B8C-83A1-F6EECF244321}">
                <p14:modId xmlns:p14="http://schemas.microsoft.com/office/powerpoint/2010/main" val="488423060"/>
              </p:ext>
            </p:extLst>
          </p:nvPr>
        </p:nvGraphicFramePr>
        <p:xfrm>
          <a:off x="4139921" y="741423"/>
          <a:ext cx="7251137" cy="5375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071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D264043-6989-CC49-A705-C5B3CBBC6BEB}"/>
              </a:ext>
            </a:extLst>
          </p:cNvPr>
          <p:cNvSpPr txBox="1"/>
          <p:nvPr/>
        </p:nvSpPr>
        <p:spPr>
          <a:xfrm>
            <a:off x="501074" y="1433235"/>
            <a:ext cx="8888984" cy="5063246"/>
          </a:xfrm>
          <a:prstGeom prst="rect">
            <a:avLst/>
          </a:prstGeom>
          <a:noFill/>
        </p:spPr>
        <p:txBody>
          <a:bodyPr wrap="square" rtlCol="0">
            <a:spAutoFit/>
          </a:bodyPr>
          <a:lstStyle/>
          <a:p>
            <a:pPr marL="800100" lvl="1" indent="-342900">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lvl="1"/>
            <a:r>
              <a:rPr lang="en-US" sz="2400" b="1">
                <a:solidFill>
                  <a:schemeClr val="accent5">
                    <a:lumMod val="75000"/>
                  </a:schemeClr>
                </a:solidFill>
                <a:latin typeface="Segoe UI" panose="020B0502040204020203" pitchFamily="34" charset="0"/>
                <a:cs typeface="Segoe UI" panose="020B0502040204020203" pitchFamily="34" charset="0"/>
              </a:rPr>
              <a:t>Shard Key Criteria</a:t>
            </a:r>
          </a:p>
          <a:p>
            <a:pPr marL="800100" lvl="1" indent="-342900">
              <a:buFont typeface="Arial" panose="020B0604020202020204" pitchFamily="34" charset="0"/>
              <a:buChar char="•"/>
            </a:pPr>
            <a:endParaRPr lang="en-US" sz="1000">
              <a:latin typeface="Segoe UI" panose="020B0502040204020203" pitchFamily="34" charset="0"/>
              <a:ea typeface="Calibri" panose="020F0502020204030204"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1600">
                <a:effectLst/>
                <a:latin typeface="Segoe UI" panose="020B0502040204020203" pitchFamily="34" charset="0"/>
                <a:ea typeface="Calibri" panose="020F0502020204030204" pitchFamily="34" charset="0"/>
                <a:cs typeface="Segoe UI" panose="020B0502040204020203" pitchFamily="34" charset="0"/>
              </a:rPr>
              <a:t>Pick a column that </a:t>
            </a:r>
            <a:r>
              <a:rPr lang="en-US" sz="1600" u="sng">
                <a:effectLst/>
                <a:latin typeface="Segoe UI" panose="020B0502040204020203" pitchFamily="34" charset="0"/>
                <a:ea typeface="Calibri" panose="020F0502020204030204" pitchFamily="34" charset="0"/>
                <a:cs typeface="Segoe UI" panose="020B0502040204020203" pitchFamily="34" charset="0"/>
              </a:rPr>
              <a:t>enable queries to be parallelized across the cluster</a:t>
            </a:r>
            <a:r>
              <a:rPr lang="en-US" sz="1600">
                <a:effectLst/>
                <a:latin typeface="Segoe UI" panose="020B0502040204020203" pitchFamily="34" charset="0"/>
                <a:ea typeface="Calibri" panose="020F0502020204030204" pitchFamily="34" charset="0"/>
                <a:cs typeface="Segoe UI" panose="020B0502040204020203" pitchFamily="34" charset="0"/>
              </a:rPr>
              <a:t>, columns having:</a:t>
            </a:r>
          </a:p>
          <a:p>
            <a:pPr marL="1200150" lvl="2" indent="-285750">
              <a:lnSpc>
                <a:spcPct val="150000"/>
              </a:lnSpc>
              <a:buFont typeface="Arial" panose="020B0604020202020204" pitchFamily="34" charset="0"/>
              <a:buChar char="•"/>
            </a:pPr>
            <a:r>
              <a:rPr lang="en-IN" sz="1600">
                <a:latin typeface="Segoe UI" panose="020B0502040204020203" pitchFamily="34" charset="0"/>
                <a:cs typeface="Segoe UI" panose="020B0502040204020203" pitchFamily="34" charset="0"/>
              </a:rPr>
              <a:t>high cardinality as the distribution column</a:t>
            </a:r>
          </a:p>
          <a:p>
            <a:pPr marL="1200150" lvl="2" indent="-285750">
              <a:lnSpc>
                <a:spcPct val="150000"/>
              </a:lnSpc>
              <a:buFont typeface="Arial" panose="020B0604020202020204" pitchFamily="34" charset="0"/>
              <a:buChar char="•"/>
            </a:pPr>
            <a:r>
              <a:rPr lang="en-IN" sz="1600">
                <a:latin typeface="Segoe UI" panose="020B0502040204020203" pitchFamily="34" charset="0"/>
                <a:cs typeface="Segoe UI" panose="020B0502040204020203" pitchFamily="34" charset="0"/>
              </a:rPr>
              <a:t>even distribution i.e. lesser skew</a:t>
            </a:r>
          </a:p>
          <a:p>
            <a:pPr marL="1200150" lvl="2" indent="-285750">
              <a:lnSpc>
                <a:spcPct val="150000"/>
              </a:lnSpc>
              <a:buFont typeface="Arial" panose="020B0604020202020204" pitchFamily="34" charset="0"/>
              <a:buChar char="•"/>
            </a:pPr>
            <a:r>
              <a:rPr lang="en-US" sz="1600">
                <a:latin typeface="Segoe UI" panose="020B0502040204020203" pitchFamily="34" charset="0"/>
                <a:ea typeface="Calibri" panose="020F0502020204030204" pitchFamily="34" charset="0"/>
                <a:cs typeface="Segoe UI" panose="020B0502040204020203" pitchFamily="34" charset="0"/>
              </a:rPr>
              <a:t>p</a:t>
            </a:r>
            <a:r>
              <a:rPr lang="en-US" sz="1600">
                <a:effectLst/>
                <a:latin typeface="Segoe UI" panose="020B0502040204020203" pitchFamily="34" charset="0"/>
                <a:ea typeface="Calibri" panose="020F0502020204030204" pitchFamily="34" charset="0"/>
                <a:cs typeface="Segoe UI" panose="020B0502040204020203" pitchFamily="34" charset="0"/>
              </a:rPr>
              <a:t>resent in the </a:t>
            </a:r>
            <a:r>
              <a:rPr lang="en-US" sz="1600" b="1">
                <a:effectLst/>
                <a:latin typeface="Segoe UI" panose="020B0502040204020203" pitchFamily="34" charset="0"/>
                <a:ea typeface="Calibri" panose="020F0502020204030204" pitchFamily="34" charset="0"/>
                <a:cs typeface="Segoe UI" panose="020B0502040204020203" pitchFamily="34" charset="0"/>
              </a:rPr>
              <a:t>GROUP BY </a:t>
            </a:r>
            <a:r>
              <a:rPr lang="en-US" sz="1600">
                <a:effectLst/>
                <a:latin typeface="Segoe UI" panose="020B0502040204020203" pitchFamily="34" charset="0"/>
                <a:ea typeface="Calibri" panose="020F0502020204030204" pitchFamily="34" charset="0"/>
                <a:cs typeface="Segoe UI" panose="020B0502040204020203" pitchFamily="34" charset="0"/>
              </a:rPr>
              <a:t>clause—or are queried </a:t>
            </a:r>
            <a:r>
              <a:rPr lang="en-US" sz="1600" b="1">
                <a:effectLst/>
                <a:latin typeface="Segoe UI" panose="020B0502040204020203" pitchFamily="34" charset="0"/>
                <a:ea typeface="Calibri" panose="020F0502020204030204" pitchFamily="34" charset="0"/>
                <a:cs typeface="Segoe UI" panose="020B0502040204020203" pitchFamily="34" charset="0"/>
              </a:rPr>
              <a:t>as list of values</a:t>
            </a:r>
            <a:endParaRPr lang="en-US" sz="1600" b="1">
              <a:latin typeface="Segoe UI" panose="020B0502040204020203" pitchFamily="34" charset="0"/>
              <a:ea typeface="Calibri" panose="020F0502020204030204"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1600">
                <a:latin typeface="Segoe UI" panose="020B0502040204020203" pitchFamily="34" charset="0"/>
                <a:cs typeface="Segoe UI" panose="020B0502040204020203" pitchFamily="34" charset="0"/>
              </a:rPr>
              <a:t>For timeseries data, Use </a:t>
            </a:r>
            <a:r>
              <a:rPr lang="en-US" sz="1600" err="1">
                <a:latin typeface="Segoe UI" panose="020B0502040204020203" pitchFamily="34" charset="0"/>
                <a:cs typeface="Segoe UI" panose="020B0502040204020203" pitchFamily="34" charset="0"/>
              </a:rPr>
              <a:t>sharding</a:t>
            </a:r>
            <a:r>
              <a:rPr lang="en-US" sz="1600">
                <a:latin typeface="Segoe UI" panose="020B0502040204020203" pitchFamily="34" charset="0"/>
                <a:cs typeface="Segoe UI" panose="020B0502040204020203" pitchFamily="34" charset="0"/>
              </a:rPr>
              <a:t> in combination with native Postgres partitioning</a:t>
            </a:r>
          </a:p>
          <a:p>
            <a:pPr marL="742950" lvl="1" indent="-285750">
              <a:lnSpc>
                <a:spcPct val="150000"/>
              </a:lnSpc>
              <a:buFont typeface="Arial" panose="020B0604020202020204" pitchFamily="34" charset="0"/>
              <a:buChar char="•"/>
            </a:pPr>
            <a:r>
              <a:rPr lang="en-US" sz="1600">
                <a:latin typeface="Segoe UI" panose="020B0502040204020203" pitchFamily="34" charset="0"/>
                <a:cs typeface="Segoe UI" panose="020B0502040204020203" pitchFamily="34" charset="0"/>
              </a:rPr>
              <a:t>Use reference tables to enable JOINs</a:t>
            </a:r>
          </a:p>
          <a:p>
            <a:pPr lvl="2"/>
            <a:endParaRPr lang="en-US" sz="2400" b="1">
              <a:solidFill>
                <a:schemeClr val="accent5">
                  <a:lumMod val="75000"/>
                </a:schemeClr>
              </a:solidFill>
              <a:latin typeface="Segoe UI" panose="020B0502040204020203" pitchFamily="34" charset="0"/>
              <a:cs typeface="Segoe UI" panose="020B0502040204020203" pitchFamily="34" charset="0"/>
            </a:endParaRPr>
          </a:p>
          <a:p>
            <a:pPr lvl="1"/>
            <a:r>
              <a:rPr lang="en-US" sz="2400" b="1">
                <a:solidFill>
                  <a:schemeClr val="accent5">
                    <a:lumMod val="75000"/>
                  </a:schemeClr>
                </a:solidFill>
                <a:latin typeface="Segoe UI" panose="020B0502040204020203" pitchFamily="34" charset="0"/>
                <a:cs typeface="Segoe UI" panose="020B0502040204020203" pitchFamily="34" charset="0"/>
              </a:rPr>
              <a:t>Pitfalls to Avoid</a:t>
            </a:r>
          </a:p>
          <a:p>
            <a:pPr lvl="1"/>
            <a:endParaRPr lang="en-US" sz="1000" b="1">
              <a:solidFill>
                <a:schemeClr val="accent5">
                  <a:lumMod val="75000"/>
                </a:schemeClr>
              </a:solidFill>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IN" sz="1600">
                <a:latin typeface="Segoe UI" panose="020B0502040204020203" pitchFamily="34" charset="0"/>
                <a:cs typeface="Segoe UI" panose="020B0502040204020203" pitchFamily="34" charset="0"/>
              </a:rPr>
              <a:t>Do </a:t>
            </a:r>
            <a:r>
              <a:rPr lang="en-IN" sz="1600" u="sng">
                <a:latin typeface="Segoe UI" panose="020B0502040204020203" pitchFamily="34" charset="0"/>
                <a:cs typeface="Segoe UI" panose="020B0502040204020203" pitchFamily="34" charset="0"/>
              </a:rPr>
              <a:t>not</a:t>
            </a:r>
            <a:r>
              <a:rPr lang="en-IN" sz="1600">
                <a:latin typeface="Segoe UI" panose="020B0502040204020203" pitchFamily="34" charset="0"/>
                <a:cs typeface="Segoe UI" panose="020B0502040204020203" pitchFamily="34" charset="0"/>
              </a:rPr>
              <a:t> choose a timestamp as the shard key, in timeseries use case.</a:t>
            </a:r>
          </a:p>
          <a:p>
            <a:pPr marL="742950" lvl="1" indent="-285750">
              <a:lnSpc>
                <a:spcPct val="150000"/>
              </a:lnSpc>
              <a:buFont typeface="Arial" panose="020B0604020202020204" pitchFamily="34" charset="0"/>
              <a:buChar char="•"/>
            </a:pPr>
            <a:r>
              <a:rPr lang="en-IN" sz="1600">
                <a:latin typeface="Segoe UI" panose="020B0502040204020203" pitchFamily="34" charset="0"/>
                <a:cs typeface="Segoe UI" panose="020B0502040204020203" pitchFamily="34" charset="0"/>
              </a:rPr>
              <a:t>Why? Data is preserved is based on hash value of distribution key (and </a:t>
            </a:r>
            <a:r>
              <a:rPr lang="en-IN" sz="1600" u="sng">
                <a:latin typeface="Segoe UI" panose="020B0502040204020203" pitchFamily="34" charset="0"/>
                <a:cs typeface="Segoe UI" panose="020B0502040204020203" pitchFamily="34" charset="0"/>
              </a:rPr>
              <a:t>not</a:t>
            </a:r>
            <a:r>
              <a:rPr lang="en-IN" sz="1600">
                <a:latin typeface="Segoe UI" panose="020B0502040204020203" pitchFamily="34" charset="0"/>
                <a:cs typeface="Segoe UI" panose="020B0502040204020203" pitchFamily="34" charset="0"/>
              </a:rPr>
              <a:t> on the distribution key value itself. Results in skew on data towards single shard.</a:t>
            </a:r>
          </a:p>
        </p:txBody>
      </p:sp>
      <p:sp>
        <p:nvSpPr>
          <p:cNvPr id="36" name="Title 35">
            <a:extLst>
              <a:ext uri="{FF2B5EF4-FFF2-40B4-BE49-F238E27FC236}">
                <a16:creationId xmlns:a16="http://schemas.microsoft.com/office/drawing/2014/main" id="{71E806CF-DF2D-3B47-9131-02ED0F6601FB}"/>
              </a:ext>
            </a:extLst>
          </p:cNvPr>
          <p:cNvSpPr txBox="1">
            <a:spLocks noGrp="1"/>
          </p:cNvSpPr>
          <p:nvPr>
            <p:ph type="title" idx="4294967295"/>
          </p:nvPr>
        </p:nvSpPr>
        <p:spPr>
          <a:xfrm>
            <a:off x="156335" y="212122"/>
            <a:ext cx="11879329"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2F5496"/>
                </a:solidFill>
                <a:effectLst/>
                <a:uLnTx/>
                <a:uFillTx/>
                <a:latin typeface="Segoe UI Semibold" panose="020B0502040204020203" pitchFamily="34" charset="0"/>
                <a:ea typeface="+mn-ea"/>
                <a:cs typeface="Segoe UI Semibold" panose="020B0502040204020203" pitchFamily="34" charset="0"/>
              </a:rPr>
              <a:t>Choosing a shard key for real-time analytics &amp; timeseries workloads</a:t>
            </a:r>
          </a:p>
        </p:txBody>
      </p:sp>
    </p:spTree>
    <p:extLst>
      <p:ext uri="{BB962C8B-B14F-4D97-AF65-F5344CB8AC3E}">
        <p14:creationId xmlns:p14="http://schemas.microsoft.com/office/powerpoint/2010/main" val="234202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jango hosted on Kubernetes service">
            <a:extLst>
              <a:ext uri="{FF2B5EF4-FFF2-40B4-BE49-F238E27FC236}">
                <a16:creationId xmlns:a16="http://schemas.microsoft.com/office/drawing/2014/main" id="{E8C3F5CA-B479-4ABF-8C66-44BA880958AF}"/>
              </a:ext>
            </a:extLst>
          </p:cNvPr>
          <p:cNvPicPr>
            <a:picLocks noChangeAspect="1"/>
          </p:cNvPicPr>
          <p:nvPr/>
        </p:nvPicPr>
        <p:blipFill>
          <a:blip r:embed="rId3"/>
          <a:stretch>
            <a:fillRect/>
          </a:stretch>
        </p:blipFill>
        <p:spPr>
          <a:xfrm>
            <a:off x="7678048" y="3592287"/>
            <a:ext cx="185847" cy="187156"/>
          </a:xfrm>
          <a:prstGeom prst="rect">
            <a:avLst/>
          </a:prstGeom>
        </p:spPr>
      </p:pic>
      <p:sp>
        <p:nvSpPr>
          <p:cNvPr id="2" name="Title 1">
            <a:extLst>
              <a:ext uri="{FF2B5EF4-FFF2-40B4-BE49-F238E27FC236}">
                <a16:creationId xmlns:a16="http://schemas.microsoft.com/office/drawing/2014/main" id="{1452000A-10A5-4D66-8308-43F87279A377}"/>
              </a:ext>
            </a:extLst>
          </p:cNvPr>
          <p:cNvSpPr>
            <a:spLocks noGrp="1"/>
          </p:cNvSpPr>
          <p:nvPr>
            <p:ph type="title"/>
          </p:nvPr>
        </p:nvSpPr>
        <p:spPr>
          <a:xfrm>
            <a:off x="312781" y="457281"/>
            <a:ext cx="11018520" cy="553998"/>
          </a:xfrm>
        </p:spPr>
        <p:txBody>
          <a:bodyPr>
            <a:normAutofit fontScale="90000"/>
          </a:bodyPr>
          <a:lstStyle/>
          <a:p>
            <a:pPr algn="ctr"/>
            <a:r>
              <a:rPr lang="en-US" b="1">
                <a:solidFill>
                  <a:schemeClr val="accent1">
                    <a:lumMod val="75000"/>
                  </a:schemeClr>
                </a:solidFill>
                <a:latin typeface="Segoe UI Semibold" panose="020B0502040204020203" pitchFamily="34" charset="0"/>
                <a:cs typeface="Segoe UI Semibold" panose="020B0502040204020203" pitchFamily="34" charset="0"/>
              </a:rPr>
              <a:t>Scaling multi-tenant &amp; SaaS applications</a:t>
            </a:r>
          </a:p>
        </p:txBody>
      </p:sp>
      <p:grpSp>
        <p:nvGrpSpPr>
          <p:cNvPr id="13" name="Group 12" title="Reference Architecture for Multi-Tenant Use case">
            <a:extLst>
              <a:ext uri="{FF2B5EF4-FFF2-40B4-BE49-F238E27FC236}">
                <a16:creationId xmlns:a16="http://schemas.microsoft.com/office/drawing/2014/main" id="{E074FCCB-A3A7-154E-875C-F8F0050E3AF1}"/>
              </a:ext>
            </a:extLst>
          </p:cNvPr>
          <p:cNvGrpSpPr/>
          <p:nvPr/>
        </p:nvGrpSpPr>
        <p:grpSpPr>
          <a:xfrm>
            <a:off x="5822041" y="1620782"/>
            <a:ext cx="6557109" cy="3419504"/>
            <a:chOff x="5269283" y="1917841"/>
            <a:chExt cx="6557109" cy="3419504"/>
          </a:xfrm>
        </p:grpSpPr>
        <p:cxnSp>
          <p:nvCxnSpPr>
            <p:cNvPr id="45" name="Straight Connector 44">
              <a:extLst>
                <a:ext uri="{FF2B5EF4-FFF2-40B4-BE49-F238E27FC236}">
                  <a16:creationId xmlns:a16="http://schemas.microsoft.com/office/drawing/2014/main" id="{515041A5-85D0-4C5F-B3C7-D0520755C228}"/>
                </a:ext>
              </a:extLst>
            </p:cNvPr>
            <p:cNvCxnSpPr>
              <a:cxnSpLocks/>
            </p:cNvCxnSpPr>
            <p:nvPr/>
          </p:nvCxnSpPr>
          <p:spPr>
            <a:xfrm>
              <a:off x="6327914" y="3734321"/>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84FA8932-31AA-47BC-84C3-B1773945699B}"/>
                </a:ext>
              </a:extLst>
            </p:cNvPr>
            <p:cNvCxnSpPr>
              <a:cxnSpLocks/>
            </p:cNvCxnSpPr>
            <p:nvPr/>
          </p:nvCxnSpPr>
          <p:spPr>
            <a:xfrm>
              <a:off x="7424753" y="3734321"/>
              <a:ext cx="473621"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1DA055B1-6A06-4546-8796-3544682254DB}"/>
                </a:ext>
              </a:extLst>
            </p:cNvPr>
            <p:cNvSpPr txBox="1"/>
            <p:nvPr/>
          </p:nvSpPr>
          <p:spPr>
            <a:xfrm>
              <a:off x="5271491" y="3819085"/>
              <a:ext cx="1194682"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from multiple sources</a:t>
              </a:r>
            </a:p>
          </p:txBody>
        </p:sp>
        <p:grpSp>
          <p:nvGrpSpPr>
            <p:cNvPr id="86" name="Group 85">
              <a:extLst>
                <a:ext uri="{FF2B5EF4-FFF2-40B4-BE49-F238E27FC236}">
                  <a16:creationId xmlns:a16="http://schemas.microsoft.com/office/drawing/2014/main" id="{62CF2880-0DE0-4F42-9055-DE84B6CBEAE8}"/>
                </a:ext>
              </a:extLst>
            </p:cNvPr>
            <p:cNvGrpSpPr>
              <a:grpSpLocks noChangeAspect="1"/>
            </p:cNvGrpSpPr>
            <p:nvPr/>
          </p:nvGrpSpPr>
          <p:grpSpPr>
            <a:xfrm>
              <a:off x="8026718" y="3361116"/>
              <a:ext cx="879565" cy="543552"/>
              <a:chOff x="990205" y="1782500"/>
              <a:chExt cx="1538304" cy="950640"/>
            </a:xfrm>
          </p:grpSpPr>
          <p:grpSp>
            <p:nvGrpSpPr>
              <p:cNvPr id="88" name="Group 87">
                <a:extLst>
                  <a:ext uri="{FF2B5EF4-FFF2-40B4-BE49-F238E27FC236}">
                    <a16:creationId xmlns:a16="http://schemas.microsoft.com/office/drawing/2014/main" id="{9AE7DCAC-86D6-4DE9-A3F3-6EF7371A1D6F}"/>
                  </a:ext>
                </a:extLst>
              </p:cNvPr>
              <p:cNvGrpSpPr/>
              <p:nvPr/>
            </p:nvGrpSpPr>
            <p:grpSpPr>
              <a:xfrm rot="2700000">
                <a:off x="2283545" y="2335090"/>
                <a:ext cx="244119" cy="245808"/>
                <a:chOff x="2601720" y="3509190"/>
                <a:chExt cx="551360" cy="557440"/>
              </a:xfrm>
            </p:grpSpPr>
            <p:sp>
              <p:nvSpPr>
                <p:cNvPr id="100" name="Freeform 39">
                  <a:extLst>
                    <a:ext uri="{FF2B5EF4-FFF2-40B4-BE49-F238E27FC236}">
                      <a16:creationId xmlns:a16="http://schemas.microsoft.com/office/drawing/2014/main" id="{8109E223-20C6-4FD2-8E60-7216CD9C685C}"/>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33">
                  <a:extLst>
                    <a:ext uri="{FF2B5EF4-FFF2-40B4-BE49-F238E27FC236}">
                      <a16:creationId xmlns:a16="http://schemas.microsoft.com/office/drawing/2014/main" id="{C51BE91A-55C2-4B25-83F9-F0B95F65CB67}"/>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34">
                  <a:extLst>
                    <a:ext uri="{FF2B5EF4-FFF2-40B4-BE49-F238E27FC236}">
                      <a16:creationId xmlns:a16="http://schemas.microsoft.com/office/drawing/2014/main" id="{533F43B4-E0A9-47EA-A73A-9A21B2298A05}"/>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9" name="Freeform 182">
                <a:extLst>
                  <a:ext uri="{FF2B5EF4-FFF2-40B4-BE49-F238E27FC236}">
                    <a16:creationId xmlns:a16="http://schemas.microsoft.com/office/drawing/2014/main" id="{9BE8B48A-264C-4EE2-8288-1656CF338CC9}"/>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182">
                <a:extLst>
                  <a:ext uri="{FF2B5EF4-FFF2-40B4-BE49-F238E27FC236}">
                    <a16:creationId xmlns:a16="http://schemas.microsoft.com/office/drawing/2014/main" id="{07A2FF29-290E-4496-93E6-8AED88B52038}"/>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182">
                <a:extLst>
                  <a:ext uri="{FF2B5EF4-FFF2-40B4-BE49-F238E27FC236}">
                    <a16:creationId xmlns:a16="http://schemas.microsoft.com/office/drawing/2014/main" id="{6C6B9D7F-053D-490C-BA00-B8DBCFA345DC}"/>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019E7F00-6EF7-4928-B5E2-EDD2B3BE6CF6}"/>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A16670F-DFC0-4B6F-A948-BB557E347ED3}"/>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9021A5-C23E-4CC8-B2E7-D15A7AB8D3DF}"/>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C58F2D3-379B-4093-BB24-DF5749504A7E}"/>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67B2DF3E-4EEF-44F9-96A7-AE3E848EC45D}"/>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reeform 182">
                <a:extLst>
                  <a:ext uri="{FF2B5EF4-FFF2-40B4-BE49-F238E27FC236}">
                    <a16:creationId xmlns:a16="http://schemas.microsoft.com/office/drawing/2014/main" id="{7D509301-584E-4A1A-9F59-C35C3ED21819}"/>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Arc 97">
                <a:extLst>
                  <a:ext uri="{FF2B5EF4-FFF2-40B4-BE49-F238E27FC236}">
                    <a16:creationId xmlns:a16="http://schemas.microsoft.com/office/drawing/2014/main" id="{3B574071-398D-4098-A8F0-D7581EEAAB27}"/>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Arc 98">
                <a:extLst>
                  <a:ext uri="{FF2B5EF4-FFF2-40B4-BE49-F238E27FC236}">
                    <a16:creationId xmlns:a16="http://schemas.microsoft.com/office/drawing/2014/main" id="{4A2DB9C8-50AA-48F9-BD07-17AFBB29FFB0}"/>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7" name="TextBox 86">
              <a:extLst>
                <a:ext uri="{FF2B5EF4-FFF2-40B4-BE49-F238E27FC236}">
                  <a16:creationId xmlns:a16="http://schemas.microsoft.com/office/drawing/2014/main" id="{78AEF69C-D000-4130-867C-9F5F4EB43649}"/>
                </a:ext>
              </a:extLst>
            </p:cNvPr>
            <p:cNvSpPr txBox="1"/>
            <p:nvPr/>
          </p:nvSpPr>
          <p:spPr>
            <a:xfrm>
              <a:off x="7853109" y="3822591"/>
              <a:ext cx="119468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Cosmos DB for PostgreSQL Aggregations</a:t>
              </a:r>
            </a:p>
          </p:txBody>
        </p:sp>
        <p:pic>
          <p:nvPicPr>
            <p:cNvPr id="84" name="Picture 83">
              <a:extLst>
                <a:ext uri="{FF2B5EF4-FFF2-40B4-BE49-F238E27FC236}">
                  <a16:creationId xmlns:a16="http://schemas.microsoft.com/office/drawing/2014/main" id="{8184B1BC-03F9-436C-9865-CF5C3E9CEF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6998" y="3503220"/>
              <a:ext cx="398227" cy="398227"/>
            </a:xfrm>
            <a:prstGeom prst="rect">
              <a:avLst/>
            </a:prstGeom>
          </p:spPr>
        </p:pic>
        <p:sp>
          <p:nvSpPr>
            <p:cNvPr id="85" name="TextBox 84">
              <a:extLst>
                <a:ext uri="{FF2B5EF4-FFF2-40B4-BE49-F238E27FC236}">
                  <a16:creationId xmlns:a16="http://schemas.microsoft.com/office/drawing/2014/main" id="{39E7AB9E-9CC4-4EC0-964F-3D5087025440}"/>
                </a:ext>
              </a:extLst>
            </p:cNvPr>
            <p:cNvSpPr txBox="1"/>
            <p:nvPr/>
          </p:nvSpPr>
          <p:spPr>
            <a:xfrm>
              <a:off x="10631710" y="3822117"/>
              <a:ext cx="119468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Machine Learning</a:t>
              </a:r>
            </a:p>
          </p:txBody>
        </p:sp>
        <p:sp>
          <p:nvSpPr>
            <p:cNvPr id="52" name="TextBox 51">
              <a:extLst>
                <a:ext uri="{FF2B5EF4-FFF2-40B4-BE49-F238E27FC236}">
                  <a16:creationId xmlns:a16="http://schemas.microsoft.com/office/drawing/2014/main" id="{55E1D182-2DE5-48B9-B6FF-E38F93B08893}"/>
                </a:ext>
              </a:extLst>
            </p:cNvPr>
            <p:cNvSpPr txBox="1"/>
            <p:nvPr/>
          </p:nvSpPr>
          <p:spPr>
            <a:xfrm>
              <a:off x="10631710" y="4925918"/>
              <a:ext cx="1194682" cy="406265"/>
            </a:xfrm>
            <a:prstGeom prst="rect">
              <a:avLst/>
            </a:prstGeom>
            <a:noFill/>
            <a:extLst>
              <a:ext uri="{909E8E84-426E-40DD-AFC4-6F175D3DCCD1}">
                <a14:hiddenFill xmlns:a14="http://schemas.microsoft.com/office/drawing/2010/main">
                  <a:solidFill>
                    <a:srgbClr val="FFFFFF"/>
                  </a:solidFill>
                </a14:hiddenFill>
              </a:ext>
            </a:ex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Power BI</a:t>
              </a:r>
            </a:p>
          </p:txBody>
        </p:sp>
        <p:sp>
          <p:nvSpPr>
            <p:cNvPr id="53" name="Freeform 271">
              <a:extLst>
                <a:ext uri="{FF2B5EF4-FFF2-40B4-BE49-F238E27FC236}">
                  <a16:creationId xmlns:a16="http://schemas.microsoft.com/office/drawing/2014/main" id="{8E4BEE06-EB74-45B8-91D3-3A3DFC5F8928}"/>
                </a:ext>
              </a:extLst>
            </p:cNvPr>
            <p:cNvSpPr>
              <a:spLocks noChangeAspect="1"/>
            </p:cNvSpPr>
            <p:nvPr/>
          </p:nvSpPr>
          <p:spPr>
            <a:xfrm>
              <a:off x="11029938" y="4648394"/>
              <a:ext cx="398227" cy="30066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250DA60E-C231-4CF6-BDCB-599F2D2305C9}"/>
                </a:ext>
              </a:extLst>
            </p:cNvPr>
            <p:cNvSpPr txBox="1"/>
            <p:nvPr/>
          </p:nvSpPr>
          <p:spPr>
            <a:xfrm>
              <a:off x="5271491" y="2239780"/>
              <a:ext cx="1194682" cy="4062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Tenant (customer)</a:t>
              </a:r>
            </a:p>
          </p:txBody>
        </p:sp>
        <p:cxnSp>
          <p:nvCxnSpPr>
            <p:cNvPr id="55" name="Straight Connector 54">
              <a:extLst>
                <a:ext uri="{FF2B5EF4-FFF2-40B4-BE49-F238E27FC236}">
                  <a16:creationId xmlns:a16="http://schemas.microsoft.com/office/drawing/2014/main" id="{2935FB88-821D-48DB-975C-7EFBE4F31FF1}"/>
                </a:ext>
              </a:extLst>
            </p:cNvPr>
            <p:cNvCxnSpPr>
              <a:cxnSpLocks/>
            </p:cNvCxnSpPr>
            <p:nvPr/>
          </p:nvCxnSpPr>
          <p:spPr>
            <a:xfrm>
              <a:off x="5859778"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14B9284A-3D9C-4FAD-8F01-E7E38A6BFC4C}"/>
                </a:ext>
              </a:extLst>
            </p:cNvPr>
            <p:cNvCxnSpPr>
              <a:cxnSpLocks/>
            </p:cNvCxnSpPr>
            <p:nvPr/>
          </p:nvCxnSpPr>
          <p:spPr>
            <a:xfrm>
              <a:off x="9026305" y="3748259"/>
              <a:ext cx="184621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F3670A5-57AB-4845-9E22-715D62A7CC11}"/>
                </a:ext>
              </a:extLst>
            </p:cNvPr>
            <p:cNvSpPr txBox="1"/>
            <p:nvPr/>
          </p:nvSpPr>
          <p:spPr>
            <a:xfrm>
              <a:off x="9512547" y="3482005"/>
              <a:ext cx="1061939" cy="517065"/>
            </a:xfrm>
            <a:prstGeom prst="rect">
              <a:avLst/>
            </a:prstGeom>
            <a:solidFill>
              <a:schemeClr val="bg1"/>
            </a:solidFill>
          </p:spPr>
          <p:txBody>
            <a:bodyPr wrap="square" lIns="0" tIns="146304" rIns="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Training &amp; Predictive Experimentation</a:t>
              </a:r>
            </a:p>
          </p:txBody>
        </p:sp>
        <p:pic>
          <p:nvPicPr>
            <p:cNvPr id="78" name="Picture 77" descr="A picture containing ax, tool&#10;&#10;Description automatically generated">
              <a:extLst>
                <a:ext uri="{FF2B5EF4-FFF2-40B4-BE49-F238E27FC236}">
                  <a16:creationId xmlns:a16="http://schemas.microsoft.com/office/drawing/2014/main" id="{993BE572-F560-4F25-A4AB-777DBBACD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937" y="3457490"/>
              <a:ext cx="244744" cy="199114"/>
            </a:xfrm>
            <a:prstGeom prst="rect">
              <a:avLst/>
            </a:prstGeom>
          </p:spPr>
        </p:pic>
        <p:grpSp>
          <p:nvGrpSpPr>
            <p:cNvPr id="79" name="Group 78">
              <a:extLst>
                <a:ext uri="{FF2B5EF4-FFF2-40B4-BE49-F238E27FC236}">
                  <a16:creationId xmlns:a16="http://schemas.microsoft.com/office/drawing/2014/main" id="{62D90B7B-2632-4A41-82B9-417F480D819D}"/>
                </a:ext>
              </a:extLst>
            </p:cNvPr>
            <p:cNvGrpSpPr/>
            <p:nvPr/>
          </p:nvGrpSpPr>
          <p:grpSpPr>
            <a:xfrm>
              <a:off x="5613192" y="3685643"/>
              <a:ext cx="494234" cy="219025"/>
              <a:chOff x="813266" y="2693363"/>
              <a:chExt cx="680909" cy="301752"/>
            </a:xfrm>
          </p:grpSpPr>
          <p:pic>
            <p:nvPicPr>
              <p:cNvPr id="80" name="Picture 79" descr="A close up of a sign&#10;&#10;Description automatically generated">
                <a:extLst>
                  <a:ext uri="{FF2B5EF4-FFF2-40B4-BE49-F238E27FC236}">
                    <a16:creationId xmlns:a16="http://schemas.microsoft.com/office/drawing/2014/main" id="{911664A1-BEBA-496E-863D-067AC6CA8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423" y="2693363"/>
                <a:ext cx="301752" cy="301752"/>
              </a:xfrm>
              <a:prstGeom prst="rect">
                <a:avLst/>
              </a:prstGeom>
            </p:spPr>
          </p:pic>
          <p:pic>
            <p:nvPicPr>
              <p:cNvPr id="81" name="Picture 80" descr="A close up of a logo&#10;&#10;Description automatically generated">
                <a:extLst>
                  <a:ext uri="{FF2B5EF4-FFF2-40B4-BE49-F238E27FC236}">
                    <a16:creationId xmlns:a16="http://schemas.microsoft.com/office/drawing/2014/main" id="{EAC76270-C414-4FBA-BF94-2D0059A16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266" y="2707079"/>
                <a:ext cx="274320" cy="274320"/>
              </a:xfrm>
              <a:prstGeom prst="rect">
                <a:avLst/>
              </a:prstGeom>
            </p:spPr>
          </p:pic>
        </p:grpSp>
        <p:cxnSp>
          <p:nvCxnSpPr>
            <p:cNvPr id="63" name="Straight Connector 62">
              <a:extLst>
                <a:ext uri="{FF2B5EF4-FFF2-40B4-BE49-F238E27FC236}">
                  <a16:creationId xmlns:a16="http://schemas.microsoft.com/office/drawing/2014/main" id="{ED083ECD-A415-4169-A0DD-B5F04AE06FEB}"/>
                </a:ext>
              </a:extLst>
            </p:cNvPr>
            <p:cNvCxnSpPr>
              <a:cxnSpLocks/>
            </p:cNvCxnSpPr>
            <p:nvPr/>
          </p:nvCxnSpPr>
          <p:spPr>
            <a:xfrm flipH="1" flipV="1">
              <a:off x="7106739"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DCED06A5-7D13-4400-BC2D-72726F626C8E}"/>
                </a:ext>
              </a:extLst>
            </p:cNvPr>
            <p:cNvCxnSpPr>
              <a:cxnSpLocks/>
            </p:cNvCxnSpPr>
            <p:nvPr/>
          </p:nvCxnSpPr>
          <p:spPr>
            <a:xfrm>
              <a:off x="7117991" y="4205423"/>
              <a:ext cx="0" cy="323966"/>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28EE125A-2978-4E8E-BEFC-A699985AE851}"/>
                </a:ext>
              </a:extLst>
            </p:cNvPr>
            <p:cNvCxnSpPr>
              <a:cxnSpLocks/>
            </p:cNvCxnSpPr>
            <p:nvPr/>
          </p:nvCxnSpPr>
          <p:spPr>
            <a:xfrm flipH="1">
              <a:off x="6327914" y="4814855"/>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7" name="TextBox 76">
              <a:extLst>
                <a:ext uri="{FF2B5EF4-FFF2-40B4-BE49-F238E27FC236}">
                  <a16:creationId xmlns:a16="http://schemas.microsoft.com/office/drawing/2014/main" id="{C725F0C8-DA0E-40D5-97FB-4161B0753A98}"/>
                </a:ext>
              </a:extLst>
            </p:cNvPr>
            <p:cNvSpPr txBox="1"/>
            <p:nvPr/>
          </p:nvSpPr>
          <p:spPr>
            <a:xfrm>
              <a:off x="6539154" y="4923379"/>
              <a:ext cx="1194682" cy="4062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Notification Hubs</a:t>
              </a:r>
            </a:p>
          </p:txBody>
        </p:sp>
        <p:sp>
          <p:nvSpPr>
            <p:cNvPr id="71" name="TextBox 70">
              <a:extLst>
                <a:ext uri="{FF2B5EF4-FFF2-40B4-BE49-F238E27FC236}">
                  <a16:creationId xmlns:a16="http://schemas.microsoft.com/office/drawing/2014/main" id="{A65A0453-A2F2-4DB8-B423-31C74B2D75DC}"/>
                </a:ext>
              </a:extLst>
            </p:cNvPr>
            <p:cNvSpPr txBox="1"/>
            <p:nvPr/>
          </p:nvSpPr>
          <p:spPr>
            <a:xfrm>
              <a:off x="5269283" y="4931080"/>
              <a:ext cx="1194682" cy="4062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Consumers</a:t>
              </a:r>
            </a:p>
          </p:txBody>
        </p:sp>
        <p:sp>
          <p:nvSpPr>
            <p:cNvPr id="69" name="TextBox 68">
              <a:extLst>
                <a:ext uri="{FF2B5EF4-FFF2-40B4-BE49-F238E27FC236}">
                  <a16:creationId xmlns:a16="http://schemas.microsoft.com/office/drawing/2014/main" id="{55B87BC3-13B9-4965-A1B0-88A3A83CFE70}"/>
                </a:ext>
              </a:extLst>
            </p:cNvPr>
            <p:cNvSpPr txBox="1"/>
            <p:nvPr/>
          </p:nvSpPr>
          <p:spPr>
            <a:xfrm>
              <a:off x="6650890" y="2402932"/>
              <a:ext cx="954926" cy="2215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Cache </a:t>
              </a:r>
            </a:p>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for Redis</a:t>
              </a:r>
            </a:p>
          </p:txBody>
        </p:sp>
        <p:sp>
          <p:nvSpPr>
            <p:cNvPr id="70" name="Freeform: Shape 69">
              <a:extLst>
                <a:ext uri="{FF2B5EF4-FFF2-40B4-BE49-F238E27FC236}">
                  <a16:creationId xmlns:a16="http://schemas.microsoft.com/office/drawing/2014/main" id="{D96714E7-A511-47B9-B890-C1147FEE0C73}"/>
                </a:ext>
              </a:extLst>
            </p:cNvPr>
            <p:cNvSpPr/>
            <p:nvPr/>
          </p:nvSpPr>
          <p:spPr>
            <a:xfrm>
              <a:off x="6940163" y="1917841"/>
              <a:ext cx="368021" cy="409150"/>
            </a:xfrm>
            <a:custGeom>
              <a:avLst/>
              <a:gdLst>
                <a:gd name="connsiteX0" fmla="*/ 4654194 w 5185024"/>
                <a:gd name="connsiteY0" fmla="*/ 2705528 h 5764506"/>
                <a:gd name="connsiteX1" fmla="*/ 2770598 w 5185024"/>
                <a:gd name="connsiteY1" fmla="*/ 4263775 h 5764506"/>
                <a:gd name="connsiteX2" fmla="*/ 3404171 w 5185024"/>
                <a:gd name="connsiteY2" fmla="*/ 4263775 h 5764506"/>
                <a:gd name="connsiteX3" fmla="*/ 2690117 w 5185024"/>
                <a:gd name="connsiteY3" fmla="*/ 5453865 h 5764506"/>
                <a:gd name="connsiteX4" fmla="*/ 4573713 w 5185024"/>
                <a:gd name="connsiteY4" fmla="*/ 3895618 h 5764506"/>
                <a:gd name="connsiteX5" fmla="*/ 3940140 w 5185024"/>
                <a:gd name="connsiteY5" fmla="*/ 3895618 h 5764506"/>
                <a:gd name="connsiteX6" fmla="*/ 3686049 w 5185024"/>
                <a:gd name="connsiteY6" fmla="*/ 1952090 h 5764506"/>
                <a:gd name="connsiteX7" fmla="*/ 2651784 w 5185024"/>
                <a:gd name="connsiteY7" fmla="*/ 2208944 h 5764506"/>
                <a:gd name="connsiteX8" fmla="*/ 3686049 w 5185024"/>
                <a:gd name="connsiteY8" fmla="*/ 2465798 h 5764506"/>
                <a:gd name="connsiteX9" fmla="*/ 4720314 w 5185024"/>
                <a:gd name="connsiteY9" fmla="*/ 2208944 h 5764506"/>
                <a:gd name="connsiteX10" fmla="*/ 3686049 w 5185024"/>
                <a:gd name="connsiteY10" fmla="*/ 1952090 h 5764506"/>
                <a:gd name="connsiteX11" fmla="*/ 3686050 w 5185024"/>
                <a:gd name="connsiteY11" fmla="*/ 1660989 h 5764506"/>
                <a:gd name="connsiteX12" fmla="*/ 5185024 w 5185024"/>
                <a:gd name="connsiteY12" fmla="*/ 2129858 h 5764506"/>
                <a:gd name="connsiteX13" fmla="*/ 5185024 w 5185024"/>
                <a:gd name="connsiteY13" fmla="*/ 5271152 h 5764506"/>
                <a:gd name="connsiteX14" fmla="*/ 5181072 w 5185024"/>
                <a:gd name="connsiteY14" fmla="*/ 5271152 h 5764506"/>
                <a:gd name="connsiteX15" fmla="*/ 5185024 w 5185024"/>
                <a:gd name="connsiteY15" fmla="*/ 5295637 h 5764506"/>
                <a:gd name="connsiteX16" fmla="*/ 3686050 w 5185024"/>
                <a:gd name="connsiteY16" fmla="*/ 5764506 h 5764506"/>
                <a:gd name="connsiteX17" fmla="*/ 2187075 w 5185024"/>
                <a:gd name="connsiteY17" fmla="*/ 5295637 h 5764506"/>
                <a:gd name="connsiteX18" fmla="*/ 2191028 w 5185024"/>
                <a:gd name="connsiteY18" fmla="*/ 5271152 h 5764506"/>
                <a:gd name="connsiteX19" fmla="*/ 2187075 w 5185024"/>
                <a:gd name="connsiteY19" fmla="*/ 5271152 h 5764506"/>
                <a:gd name="connsiteX20" fmla="*/ 2187075 w 5185024"/>
                <a:gd name="connsiteY20" fmla="*/ 2129858 h 5764506"/>
                <a:gd name="connsiteX21" fmla="*/ 3686050 w 5185024"/>
                <a:gd name="connsiteY21" fmla="*/ 1660989 h 5764506"/>
                <a:gd name="connsiteX22" fmla="*/ 2104986 w 5185024"/>
                <a:gd name="connsiteY22" fmla="*/ 285964 h 5764506"/>
                <a:gd name="connsiteX23" fmla="*/ 675662 w 5185024"/>
                <a:gd name="connsiteY23" fmla="*/ 653265 h 5764506"/>
                <a:gd name="connsiteX24" fmla="*/ 2104986 w 5185024"/>
                <a:gd name="connsiteY24" fmla="*/ 1020566 h 5764506"/>
                <a:gd name="connsiteX25" fmla="*/ 3534310 w 5185024"/>
                <a:gd name="connsiteY25" fmla="*/ 653265 h 5764506"/>
                <a:gd name="connsiteX26" fmla="*/ 2104986 w 5185024"/>
                <a:gd name="connsiteY26" fmla="*/ 285964 h 5764506"/>
                <a:gd name="connsiteX27" fmla="*/ 2104490 w 5185024"/>
                <a:gd name="connsiteY27" fmla="*/ 0 h 5764506"/>
                <a:gd name="connsiteX28" fmla="*/ 4208980 w 5185024"/>
                <a:gd name="connsiteY28" fmla="*/ 655835 h 5764506"/>
                <a:gd name="connsiteX29" fmla="*/ 4208980 w 5185024"/>
                <a:gd name="connsiteY29" fmla="*/ 1422264 h 5764506"/>
                <a:gd name="connsiteX30" fmla="*/ 4192086 w 5185024"/>
                <a:gd name="connsiteY30" fmla="*/ 1419723 h 5764506"/>
                <a:gd name="connsiteX31" fmla="*/ 3564474 w 5185024"/>
                <a:gd name="connsiteY31" fmla="*/ 1380161 h 5764506"/>
                <a:gd name="connsiteX32" fmla="*/ 1952091 w 5185024"/>
                <a:gd name="connsiteY32" fmla="*/ 1883595 h 5764506"/>
                <a:gd name="connsiteX33" fmla="*/ 1960416 w 5185024"/>
                <a:gd name="connsiteY33" fmla="*/ 5496776 h 5764506"/>
                <a:gd name="connsiteX34" fmla="*/ 2200889 w 5185024"/>
                <a:gd name="connsiteY34" fmla="*/ 5714090 h 5764506"/>
                <a:gd name="connsiteX35" fmla="*/ 2248309 w 5185024"/>
                <a:gd name="connsiteY35" fmla="*/ 5735314 h 5764506"/>
                <a:gd name="connsiteX36" fmla="*/ 2104490 w 5185024"/>
                <a:gd name="connsiteY36" fmla="*/ 5739832 h 5764506"/>
                <a:gd name="connsiteX37" fmla="*/ 0 w 5185024"/>
                <a:gd name="connsiteY37" fmla="*/ 5083997 h 5764506"/>
                <a:gd name="connsiteX38" fmla="*/ 0 w 5185024"/>
                <a:gd name="connsiteY38" fmla="*/ 655835 h 5764506"/>
                <a:gd name="connsiteX39" fmla="*/ 2104490 w 5185024"/>
                <a:gd name="connsiteY39" fmla="*/ 0 h 57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85024" h="5764506">
                  <a:moveTo>
                    <a:pt x="4654194" y="2705528"/>
                  </a:moveTo>
                  <a:lnTo>
                    <a:pt x="2770598" y="4263775"/>
                  </a:lnTo>
                  <a:lnTo>
                    <a:pt x="3404171" y="4263775"/>
                  </a:lnTo>
                  <a:lnTo>
                    <a:pt x="2690117" y="5453865"/>
                  </a:lnTo>
                  <a:lnTo>
                    <a:pt x="4573713" y="3895618"/>
                  </a:lnTo>
                  <a:lnTo>
                    <a:pt x="3940140" y="3895618"/>
                  </a:lnTo>
                  <a:close/>
                  <a:moveTo>
                    <a:pt x="3686049" y="1952090"/>
                  </a:moveTo>
                  <a:cubicBezTo>
                    <a:pt x="3114840" y="1952090"/>
                    <a:pt x="2651784" y="2067087"/>
                    <a:pt x="2651784" y="2208944"/>
                  </a:cubicBezTo>
                  <a:cubicBezTo>
                    <a:pt x="2651784" y="2350801"/>
                    <a:pt x="3114840" y="2465798"/>
                    <a:pt x="3686049" y="2465798"/>
                  </a:cubicBezTo>
                  <a:cubicBezTo>
                    <a:pt x="4257258" y="2465798"/>
                    <a:pt x="4720314" y="2350801"/>
                    <a:pt x="4720314" y="2208944"/>
                  </a:cubicBezTo>
                  <a:cubicBezTo>
                    <a:pt x="4720314" y="2067087"/>
                    <a:pt x="4257258" y="1952090"/>
                    <a:pt x="3686049" y="1952090"/>
                  </a:cubicBezTo>
                  <a:close/>
                  <a:moveTo>
                    <a:pt x="3686050" y="1660989"/>
                  </a:moveTo>
                  <a:cubicBezTo>
                    <a:pt x="4513911" y="1660989"/>
                    <a:pt x="5185024" y="1870908"/>
                    <a:pt x="5185024" y="2129858"/>
                  </a:cubicBezTo>
                  <a:lnTo>
                    <a:pt x="5185024" y="5271152"/>
                  </a:lnTo>
                  <a:lnTo>
                    <a:pt x="5181072" y="5271152"/>
                  </a:lnTo>
                  <a:lnTo>
                    <a:pt x="5185024" y="5295637"/>
                  </a:lnTo>
                  <a:cubicBezTo>
                    <a:pt x="5185024" y="5554586"/>
                    <a:pt x="4513911" y="5764506"/>
                    <a:pt x="3686050" y="5764506"/>
                  </a:cubicBezTo>
                  <a:cubicBezTo>
                    <a:pt x="2858189" y="5764506"/>
                    <a:pt x="2187075" y="5554586"/>
                    <a:pt x="2187075" y="5295637"/>
                  </a:cubicBezTo>
                  <a:lnTo>
                    <a:pt x="2191028" y="5271152"/>
                  </a:lnTo>
                  <a:lnTo>
                    <a:pt x="2187075" y="5271152"/>
                  </a:lnTo>
                  <a:lnTo>
                    <a:pt x="2187075" y="2129858"/>
                  </a:lnTo>
                  <a:cubicBezTo>
                    <a:pt x="2187075" y="1870908"/>
                    <a:pt x="2858189" y="1660989"/>
                    <a:pt x="3686050" y="1660989"/>
                  </a:cubicBezTo>
                  <a:close/>
                  <a:moveTo>
                    <a:pt x="2104986" y="285964"/>
                  </a:moveTo>
                  <a:cubicBezTo>
                    <a:pt x="1315592" y="285964"/>
                    <a:pt x="675662" y="450410"/>
                    <a:pt x="675662" y="653265"/>
                  </a:cubicBezTo>
                  <a:cubicBezTo>
                    <a:pt x="675662" y="856120"/>
                    <a:pt x="1315592" y="1020566"/>
                    <a:pt x="2104986" y="1020566"/>
                  </a:cubicBezTo>
                  <a:cubicBezTo>
                    <a:pt x="2894380" y="1020566"/>
                    <a:pt x="3534310" y="856120"/>
                    <a:pt x="3534310" y="653265"/>
                  </a:cubicBezTo>
                  <a:cubicBezTo>
                    <a:pt x="3534310" y="450410"/>
                    <a:pt x="2894380" y="285964"/>
                    <a:pt x="2104986" y="285964"/>
                  </a:cubicBezTo>
                  <a:close/>
                  <a:moveTo>
                    <a:pt x="2104490" y="0"/>
                  </a:moveTo>
                  <a:cubicBezTo>
                    <a:pt x="3266768" y="0"/>
                    <a:pt x="4208980" y="293627"/>
                    <a:pt x="4208980" y="655835"/>
                  </a:cubicBezTo>
                  <a:lnTo>
                    <a:pt x="4208980" y="1422264"/>
                  </a:lnTo>
                  <a:lnTo>
                    <a:pt x="4192086" y="1419723"/>
                  </a:lnTo>
                  <a:cubicBezTo>
                    <a:pt x="3999184" y="1394248"/>
                    <a:pt x="3787098" y="1380161"/>
                    <a:pt x="3564474" y="1380161"/>
                  </a:cubicBezTo>
                  <a:cubicBezTo>
                    <a:pt x="2673979" y="1380161"/>
                    <a:pt x="1952091" y="1605556"/>
                    <a:pt x="1952091" y="1883595"/>
                  </a:cubicBezTo>
                  <a:lnTo>
                    <a:pt x="1960416" y="5496776"/>
                  </a:lnTo>
                  <a:cubicBezTo>
                    <a:pt x="1986219" y="5576107"/>
                    <a:pt x="2071015" y="5649994"/>
                    <a:pt x="2200889" y="5714090"/>
                  </a:cubicBezTo>
                  <a:lnTo>
                    <a:pt x="2248309" y="5735314"/>
                  </a:lnTo>
                  <a:lnTo>
                    <a:pt x="2104490" y="5739832"/>
                  </a:lnTo>
                  <a:cubicBezTo>
                    <a:pt x="942212" y="5739832"/>
                    <a:pt x="0" y="5446205"/>
                    <a:pt x="0" y="5083997"/>
                  </a:cubicBezTo>
                  <a:lnTo>
                    <a:pt x="0" y="655835"/>
                  </a:lnTo>
                  <a:cubicBezTo>
                    <a:pt x="0" y="293627"/>
                    <a:pt x="942212" y="0"/>
                    <a:pt x="21044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people_4" title="Icon of a person">
              <a:extLst>
                <a:ext uri="{FF2B5EF4-FFF2-40B4-BE49-F238E27FC236}">
                  <a16:creationId xmlns:a16="http://schemas.microsoft.com/office/drawing/2014/main" id="{05463CB9-3E80-B74D-8266-26F0F012D8C9}"/>
                </a:ext>
              </a:extLst>
            </p:cNvPr>
            <p:cNvSpPr>
              <a:spLocks noChangeAspect="1" noEditPoints="1"/>
            </p:cNvSpPr>
            <p:nvPr/>
          </p:nvSpPr>
          <p:spPr bwMode="auto">
            <a:xfrm>
              <a:off x="5688683" y="1934928"/>
              <a:ext cx="346289" cy="3871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Shape 60">
              <a:extLst>
                <a:ext uri="{FF2B5EF4-FFF2-40B4-BE49-F238E27FC236}">
                  <a16:creationId xmlns:a16="http://schemas.microsoft.com/office/drawing/2014/main" id="{CFFF484E-876E-1040-8842-C6A257FFBB71}"/>
                </a:ext>
              </a:extLst>
            </p:cNvPr>
            <p:cNvSpPr/>
            <p:nvPr/>
          </p:nvSpPr>
          <p:spPr bwMode="auto">
            <a:xfrm>
              <a:off x="6899120" y="4591039"/>
              <a:ext cx="409064" cy="398880"/>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E581268C-A77E-494B-BFB8-D8758B090577}"/>
                </a:ext>
              </a:extLst>
            </p:cNvPr>
            <p:cNvGrpSpPr/>
            <p:nvPr/>
          </p:nvGrpSpPr>
          <p:grpSpPr>
            <a:xfrm>
              <a:off x="5527369" y="4606634"/>
              <a:ext cx="656017" cy="352728"/>
              <a:chOff x="4519883" y="4869057"/>
              <a:chExt cx="656017" cy="352728"/>
            </a:xfrm>
          </p:grpSpPr>
          <p:sp>
            <p:nvSpPr>
              <p:cNvPr id="106" name="people_4" title="Icon of a person">
                <a:extLst>
                  <a:ext uri="{FF2B5EF4-FFF2-40B4-BE49-F238E27FC236}">
                    <a16:creationId xmlns:a16="http://schemas.microsoft.com/office/drawing/2014/main" id="{7827C395-C14B-E84C-B364-5B1865929210}"/>
                  </a:ext>
                </a:extLst>
              </p:cNvPr>
              <p:cNvSpPr>
                <a:spLocks noChangeAspect="1" noEditPoints="1"/>
              </p:cNvSpPr>
              <p:nvPr/>
            </p:nvSpPr>
            <p:spPr bwMode="auto">
              <a:xfrm>
                <a:off x="4713854" y="4916832"/>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people_4" title="Icon of a person">
                <a:extLst>
                  <a:ext uri="{FF2B5EF4-FFF2-40B4-BE49-F238E27FC236}">
                    <a16:creationId xmlns:a16="http://schemas.microsoft.com/office/drawing/2014/main" id="{C25837BA-6768-E145-B45E-EF90571E2E93}"/>
                  </a:ext>
                </a:extLst>
              </p:cNvPr>
              <p:cNvSpPr>
                <a:spLocks noChangeAspect="1" noEditPoints="1"/>
              </p:cNvSpPr>
              <p:nvPr/>
            </p:nvSpPr>
            <p:spPr bwMode="auto">
              <a:xfrm>
                <a:off x="4903129"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people_4" title="Icon of a person">
                <a:extLst>
                  <a:ext uri="{FF2B5EF4-FFF2-40B4-BE49-F238E27FC236}">
                    <a16:creationId xmlns:a16="http://schemas.microsoft.com/office/drawing/2014/main" id="{7390D506-754C-6D42-B9D7-E645925F35AA}"/>
                  </a:ext>
                </a:extLst>
              </p:cNvPr>
              <p:cNvSpPr>
                <a:spLocks noChangeAspect="1" noEditPoints="1"/>
              </p:cNvSpPr>
              <p:nvPr/>
            </p:nvSpPr>
            <p:spPr bwMode="auto">
              <a:xfrm>
                <a:off x="4519883"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10" name="Freeform 109">
              <a:extLst>
                <a:ext uri="{FF2B5EF4-FFF2-40B4-BE49-F238E27FC236}">
                  <a16:creationId xmlns:a16="http://schemas.microsoft.com/office/drawing/2014/main" id="{FD54B4AE-98FE-A343-96B9-FB5071714608}"/>
                </a:ext>
              </a:extLst>
            </p:cNvPr>
            <p:cNvSpPr/>
            <p:nvPr/>
          </p:nvSpPr>
          <p:spPr bwMode="auto">
            <a:xfrm rot="5400000" flipV="1">
              <a:off x="9548369" y="3491228"/>
              <a:ext cx="1064642" cy="1583666"/>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DC7A4B0E-9467-4BE6-8FF4-85E386DE6879}"/>
                </a:ext>
              </a:extLst>
            </p:cNvPr>
            <p:cNvSpPr txBox="1"/>
            <p:nvPr/>
          </p:nvSpPr>
          <p:spPr>
            <a:xfrm>
              <a:off x="9543719" y="4562524"/>
              <a:ext cx="1061939" cy="517065"/>
            </a:xfrm>
            <a:prstGeom prst="rect">
              <a:avLst/>
            </a:prstGeom>
            <a:solidFill>
              <a:schemeClr val="bg1"/>
            </a:solidFill>
          </p:spPr>
          <p:txBody>
            <a:bodyPr wrap="square" lIns="0" tIns="146304" rIns="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PostgreSQL Power BI Connector</a:t>
              </a:r>
            </a:p>
          </p:txBody>
        </p:sp>
      </p:grpSp>
      <p:sp>
        <p:nvSpPr>
          <p:cNvPr id="56" name="Rectangle 55">
            <a:extLst>
              <a:ext uri="{FF2B5EF4-FFF2-40B4-BE49-F238E27FC236}">
                <a16:creationId xmlns:a16="http://schemas.microsoft.com/office/drawing/2014/main" id="{97F64DB8-58C2-440E-BE90-DDB77ED7B963}"/>
              </a:ext>
            </a:extLst>
          </p:cNvPr>
          <p:cNvSpPr/>
          <p:nvPr/>
        </p:nvSpPr>
        <p:spPr>
          <a:xfrm>
            <a:off x="220911" y="1295861"/>
            <a:ext cx="5775769" cy="4632037"/>
          </a:xfrm>
          <a:prstGeom prst="rect">
            <a:avLst/>
          </a:prstGeom>
        </p:spPr>
        <p:txBody>
          <a:bodyPr wrap="square">
            <a:spAutoFit/>
          </a:bodyPr>
          <a:lstStyle/>
          <a:p>
            <a:br>
              <a:rPr lang="en-US" sz="1100"/>
            </a:br>
            <a:endParaRPr lang="en-US" sz="1100" b="1"/>
          </a:p>
          <a:p>
            <a:r>
              <a:rPr lang="en-US" sz="1300" b="1">
                <a:latin typeface="Segoe UI" panose="020B0502040204020203" pitchFamily="34" charset="0"/>
                <a:cs typeface="Segoe UI" panose="020B0502040204020203" pitchFamily="34" charset="0"/>
              </a:rPr>
              <a:t>Tenants need isolation :</a:t>
            </a:r>
            <a:r>
              <a:rPr lang="en-US" sz="1300">
                <a:latin typeface="Segoe UI" panose="020B0502040204020203" pitchFamily="34" charset="0"/>
                <a:cs typeface="Segoe UI" panose="020B0502040204020203" pitchFamily="34" charset="0"/>
              </a:rPr>
              <a:t> Your SaaS customers only need to read/write their own data and should not have access to data from your other SaaS customers.</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Application is growing fast:</a:t>
            </a:r>
            <a:r>
              <a:rPr lang="en-US" sz="1300">
                <a:latin typeface="Segoe UI" panose="020B0502040204020203" pitchFamily="34" charset="0"/>
                <a:cs typeface="Segoe UI" panose="020B0502040204020203" pitchFamily="34" charset="0"/>
              </a:rPr>
              <a:t> Your application is growing fast, in terms of </a:t>
            </a:r>
          </a:p>
          <a:p>
            <a:r>
              <a:rPr lang="en-US" sz="1300">
                <a:latin typeface="Segoe UI" panose="020B0502040204020203" pitchFamily="34" charset="0"/>
                <a:cs typeface="Segoe UI" panose="020B0502040204020203" pitchFamily="34" charset="0"/>
              </a:rPr>
              <a:t>number of users, size of database, or amount of activity—hence the number of monthly active users (MAU) or daily active users (DAU) is increasing.) More specifically, your database is 100s of GBs and growing, your SaaS app has 1000s of customers, you have 100,000+ users (or more.) </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Performance issues, especially with concurrency :</a:t>
            </a:r>
            <a:r>
              <a:rPr lang="en-US" sz="1300">
                <a:latin typeface="Segoe UI" panose="020B0502040204020203" pitchFamily="34" charset="0"/>
                <a:cs typeface="Segoe UI" panose="020B0502040204020203" pitchFamily="34" charset="0"/>
              </a:rPr>
              <a:t> You’re starting to run into performance issues during times with lots of concurrency. </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Single digit millisecond latency : </a:t>
            </a:r>
            <a:r>
              <a:rPr lang="en-IN" sz="1300">
                <a:latin typeface="Segoe UI" panose="020B0502040204020203" pitchFamily="34" charset="0"/>
                <a:cs typeface="Segoe UI" panose="020B0502040204020203" pitchFamily="34" charset="0"/>
              </a:rPr>
              <a:t>Multi-tenant SaaS apps are primarily operational/transactional, with single digit millisecond latency requirements for their database queries</a:t>
            </a:r>
          </a:p>
          <a:p>
            <a:endParaRPr lang="en-US" sz="1300">
              <a:latin typeface="Segoe UI" panose="020B0502040204020203" pitchFamily="34" charset="0"/>
              <a:cs typeface="Segoe UI" panose="020B0502040204020203" pitchFamily="34" charset="0"/>
            </a:endParaRPr>
          </a:p>
          <a:p>
            <a:r>
              <a:rPr lang="en-US" sz="1300" b="1">
                <a:latin typeface="Segoe UI" panose="020B0502040204020203" pitchFamily="34" charset="0"/>
                <a:cs typeface="Segoe UI" panose="020B0502040204020203" pitchFamily="34" charset="0"/>
              </a:rPr>
              <a:t>Want to keep relational database semantics:</a:t>
            </a:r>
            <a:r>
              <a:rPr lang="en-US" sz="1300">
                <a:latin typeface="Segoe UI" panose="020B0502040204020203" pitchFamily="34" charset="0"/>
                <a:cs typeface="Segoe UI" panose="020B0502040204020203" pitchFamily="34" charset="0"/>
              </a:rPr>
              <a:t> You don’t want to give up foreign keys for referential integrity, nor give up things like database constraints or secondary indexes. So the cost of migrating to a NoSQL data store to get scale is just not worth it to you.</a:t>
            </a:r>
          </a:p>
        </p:txBody>
      </p:sp>
      <p:sp>
        <p:nvSpPr>
          <p:cNvPr id="58" name="Oval 57">
            <a:extLst>
              <a:ext uri="{FF2B5EF4-FFF2-40B4-BE49-F238E27FC236}">
                <a16:creationId xmlns:a16="http://schemas.microsoft.com/office/drawing/2014/main" id="{00BB9A15-794C-4AD7-BA44-20E1C7728E65}"/>
              </a:ext>
            </a:extLst>
          </p:cNvPr>
          <p:cNvSpPr/>
          <p:nvPr/>
        </p:nvSpPr>
        <p:spPr bwMode="auto">
          <a:xfrm>
            <a:off x="6849327" y="3429000"/>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59" name="Oval 58">
            <a:extLst>
              <a:ext uri="{FF2B5EF4-FFF2-40B4-BE49-F238E27FC236}">
                <a16:creationId xmlns:a16="http://schemas.microsoft.com/office/drawing/2014/main" id="{BE995EC8-5510-4E8C-96FC-A14A526A96E9}"/>
              </a:ext>
            </a:extLst>
          </p:cNvPr>
          <p:cNvSpPr/>
          <p:nvPr/>
        </p:nvSpPr>
        <p:spPr bwMode="auto">
          <a:xfrm>
            <a:off x="7470990" y="2703382"/>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2" name="Oval 61">
            <a:extLst>
              <a:ext uri="{FF2B5EF4-FFF2-40B4-BE49-F238E27FC236}">
                <a16:creationId xmlns:a16="http://schemas.microsoft.com/office/drawing/2014/main" id="{D70F809D-0098-4D78-BA19-9395244D9BEB}"/>
              </a:ext>
            </a:extLst>
          </p:cNvPr>
          <p:cNvSpPr/>
          <p:nvPr/>
        </p:nvSpPr>
        <p:spPr bwMode="auto">
          <a:xfrm>
            <a:off x="8025952" y="3434744"/>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66" name="Oval 65">
            <a:extLst>
              <a:ext uri="{FF2B5EF4-FFF2-40B4-BE49-F238E27FC236}">
                <a16:creationId xmlns:a16="http://schemas.microsoft.com/office/drawing/2014/main" id="{046F7B17-076D-4360-8838-08F80A98A07E}"/>
              </a:ext>
            </a:extLst>
          </p:cNvPr>
          <p:cNvSpPr/>
          <p:nvPr/>
        </p:nvSpPr>
        <p:spPr bwMode="auto">
          <a:xfrm>
            <a:off x="9812648" y="3449754"/>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67" name="Oval 66">
            <a:extLst>
              <a:ext uri="{FF2B5EF4-FFF2-40B4-BE49-F238E27FC236}">
                <a16:creationId xmlns:a16="http://schemas.microsoft.com/office/drawing/2014/main" id="{3EA4AB4E-2D71-41BF-87BC-27062FA2174A}"/>
              </a:ext>
            </a:extLst>
          </p:cNvPr>
          <p:cNvSpPr/>
          <p:nvPr/>
        </p:nvSpPr>
        <p:spPr bwMode="auto">
          <a:xfrm>
            <a:off x="9795534" y="4502792"/>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68" name="Oval 67">
            <a:extLst>
              <a:ext uri="{FF2B5EF4-FFF2-40B4-BE49-F238E27FC236}">
                <a16:creationId xmlns:a16="http://schemas.microsoft.com/office/drawing/2014/main" id="{420A90BE-88E4-4633-A02D-A03853AF029B}"/>
              </a:ext>
            </a:extLst>
          </p:cNvPr>
          <p:cNvSpPr/>
          <p:nvPr/>
        </p:nvSpPr>
        <p:spPr bwMode="auto">
          <a:xfrm>
            <a:off x="7495691" y="4016970"/>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sp>
        <p:nvSpPr>
          <p:cNvPr id="72" name="TextBox 71">
            <a:extLst>
              <a:ext uri="{FF2B5EF4-FFF2-40B4-BE49-F238E27FC236}">
                <a16:creationId xmlns:a16="http://schemas.microsoft.com/office/drawing/2014/main" id="{59DFCD45-DDCF-4E45-9CA6-D97801EE6387}"/>
              </a:ext>
            </a:extLst>
          </p:cNvPr>
          <p:cNvSpPr txBox="1"/>
          <p:nvPr/>
        </p:nvSpPr>
        <p:spPr>
          <a:xfrm>
            <a:off x="6969887" y="3531818"/>
            <a:ext cx="1188720" cy="627864"/>
          </a:xfrm>
          <a:prstGeom prst="rect">
            <a:avLst/>
          </a:prstGeom>
          <a:noFill/>
        </p:spPr>
        <p:txBody>
          <a:bodyPr wrap="square" lIns="182880" tIns="146304" rIns="182880" bIns="146304"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Kubernetes Service</a:t>
            </a:r>
          </a:p>
        </p:txBody>
      </p:sp>
      <p:pic>
        <p:nvPicPr>
          <p:cNvPr id="73" name="Picture 72" descr="Kubernetes Icon">
            <a:extLst>
              <a:ext uri="{FF2B5EF4-FFF2-40B4-BE49-F238E27FC236}">
                <a16:creationId xmlns:a16="http://schemas.microsoft.com/office/drawing/2014/main" id="{83F2047F-8095-4F07-93BF-E0C617A4422D}"/>
              </a:ext>
            </a:extLst>
          </p:cNvPr>
          <p:cNvPicPr>
            <a:picLocks noChangeAspect="1"/>
          </p:cNvPicPr>
          <p:nvPr/>
        </p:nvPicPr>
        <p:blipFill>
          <a:blip r:embed="rId8"/>
          <a:stretch>
            <a:fillRect/>
          </a:stretch>
        </p:blipFill>
        <p:spPr>
          <a:xfrm>
            <a:off x="7340920" y="3233081"/>
            <a:ext cx="449193" cy="433966"/>
          </a:xfrm>
          <a:prstGeom prst="rect">
            <a:avLst/>
          </a:prstGeom>
        </p:spPr>
      </p:pic>
      <p:pic>
        <p:nvPicPr>
          <p:cNvPr id="9" name="Picture 8" descr="Javascript Icon">
            <a:extLst>
              <a:ext uri="{FF2B5EF4-FFF2-40B4-BE49-F238E27FC236}">
                <a16:creationId xmlns:a16="http://schemas.microsoft.com/office/drawing/2014/main" id="{D61240C6-F4CE-4B91-94FB-CDE5EAD719CA}"/>
              </a:ext>
            </a:extLst>
          </p:cNvPr>
          <p:cNvPicPr>
            <a:picLocks noChangeAspect="1"/>
          </p:cNvPicPr>
          <p:nvPr/>
        </p:nvPicPr>
        <p:blipFill>
          <a:blip r:embed="rId9">
            <a:clrChange>
              <a:clrFrom>
                <a:srgbClr val="F9F9FB"/>
              </a:clrFrom>
              <a:clrTo>
                <a:srgbClr val="F9F9FB">
                  <a:alpha val="0"/>
                </a:srgbClr>
              </a:clrTo>
            </a:clrChange>
          </a:blip>
          <a:stretch>
            <a:fillRect/>
          </a:stretch>
        </p:blipFill>
        <p:spPr>
          <a:xfrm>
            <a:off x="7183626" y="2989607"/>
            <a:ext cx="359456" cy="340927"/>
          </a:xfrm>
          <a:prstGeom prst="rect">
            <a:avLst/>
          </a:prstGeom>
        </p:spPr>
      </p:pic>
      <p:pic>
        <p:nvPicPr>
          <p:cNvPr id="10" name="Picture 9" descr="Ruby on Kubernetes Icon">
            <a:extLst>
              <a:ext uri="{FF2B5EF4-FFF2-40B4-BE49-F238E27FC236}">
                <a16:creationId xmlns:a16="http://schemas.microsoft.com/office/drawing/2014/main" id="{993260F7-B844-4AFF-B474-A67A10CD8A75}"/>
              </a:ext>
            </a:extLst>
          </p:cNvPr>
          <p:cNvPicPr>
            <a:picLocks noChangeAspect="1"/>
          </p:cNvPicPr>
          <p:nvPr/>
        </p:nvPicPr>
        <p:blipFill>
          <a:blip r:embed="rId10">
            <a:clrChange>
              <a:clrFrom>
                <a:srgbClr val="F9F9FB"/>
              </a:clrFrom>
              <a:clrTo>
                <a:srgbClr val="F9F9FB">
                  <a:alpha val="0"/>
                </a:srgbClr>
              </a:clrTo>
            </a:clrChange>
          </a:blip>
          <a:stretch>
            <a:fillRect/>
          </a:stretch>
        </p:blipFill>
        <p:spPr>
          <a:xfrm rot="727112">
            <a:off x="7558006" y="3000129"/>
            <a:ext cx="355305" cy="328847"/>
          </a:xfrm>
          <a:prstGeom prst="rect">
            <a:avLst/>
          </a:prstGeom>
        </p:spPr>
      </p:pic>
    </p:spTree>
    <p:extLst>
      <p:ext uri="{BB962C8B-B14F-4D97-AF65-F5344CB8AC3E}">
        <p14:creationId xmlns:p14="http://schemas.microsoft.com/office/powerpoint/2010/main" val="146245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D264043-6989-CC49-A705-C5B3CBBC6BEB}"/>
              </a:ext>
            </a:extLst>
          </p:cNvPr>
          <p:cNvSpPr txBox="1"/>
          <p:nvPr/>
        </p:nvSpPr>
        <p:spPr>
          <a:xfrm>
            <a:off x="319395" y="1705681"/>
            <a:ext cx="11299065" cy="4278094"/>
          </a:xfrm>
          <a:prstGeom prst="rect">
            <a:avLst/>
          </a:prstGeom>
          <a:noFill/>
        </p:spPr>
        <p:txBody>
          <a:bodyPr wrap="square" lIns="91440" tIns="45720" rIns="91440" bIns="45720" rtlCol="0" anchor="t">
            <a:spAutoFit/>
          </a:bodyPr>
          <a:lstStyle/>
          <a:p>
            <a:pPr marL="800100" lvl="1" indent="-342900">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lvl="1"/>
            <a:r>
              <a:rPr lang="en-US" sz="2400" b="1">
                <a:solidFill>
                  <a:schemeClr val="accent5">
                    <a:lumMod val="75000"/>
                  </a:schemeClr>
                </a:solidFill>
                <a:latin typeface="Segoe UI"/>
                <a:cs typeface="Segoe UI"/>
              </a:rPr>
              <a:t>Shard Key Criteria</a:t>
            </a:r>
          </a:p>
          <a:p>
            <a:pPr lvl="1"/>
            <a:endParaRPr lang="en-US" sz="1000">
              <a:latin typeface="Segoe UI" panose="020B0502040204020203" pitchFamily="34" charset="0"/>
              <a:ea typeface="Calibri" panose="020F0502020204030204"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a:effectLst/>
                <a:latin typeface="Segoe UI"/>
                <a:ea typeface="Calibri" panose="020F0502020204030204" pitchFamily="34" charset="0"/>
                <a:cs typeface="Segoe UI"/>
              </a:rPr>
              <a:t>Pick a column that </a:t>
            </a:r>
            <a:r>
              <a:rPr lang="en-US" u="sng">
                <a:effectLst/>
                <a:latin typeface="Segoe UI"/>
                <a:ea typeface="Calibri" panose="020F0502020204030204" pitchFamily="34" charset="0"/>
                <a:cs typeface="Segoe UI"/>
              </a:rPr>
              <a:t>enable queries to be parallelized</a:t>
            </a:r>
            <a:r>
              <a:rPr lang="en-US">
                <a:effectLst/>
                <a:latin typeface="Segoe UI"/>
                <a:ea typeface="Calibri" panose="020F0502020204030204" pitchFamily="34" charset="0"/>
                <a:cs typeface="Segoe UI"/>
              </a:rPr>
              <a:t> across worker nodes</a:t>
            </a:r>
          </a:p>
          <a:p>
            <a:pPr marL="1200150" lvl="2" indent="-285750">
              <a:spcBef>
                <a:spcPts val="600"/>
              </a:spcBef>
              <a:spcAft>
                <a:spcPts val="600"/>
              </a:spcAft>
              <a:buFont typeface="Arial" panose="020B0604020202020204" pitchFamily="34" charset="0"/>
              <a:buChar char="•"/>
            </a:pPr>
            <a:r>
              <a:rPr lang="en-IN" u="none" strike="noStrike">
                <a:effectLst/>
                <a:latin typeface="Segoe UI"/>
                <a:cs typeface="Segoe UI"/>
              </a:rPr>
              <a:t>Partition distributed tables by a common </a:t>
            </a:r>
            <a:r>
              <a:rPr lang="en-IN" u="none" strike="noStrike" err="1">
                <a:effectLst/>
                <a:latin typeface="Segoe UI"/>
                <a:cs typeface="Segoe UI"/>
              </a:rPr>
              <a:t>tenant_id</a:t>
            </a:r>
            <a:r>
              <a:rPr lang="en-IN" u="none" strike="noStrike">
                <a:effectLst/>
                <a:latin typeface="Segoe UI"/>
                <a:cs typeface="Segoe UI"/>
              </a:rPr>
              <a:t> column</a:t>
            </a:r>
          </a:p>
          <a:p>
            <a:pPr marL="1200150" lvl="2" indent="-285750">
              <a:spcBef>
                <a:spcPts val="600"/>
              </a:spcBef>
              <a:spcAft>
                <a:spcPts val="600"/>
              </a:spcAft>
              <a:buFont typeface="Arial" panose="020B0604020202020204" pitchFamily="34" charset="0"/>
              <a:buChar char="•"/>
            </a:pPr>
            <a:r>
              <a:rPr lang="en-IN" u="none" strike="noStrike">
                <a:effectLst/>
                <a:latin typeface="Segoe UI"/>
                <a:cs typeface="Segoe UI"/>
              </a:rPr>
              <a:t>Convert small cross-tenant tables to reference tables, example country table.</a:t>
            </a:r>
            <a:endParaRPr lang="en-IN">
              <a:latin typeface="Segoe UI"/>
              <a:cs typeface="Segoe UI"/>
            </a:endParaRPr>
          </a:p>
          <a:p>
            <a:pPr marL="1200150" lvl="2" indent="-285750">
              <a:spcBef>
                <a:spcPts val="600"/>
              </a:spcBef>
              <a:spcAft>
                <a:spcPts val="600"/>
              </a:spcAft>
              <a:buFont typeface="Arial" panose="020B0604020202020204" pitchFamily="34" charset="0"/>
              <a:buChar char="•"/>
            </a:pPr>
            <a:r>
              <a:rPr lang="en-IN">
                <a:latin typeface="Segoe UI"/>
                <a:cs typeface="Segoe UI"/>
              </a:rPr>
              <a:t>A</a:t>
            </a:r>
            <a:r>
              <a:rPr lang="en-IN" u="none" strike="noStrike">
                <a:effectLst/>
                <a:latin typeface="Segoe UI"/>
                <a:cs typeface="Segoe UI"/>
              </a:rPr>
              <a:t>ll application queries to include the distribution column.</a:t>
            </a:r>
            <a:endParaRPr lang="en-US">
              <a:effectLst/>
              <a:latin typeface="Segoe UI"/>
              <a:ea typeface="Calibri" panose="020F0502020204030204" pitchFamily="34" charset="0"/>
              <a:cs typeface="Segoe UI"/>
            </a:endParaRPr>
          </a:p>
          <a:p>
            <a:pPr lvl="1"/>
            <a:endParaRPr lang="en-US" sz="2400" b="1">
              <a:solidFill>
                <a:schemeClr val="accent5">
                  <a:lumMod val="75000"/>
                </a:schemeClr>
              </a:solidFill>
              <a:latin typeface="Segoe UI" panose="020B0502040204020203" pitchFamily="34" charset="0"/>
              <a:cs typeface="Segoe UI" panose="020B0502040204020203" pitchFamily="34" charset="0"/>
            </a:endParaRPr>
          </a:p>
          <a:p>
            <a:pPr lvl="1"/>
            <a:r>
              <a:rPr lang="en-US" sz="2400" b="1">
                <a:solidFill>
                  <a:schemeClr val="accent5">
                    <a:lumMod val="75000"/>
                  </a:schemeClr>
                </a:solidFill>
                <a:latin typeface="Segoe UI"/>
                <a:cs typeface="Segoe UI"/>
              </a:rPr>
              <a:t>Pitfalls to Avoid</a:t>
            </a:r>
          </a:p>
          <a:p>
            <a:pPr lvl="1"/>
            <a:endParaRPr lang="en-US" sz="1000" b="1">
              <a:solidFill>
                <a:schemeClr val="accent5">
                  <a:lumMod val="75000"/>
                </a:schemeClr>
              </a:solidFill>
              <a:latin typeface="Segoe UI" panose="020B0502040204020203" pitchFamily="34" charset="0"/>
              <a:cs typeface="Segoe UI" panose="020B0502040204020203" pitchFamily="34" charset="0"/>
            </a:endParaRPr>
          </a:p>
          <a:p>
            <a:pPr marL="742950" lvl="1" indent="-285750">
              <a:spcBef>
                <a:spcPts val="600"/>
              </a:spcBef>
              <a:spcAft>
                <a:spcPts val="600"/>
              </a:spcAft>
              <a:buFont typeface="Arial" panose="020B0604020202020204" pitchFamily="34" charset="0"/>
              <a:buChar char="•"/>
            </a:pPr>
            <a:r>
              <a:rPr lang="en-US">
                <a:latin typeface="Segoe UI"/>
                <a:cs typeface="Segoe UI"/>
              </a:rPr>
              <a:t>Tables larger than 10 Gb are mostly observed unsuitable as reference table as a rule of thumb.</a:t>
            </a:r>
          </a:p>
          <a:p>
            <a:pPr marL="742950" lvl="1" indent="-285750">
              <a:spcBef>
                <a:spcPts val="600"/>
              </a:spcBef>
              <a:spcAft>
                <a:spcPts val="600"/>
              </a:spcAft>
              <a:buFont typeface="Arial" panose="020B0604020202020204" pitchFamily="34" charset="0"/>
              <a:buChar char="•"/>
            </a:pPr>
            <a:r>
              <a:rPr lang="en-US">
                <a:latin typeface="Segoe UI"/>
                <a:cs typeface="Segoe UI"/>
              </a:rPr>
              <a:t>Highly transactional table being kept as reference table.</a:t>
            </a:r>
          </a:p>
        </p:txBody>
      </p:sp>
      <p:sp>
        <p:nvSpPr>
          <p:cNvPr id="36" name="Title 35">
            <a:extLst>
              <a:ext uri="{FF2B5EF4-FFF2-40B4-BE49-F238E27FC236}">
                <a16:creationId xmlns:a16="http://schemas.microsoft.com/office/drawing/2014/main" id="{71E806CF-DF2D-3B47-9131-02ED0F6601FB}"/>
              </a:ext>
            </a:extLst>
          </p:cNvPr>
          <p:cNvSpPr txBox="1">
            <a:spLocks noGrp="1"/>
          </p:cNvSpPr>
          <p:nvPr>
            <p:ph type="title" idx="4294967295"/>
          </p:nvPr>
        </p:nvSpPr>
        <p:spPr>
          <a:xfrm>
            <a:off x="156335" y="382242"/>
            <a:ext cx="11879329"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2F5496"/>
                </a:solidFill>
                <a:effectLst/>
                <a:uLnTx/>
                <a:uFillTx/>
                <a:latin typeface="Segoe UI Semibold" panose="020B0502040204020203" pitchFamily="34" charset="0"/>
                <a:ea typeface="+mn-ea"/>
                <a:cs typeface="Segoe UI Semibold" panose="020B0502040204020203" pitchFamily="34" charset="0"/>
              </a:rPr>
              <a:t>Choosing a shard key for Multi-Tenant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2F5496"/>
                </a:solidFill>
                <a:effectLst/>
                <a:uLnTx/>
                <a:uFillTx/>
                <a:latin typeface="Segoe UI Semibold" panose="020B0502040204020203" pitchFamily="34" charset="0"/>
                <a:ea typeface="+mn-ea"/>
                <a:cs typeface="Segoe UI Semibold" panose="020B0502040204020203" pitchFamily="34" charset="0"/>
              </a:rPr>
              <a:t>SaaS workloads</a:t>
            </a:r>
          </a:p>
        </p:txBody>
      </p:sp>
    </p:spTree>
    <p:extLst>
      <p:ext uri="{BB962C8B-B14F-4D97-AF65-F5344CB8AC3E}">
        <p14:creationId xmlns:p14="http://schemas.microsoft.com/office/powerpoint/2010/main" val="2511259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ference Architecture of IOT workload">
            <a:extLst>
              <a:ext uri="{FF2B5EF4-FFF2-40B4-BE49-F238E27FC236}">
                <a16:creationId xmlns:a16="http://schemas.microsoft.com/office/drawing/2014/main" id="{21C607A1-EAFE-B94C-BD2B-B742C3B97E44}"/>
              </a:ext>
            </a:extLst>
          </p:cNvPr>
          <p:cNvPicPr>
            <a:picLocks noChangeAspect="1"/>
          </p:cNvPicPr>
          <p:nvPr/>
        </p:nvPicPr>
        <p:blipFill>
          <a:blip r:embed="rId3"/>
          <a:stretch>
            <a:fillRect/>
          </a:stretch>
        </p:blipFill>
        <p:spPr>
          <a:xfrm>
            <a:off x="6084859" y="2231046"/>
            <a:ext cx="6075233" cy="2776653"/>
          </a:xfrm>
          <a:prstGeom prst="rect">
            <a:avLst/>
          </a:prstGeom>
        </p:spPr>
      </p:pic>
      <p:sp>
        <p:nvSpPr>
          <p:cNvPr id="2" name="Text Placeholder 1">
            <a:extLst>
              <a:ext uri="{FF2B5EF4-FFF2-40B4-BE49-F238E27FC236}">
                <a16:creationId xmlns:a16="http://schemas.microsoft.com/office/drawing/2014/main" id="{3B9148BC-77F4-0E41-A80A-74F9262E862A}"/>
              </a:ext>
            </a:extLst>
          </p:cNvPr>
          <p:cNvSpPr>
            <a:spLocks noGrp="1"/>
          </p:cNvSpPr>
          <p:nvPr>
            <p:ph type="body" sz="quarter" idx="10"/>
          </p:nvPr>
        </p:nvSpPr>
        <p:spPr>
          <a:xfrm>
            <a:off x="273636" y="1466256"/>
            <a:ext cx="6075233" cy="4828758"/>
          </a:xfrm>
        </p:spPr>
        <p:txBody>
          <a:bodyPr/>
          <a:lstStyle/>
          <a:p>
            <a:r>
              <a:rPr lang="en-US" sz="1300" b="1">
                <a:latin typeface="Segoe UI" panose="020B0502040204020203" pitchFamily="34" charset="0"/>
                <a:cs typeface="Segoe UI" panose="020B0502040204020203" pitchFamily="34" charset="0"/>
              </a:rPr>
              <a:t>Need for an RDBMS </a:t>
            </a:r>
            <a:r>
              <a:rPr lang="en-US" sz="1300">
                <a:latin typeface="Segoe UI" panose="020B0502040204020203" pitchFamily="34" charset="0"/>
                <a:cs typeface="Segoe UI" panose="020B0502040204020203" pitchFamily="34" charset="0"/>
              </a:rPr>
              <a:t>and leverage </a:t>
            </a:r>
            <a:r>
              <a:rPr lang="en-US" sz="1300" b="1">
                <a:latin typeface="Segoe UI" panose="020B0502040204020203" pitchFamily="34" charset="0"/>
                <a:cs typeface="Segoe UI" panose="020B0502040204020203" pitchFamily="34" charset="0"/>
              </a:rPr>
              <a:t>PostgreSQL features </a:t>
            </a:r>
            <a:r>
              <a:rPr lang="en-US" sz="1300">
                <a:latin typeface="Segoe UI" panose="020B0502040204020203" pitchFamily="34" charset="0"/>
                <a:cs typeface="Segoe UI" panose="020B0502040204020203" pitchFamily="34" charset="0"/>
              </a:rPr>
              <a:t>– To leverage SQL expressiveness, support UPDATE/DELETE workloads, ACID etc. Also leverage unique PostgreSQL features such as JSONB, PostGIS (geospatial) and so on.</a:t>
            </a:r>
          </a:p>
          <a:p>
            <a:r>
              <a:rPr lang="en-US" sz="1300" b="1">
                <a:latin typeface="Segoe UI" panose="020B0502040204020203" pitchFamily="34" charset="0"/>
                <a:cs typeface="Segoe UI" panose="020B0502040204020203" pitchFamily="34" charset="0"/>
              </a:rPr>
              <a:t>Large numbers of devices: </a:t>
            </a:r>
            <a:r>
              <a:rPr lang="en-US" sz="1300">
                <a:latin typeface="Segoe UI" panose="020B0502040204020203" pitchFamily="34" charset="0"/>
                <a:cs typeface="Segoe UI" panose="020B0502040204020203" pitchFamily="34" charset="0"/>
              </a:rPr>
              <a:t>we’ve seen customers with tens of thousands of devices, as well as millions of devices.</a:t>
            </a:r>
          </a:p>
          <a:p>
            <a:r>
              <a:rPr lang="en-US" sz="1300" b="1">
                <a:latin typeface="Segoe UI" panose="020B0502040204020203" pitchFamily="34" charset="0"/>
                <a:cs typeface="Segoe UI" panose="020B0502040204020203" pitchFamily="34" charset="0"/>
              </a:rPr>
              <a:t>Need real-time, </a:t>
            </a:r>
            <a:r>
              <a:rPr lang="en-US" sz="1400" b="1">
                <a:latin typeface="Segoe UI" panose="020B0502040204020203" pitchFamily="34" charset="0"/>
                <a:cs typeface="Segoe UI" panose="020B0502040204020203" pitchFamily="34" charset="0"/>
              </a:rPr>
              <a:t>high-throughput ingest</a:t>
            </a:r>
            <a:r>
              <a:rPr lang="en-US" sz="1300" b="1">
                <a:latin typeface="Segoe UI" panose="020B0502040204020203" pitchFamily="34" charset="0"/>
                <a:cs typeface="Segoe UI" panose="020B0502040204020203" pitchFamily="34" charset="0"/>
              </a:rPr>
              <a:t>: </a:t>
            </a:r>
            <a:r>
              <a:rPr lang="en-US" sz="1300">
                <a:latin typeface="Segoe UI" panose="020B0502040204020203" pitchFamily="34" charset="0"/>
                <a:cs typeface="Segoe UI" panose="020B0502040204020203" pitchFamily="34" charset="0"/>
              </a:rPr>
              <a:t>In order to manage what’s going on with your fleet of devices, you need the data now. Which means you need a database that can ingest and write with high throughput and low-latency. Example: 2 billion measurements per hour, which equates to roughly ~500,000 measurements ingested per second.</a:t>
            </a:r>
          </a:p>
          <a:p>
            <a:r>
              <a:rPr lang="en-US" sz="1300" b="1">
                <a:latin typeface="Segoe UI" panose="020B0502040204020203" pitchFamily="34" charset="0"/>
                <a:cs typeface="Segoe UI" panose="020B0502040204020203" pitchFamily="34" charset="0"/>
              </a:rPr>
              <a:t>Query response times in the single digit second or milliseconds: </a:t>
            </a:r>
            <a:r>
              <a:rPr lang="en-US" sz="1300">
                <a:latin typeface="Segoe UI" panose="020B0502040204020203" pitchFamily="34" charset="0"/>
                <a:cs typeface="Segoe UI" panose="020B0502040204020203" pitchFamily="34" charset="0"/>
              </a:rPr>
              <a:t>Whether you are managing wind farms or manufacturing devices or fleets of smart meters, one sign that your IOT application could benefit from Azure Cosmos DB for PostgreSQL is when your users need their query responses (on fresh data) in the single digit seconds or even in milliseconds. </a:t>
            </a:r>
          </a:p>
          <a:p>
            <a:r>
              <a:rPr lang="en-IN" sz="1300" b="1">
                <a:latin typeface="Segoe UI" panose="020B0502040204020203" pitchFamily="34" charset="0"/>
                <a:cs typeface="Segoe UI" panose="020B0502040204020203" pitchFamily="34" charset="0"/>
              </a:rPr>
              <a:t>Run NoSQL/document style workloads</a:t>
            </a:r>
            <a:r>
              <a:rPr lang="en-IN" sz="1300">
                <a:latin typeface="Segoe UI" panose="020B0502040204020203" pitchFamily="34" charset="0"/>
                <a:cs typeface="Segoe UI" panose="020B0502040204020203" pitchFamily="34" charset="0"/>
              </a:rPr>
              <a:t>, but require PostgreSQL features such as transactions, foreign/primary keys, triggers, extension like </a:t>
            </a:r>
            <a:r>
              <a:rPr lang="en-IN" sz="1300" err="1">
                <a:latin typeface="Segoe UI" panose="020B0502040204020203" pitchFamily="34" charset="0"/>
                <a:cs typeface="Segoe UI" panose="020B0502040204020203" pitchFamily="34" charset="0"/>
              </a:rPr>
              <a:t>PostGIS</a:t>
            </a:r>
            <a:r>
              <a:rPr lang="en-IN" sz="1300">
                <a:latin typeface="Segoe UI" panose="020B0502040204020203" pitchFamily="34" charset="0"/>
                <a:cs typeface="Segoe UI" panose="020B0502040204020203" pitchFamily="34" charset="0"/>
              </a:rPr>
              <a:t>, etc.</a:t>
            </a:r>
          </a:p>
          <a:p>
            <a:endParaRPr lang="en-US" sz="1300"/>
          </a:p>
        </p:txBody>
      </p:sp>
      <p:sp>
        <p:nvSpPr>
          <p:cNvPr id="3" name="Title 2">
            <a:extLst>
              <a:ext uri="{FF2B5EF4-FFF2-40B4-BE49-F238E27FC236}">
                <a16:creationId xmlns:a16="http://schemas.microsoft.com/office/drawing/2014/main" id="{7A500BEF-0FF8-C646-B2D1-6623D321677C}"/>
              </a:ext>
            </a:extLst>
          </p:cNvPr>
          <p:cNvSpPr>
            <a:spLocks noGrp="1"/>
          </p:cNvSpPr>
          <p:nvPr>
            <p:ph type="title"/>
          </p:nvPr>
        </p:nvSpPr>
        <p:spPr>
          <a:xfrm>
            <a:off x="472416" y="389733"/>
            <a:ext cx="11018520" cy="553998"/>
          </a:xfrm>
        </p:spPr>
        <p:txBody>
          <a:bodyPr>
            <a:noAutofit/>
          </a:bodyPr>
          <a:lstStyle/>
          <a:p>
            <a:pPr algn="ctr"/>
            <a:r>
              <a:rPr lang="en-US" sz="3600" b="1">
                <a:solidFill>
                  <a:schemeClr val="accent1">
                    <a:lumMod val="75000"/>
                  </a:schemeClr>
                </a:solidFill>
                <a:latin typeface="Segoe UI Semibold" panose="020B0502040204020203" pitchFamily="34" charset="0"/>
                <a:cs typeface="Segoe UI Semibold" panose="020B0502040204020203" pitchFamily="34" charset="0"/>
              </a:rPr>
              <a:t>IOT workloads – needing a transactional database</a:t>
            </a:r>
          </a:p>
        </p:txBody>
      </p:sp>
      <p:pic>
        <p:nvPicPr>
          <p:cNvPr id="5" name="Picture 4" descr="Azure Cosmos DB for PostgresQL Icon">
            <a:extLst>
              <a:ext uri="{FF2B5EF4-FFF2-40B4-BE49-F238E27FC236}">
                <a16:creationId xmlns:a16="http://schemas.microsoft.com/office/drawing/2014/main" id="{05944B3D-2933-AFB6-A366-4442AB68E83A}"/>
              </a:ext>
            </a:extLst>
          </p:cNvPr>
          <p:cNvPicPr>
            <a:picLocks noChangeAspect="1"/>
          </p:cNvPicPr>
          <p:nvPr/>
        </p:nvPicPr>
        <p:blipFill>
          <a:blip r:embed="rId4"/>
          <a:stretch>
            <a:fillRect/>
          </a:stretch>
        </p:blipFill>
        <p:spPr>
          <a:xfrm>
            <a:off x="9711558" y="3939503"/>
            <a:ext cx="987973" cy="423417"/>
          </a:xfrm>
          <a:prstGeom prst="rect">
            <a:avLst/>
          </a:prstGeom>
        </p:spPr>
      </p:pic>
    </p:spTree>
    <p:extLst>
      <p:ext uri="{BB962C8B-B14F-4D97-AF65-F5344CB8AC3E}">
        <p14:creationId xmlns:p14="http://schemas.microsoft.com/office/powerpoint/2010/main" val="12705232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D264043-6989-CC49-A705-C5B3CBBC6BEB}"/>
              </a:ext>
            </a:extLst>
          </p:cNvPr>
          <p:cNvSpPr txBox="1"/>
          <p:nvPr/>
        </p:nvSpPr>
        <p:spPr>
          <a:xfrm>
            <a:off x="765011" y="1347184"/>
            <a:ext cx="10273518" cy="5232202"/>
          </a:xfrm>
          <a:prstGeom prst="rect">
            <a:avLst/>
          </a:prstGeom>
          <a:noFill/>
        </p:spPr>
        <p:txBody>
          <a:bodyPr wrap="square" lIns="91440" tIns="45720" rIns="91440" bIns="45720" rtlCol="0" anchor="t">
            <a:spAutoFit/>
          </a:bodyPr>
          <a:lstStyle/>
          <a:p>
            <a:r>
              <a:rPr lang="en-US" sz="2400" b="1">
                <a:solidFill>
                  <a:schemeClr val="accent5">
                    <a:lumMod val="75000"/>
                  </a:schemeClr>
                </a:solidFill>
                <a:latin typeface="Segoe UI"/>
                <a:cs typeface="Segoe UI"/>
              </a:rPr>
              <a:t>Shard Key Criteria</a:t>
            </a:r>
          </a:p>
          <a:p>
            <a:endParaRPr lang="en-US" sz="1000">
              <a:latin typeface="Segoe UI" panose="020B0502040204020203" pitchFamily="34" charset="0"/>
              <a:cs typeface="Segoe UI" panose="020B0502040204020203" pitchFamily="34" charset="0"/>
            </a:endParaRPr>
          </a:p>
          <a:p>
            <a:pPr marL="285750" indent="-285750" algn="just">
              <a:spcAft>
                <a:spcPts val="600"/>
              </a:spcAft>
              <a:buFont typeface="Arial" panose="020B0604020202020204" pitchFamily="34" charset="0"/>
              <a:buChar char="•"/>
            </a:pPr>
            <a:r>
              <a:rPr lang="en-IN" sz="1600" b="0" i="0" u="sng" strike="noStrike">
                <a:effectLst/>
                <a:latin typeface="Segoe UI"/>
                <a:cs typeface="Segoe UI"/>
              </a:rPr>
              <a:t>Distribute large tables on a common column</a:t>
            </a:r>
            <a:r>
              <a:rPr lang="en-IN" sz="1600" b="0" i="0" u="none" strike="noStrike">
                <a:effectLst/>
                <a:latin typeface="Segoe UI"/>
                <a:cs typeface="Segoe UI"/>
              </a:rPr>
              <a:t> that is central piece of the app, and the column that your app mostly queries.</a:t>
            </a:r>
          </a:p>
          <a:p>
            <a:pPr marL="342900" indent="-342900" algn="l">
              <a:spcAft>
                <a:spcPts val="600"/>
              </a:spcAft>
              <a:buFont typeface="Arial" panose="020B0604020202020204" pitchFamily="34" charset="0"/>
              <a:buChar char="•"/>
            </a:pPr>
            <a:r>
              <a:rPr lang="en-IN" sz="1600" b="0" i="0" u="none" strike="noStrike">
                <a:effectLst/>
                <a:latin typeface="Segoe UI"/>
                <a:cs typeface="Segoe UI"/>
              </a:rPr>
              <a:t>As </a:t>
            </a:r>
            <a:r>
              <a:rPr lang="en-IN" sz="1600" b="0" i="0" u="sng" strike="noStrike">
                <a:effectLst/>
                <a:latin typeface="Segoe UI"/>
                <a:cs typeface="Segoe UI"/>
              </a:rPr>
              <a:t>IOT apps have a time dimension, partition your distributed tables based on time</a:t>
            </a:r>
            <a:r>
              <a:rPr lang="en-IN" sz="1600" b="0" i="0" u="none" strike="noStrike">
                <a:effectLst/>
                <a:latin typeface="Segoe UI"/>
                <a:cs typeface="Segoe UI"/>
              </a:rPr>
              <a:t>.</a:t>
            </a:r>
            <a:r>
              <a:rPr lang="en-IN" sz="1600" b="0" i="0" u="none" strike="noStrike">
                <a:solidFill>
                  <a:srgbClr val="E6E6E6"/>
                </a:solidFill>
                <a:effectLst/>
                <a:latin typeface="Segoe UI"/>
                <a:cs typeface="Segoe UI"/>
              </a:rPr>
              <a:t> </a:t>
            </a:r>
            <a:r>
              <a:rPr lang="en-IN" sz="1600" b="0" i="0" u="none" strike="noStrike">
                <a:effectLst/>
                <a:latin typeface="Segoe UI"/>
                <a:cs typeface="Segoe UI"/>
              </a:rPr>
              <a:t>You can use native Azure Cosmos DB for PostgreSQL time series capabilities to create and maintain partitions.</a:t>
            </a:r>
          </a:p>
          <a:p>
            <a:pPr marL="800100" lvl="1" indent="-342900">
              <a:spcAft>
                <a:spcPts val="600"/>
              </a:spcAft>
              <a:buFont typeface="Courier New" panose="02070309020205020404" pitchFamily="49" charset="0"/>
              <a:buChar char="o"/>
            </a:pPr>
            <a:r>
              <a:rPr lang="en-IN" sz="1600" b="0" i="0" u="none" strike="noStrike">
                <a:effectLst/>
                <a:latin typeface="Segoe UI"/>
                <a:cs typeface="Segoe UI"/>
              </a:rPr>
              <a:t>Partitioning helps efficiently filter data for queries with time filters.</a:t>
            </a:r>
          </a:p>
          <a:p>
            <a:pPr marL="800100" lvl="1" indent="-342900">
              <a:spcAft>
                <a:spcPts val="600"/>
              </a:spcAft>
              <a:buFont typeface="Courier New" panose="02070309020205020404" pitchFamily="49" charset="0"/>
              <a:buChar char="o"/>
            </a:pPr>
            <a:r>
              <a:rPr lang="en-IN" sz="1600" b="0" i="0" u="none" strike="noStrike">
                <a:effectLst/>
                <a:latin typeface="Segoe UI"/>
                <a:cs typeface="Segoe UI"/>
              </a:rPr>
              <a:t>Expiring old data is also fast, using the DROP vs DELETE command.</a:t>
            </a:r>
          </a:p>
          <a:p>
            <a:pPr marL="342900" indent="-342900">
              <a:spcAft>
                <a:spcPts val="600"/>
              </a:spcAft>
              <a:buFont typeface="Arial" panose="020B0604020202020204" pitchFamily="34" charset="0"/>
              <a:buChar char="•"/>
            </a:pPr>
            <a:r>
              <a:rPr lang="en-IN" sz="1600" b="0" i="0" u="none" strike="noStrike">
                <a:effectLst/>
                <a:latin typeface="Segoe UI"/>
                <a:cs typeface="Segoe UI"/>
              </a:rPr>
              <a:t>Use the JSONB datatype to store semi-structured data. Device telemetry data is typically not structured.</a:t>
            </a:r>
          </a:p>
          <a:p>
            <a:pPr marL="342900" indent="-342900">
              <a:spcAft>
                <a:spcPts val="600"/>
              </a:spcAft>
              <a:buFont typeface="Arial" panose="020B0604020202020204" pitchFamily="34" charset="0"/>
              <a:buChar char="•"/>
            </a:pPr>
            <a:r>
              <a:rPr lang="en-IN" sz="1600" b="0" i="0" u="none" strike="noStrike">
                <a:effectLst/>
                <a:latin typeface="Segoe UI"/>
                <a:cs typeface="Segoe UI"/>
              </a:rPr>
              <a:t>If your IoT app requires geospatial features, you can use the </a:t>
            </a:r>
            <a:r>
              <a:rPr lang="en-IN" sz="1600" b="0" i="0" u="none" strike="noStrike" err="1">
                <a:effectLst/>
                <a:latin typeface="Segoe UI"/>
                <a:cs typeface="Segoe UI"/>
              </a:rPr>
              <a:t>PostGIS</a:t>
            </a:r>
            <a:r>
              <a:rPr lang="en-IN" sz="1600" b="0" i="0" u="none" strike="noStrike">
                <a:effectLst/>
                <a:latin typeface="Segoe UI"/>
                <a:cs typeface="Segoe UI"/>
              </a:rPr>
              <a:t> extension, which Azure Cosmos DB for PostgreSQL supports natively.</a:t>
            </a:r>
          </a:p>
          <a:p>
            <a:pPr marL="342900" indent="-342900">
              <a:buFont typeface="Arial" panose="020B0604020202020204" pitchFamily="34" charset="0"/>
              <a:buChar char="•"/>
            </a:pPr>
            <a:endParaRPr lang="en-IN" sz="2000" b="0" i="0" u="none" strike="noStrike">
              <a:effectLst/>
              <a:latin typeface="Segoe UI" panose="020B0502040204020203" pitchFamily="34" charset="0"/>
            </a:endParaRPr>
          </a:p>
          <a:p>
            <a:r>
              <a:rPr lang="en-US" sz="2400" b="1">
                <a:solidFill>
                  <a:schemeClr val="accent5">
                    <a:lumMod val="75000"/>
                  </a:schemeClr>
                </a:solidFill>
                <a:latin typeface="Segoe UI"/>
                <a:cs typeface="Segoe UI"/>
              </a:rPr>
              <a:t>Pitfalls to Avoid</a:t>
            </a:r>
          </a:p>
          <a:p>
            <a:pPr marL="342900" indent="-342900">
              <a:buFont typeface="Arial" panose="020B0604020202020204" pitchFamily="34" charset="0"/>
              <a:buChar char="•"/>
            </a:pPr>
            <a:endParaRPr lang="en-US" sz="1600">
              <a:latin typeface="Segoe UI" panose="020B0502040204020203" pitchFamily="34" charset="0"/>
            </a:endParaRPr>
          </a:p>
          <a:p>
            <a:pPr marL="342900" indent="-342900">
              <a:spcAft>
                <a:spcPts val="600"/>
              </a:spcAft>
              <a:buFont typeface="Arial" panose="020B0604020202020204" pitchFamily="34" charset="0"/>
              <a:buChar char="•"/>
            </a:pPr>
            <a:r>
              <a:rPr lang="en-US" sz="1600">
                <a:latin typeface="Segoe UI"/>
                <a:cs typeface="Segoe UI"/>
              </a:rPr>
              <a:t>Tables larger than 10 Gb are mostly observed unsuitable as reference table as a rule of thumb.</a:t>
            </a:r>
          </a:p>
          <a:p>
            <a:pPr marL="342900" indent="-342900">
              <a:spcAft>
                <a:spcPts val="600"/>
              </a:spcAft>
              <a:buFont typeface="Arial" panose="020B0604020202020204" pitchFamily="34" charset="0"/>
              <a:buChar char="•"/>
            </a:pPr>
            <a:r>
              <a:rPr lang="en-US" sz="1600">
                <a:latin typeface="Segoe UI"/>
                <a:cs typeface="Segoe UI"/>
              </a:rPr>
              <a:t>Highly transactional table kept as reference table.</a:t>
            </a:r>
          </a:p>
          <a:p>
            <a:endParaRPr lang="en-US" sz="2400"/>
          </a:p>
        </p:txBody>
      </p:sp>
      <p:sp>
        <p:nvSpPr>
          <p:cNvPr id="36" name="Title 35">
            <a:extLst>
              <a:ext uri="{FF2B5EF4-FFF2-40B4-BE49-F238E27FC236}">
                <a16:creationId xmlns:a16="http://schemas.microsoft.com/office/drawing/2014/main" id="{71E806CF-DF2D-3B47-9131-02ED0F6601FB}"/>
              </a:ext>
            </a:extLst>
          </p:cNvPr>
          <p:cNvSpPr txBox="1">
            <a:spLocks noGrp="1"/>
          </p:cNvSpPr>
          <p:nvPr>
            <p:ph type="title" idx="4294967295"/>
          </p:nvPr>
        </p:nvSpPr>
        <p:spPr>
          <a:xfrm>
            <a:off x="156335" y="399892"/>
            <a:ext cx="11879329"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Choosing a shard key for </a:t>
            </a:r>
            <a:r>
              <a:rPr kumimoji="0" lang="en-US" sz="4000" b="1" i="0" u="none" strike="noStrike" kern="0" cap="none" spc="0" normalizeH="0" baseline="0" noProof="0">
                <a:ln>
                  <a:noFill/>
                </a:ln>
                <a:solidFill>
                  <a:schemeClr val="accent1">
                    <a:lumMod val="75000"/>
                  </a:schemeClr>
                </a:solidFill>
                <a:effectLst/>
                <a:uLnTx/>
                <a:uFillTx/>
                <a:latin typeface="Segoe UI Semibold" panose="020B0502040204020203" pitchFamily="34" charset="0"/>
                <a:ea typeface="Times New Roman" panose="02020603050405020304" pitchFamily="18" charset="0"/>
                <a:cs typeface="Segoe UI Semibold" panose="020B0502040204020203" pitchFamily="34" charset="0"/>
              </a:rPr>
              <a:t>IOT Workloads</a:t>
            </a:r>
          </a:p>
        </p:txBody>
      </p:sp>
    </p:spTree>
    <p:extLst>
      <p:ext uri="{BB962C8B-B14F-4D97-AF65-F5344CB8AC3E}">
        <p14:creationId xmlns:p14="http://schemas.microsoft.com/office/powerpoint/2010/main" val="344364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F89D3-72D5-B944-B459-460ECD62C0FC}"/>
              </a:ext>
            </a:extLst>
          </p:cNvPr>
          <p:cNvSpPr>
            <a:spLocks noGrp="1"/>
          </p:cNvSpPr>
          <p:nvPr>
            <p:ph type="body" sz="quarter" idx="10"/>
          </p:nvPr>
        </p:nvSpPr>
        <p:spPr>
          <a:xfrm>
            <a:off x="503858" y="1396691"/>
            <a:ext cx="5839810" cy="5270809"/>
          </a:xfrm>
        </p:spPr>
        <p:txBody>
          <a:bodyPr/>
          <a:lstStyle/>
          <a:p>
            <a:r>
              <a:rPr lang="en-US" sz="1300" b="1">
                <a:latin typeface="Segoe UI" panose="020B0502040204020203" pitchFamily="34" charset="0"/>
                <a:cs typeface="Segoe UI" panose="020B0502040204020203" pitchFamily="34" charset="0"/>
              </a:rPr>
              <a:t>Primarily transactional application: </a:t>
            </a:r>
            <a:r>
              <a:rPr lang="en-US" sz="1300">
                <a:latin typeface="Segoe UI" panose="020B0502040204020203" pitchFamily="34" charset="0"/>
                <a:cs typeface="Segoe UI" panose="020B0502040204020203" pitchFamily="34" charset="0"/>
              </a:rPr>
              <a:t>Your app is primarily transactional in nature, with creates, reads, updates, and deletes—without the need for many complex queries.</a:t>
            </a:r>
          </a:p>
          <a:p>
            <a:r>
              <a:rPr lang="en-US" sz="1300" b="1">
                <a:latin typeface="Segoe UI" panose="020B0502040204020203" pitchFamily="34" charset="0"/>
                <a:cs typeface="Segoe UI" panose="020B0502040204020203" pitchFamily="34" charset="0"/>
              </a:rPr>
              <a:t>Semi-structured data like JSON: </a:t>
            </a:r>
            <a:r>
              <a:rPr lang="en-US" sz="1300">
                <a:latin typeface="Segoe UI" panose="020B0502040204020203" pitchFamily="34" charset="0"/>
                <a:cs typeface="Segoe UI" panose="020B0502040204020203" pitchFamily="34" charset="0"/>
              </a:rPr>
              <a:t>The objects you’re managing are semi-structured formats like JSON (which Postgres has robust support for.)</a:t>
            </a:r>
          </a:p>
          <a:p>
            <a:r>
              <a:rPr lang="en-US" sz="1300" b="1">
                <a:latin typeface="Segoe UI" panose="020B0502040204020203" pitchFamily="34" charset="0"/>
                <a:cs typeface="Segoe UI" panose="020B0502040204020203" pitchFamily="34" charset="0"/>
              </a:rPr>
              <a:t>Single key: </a:t>
            </a:r>
            <a:r>
              <a:rPr lang="en-US" sz="1300">
                <a:latin typeface="Segoe UI" panose="020B0502040204020203" pitchFamily="34" charset="0"/>
                <a:cs typeface="Segoe UI" panose="020B0502040204020203" pitchFamily="34" charset="0"/>
              </a:rPr>
              <a:t>Your workload is mostly based on a single key, which you just have to create, read, update, and delete. (Therefore the majority of your transactions will only need to go to a single shard in the distributed </a:t>
            </a:r>
            <a:r>
              <a:rPr lang="en-US" sz="1300" err="1">
                <a:latin typeface="Segoe UI" panose="020B0502040204020203" pitchFamily="34" charset="0"/>
                <a:cs typeface="Segoe UI" panose="020B0502040204020203" pitchFamily="34" charset="0"/>
              </a:rPr>
              <a:t>Citus</a:t>
            </a:r>
            <a:r>
              <a:rPr lang="en-US" sz="1300">
                <a:latin typeface="Segoe UI" panose="020B0502040204020203" pitchFamily="34" charset="0"/>
                <a:cs typeface="Segoe UI" panose="020B0502040204020203" pitchFamily="34" charset="0"/>
              </a:rPr>
              <a:t> cluster.)</a:t>
            </a:r>
          </a:p>
          <a:p>
            <a:r>
              <a:rPr lang="en-US" sz="1300" b="1">
                <a:latin typeface="Segoe UI" panose="020B0502040204020203" pitchFamily="34" charset="0"/>
                <a:cs typeface="Segoe UI" panose="020B0502040204020203" pitchFamily="34" charset="0"/>
              </a:rPr>
              <a:t>High throughput: </a:t>
            </a:r>
            <a:r>
              <a:rPr lang="en-US" sz="1300">
                <a:latin typeface="Segoe UI" panose="020B0502040204020203" pitchFamily="34" charset="0"/>
                <a:cs typeface="Segoe UI" panose="020B0502040204020203" pitchFamily="34" charset="0"/>
              </a:rPr>
              <a:t>Your throughput requirements are demanding and cannot be met by a single database server, on the order of 1000s or 10s of thousands of transactions per second.</a:t>
            </a:r>
          </a:p>
          <a:p>
            <a:r>
              <a:rPr lang="en-US" sz="1300" b="1">
                <a:latin typeface="Segoe UI" panose="020B0502040204020203" pitchFamily="34" charset="0"/>
                <a:cs typeface="Segoe UI" panose="020B0502040204020203" pitchFamily="34" charset="0"/>
              </a:rPr>
              <a:t>Need relational database features: </a:t>
            </a:r>
            <a:r>
              <a:rPr lang="en-US" sz="1300">
                <a:latin typeface="Segoe UI" panose="020B0502040204020203" pitchFamily="34" charset="0"/>
                <a:cs typeface="Segoe UI" panose="020B0502040204020203" pitchFamily="34" charset="0"/>
              </a:rPr>
              <a:t>Some teams use NoSQL key-value stores for these types of semi-structured data-intensive workloads—but if you find yourself unwilling to go to NoSQL because there are relational database features you need, then Hyperscale (</a:t>
            </a:r>
            <a:r>
              <a:rPr lang="en-US" sz="1300" err="1">
                <a:latin typeface="Segoe UI" panose="020B0502040204020203" pitchFamily="34" charset="0"/>
                <a:cs typeface="Segoe UI" panose="020B0502040204020203" pitchFamily="34" charset="0"/>
              </a:rPr>
              <a:t>Citus</a:t>
            </a:r>
            <a:r>
              <a:rPr lang="en-US" sz="1300">
                <a:latin typeface="Segoe UI" panose="020B0502040204020203" pitchFamily="34" charset="0"/>
                <a:cs typeface="Segoe UI" panose="020B0502040204020203" pitchFamily="34" charset="0"/>
              </a:rPr>
              <a:t>) might be a good fit. Examples of key relational database features you might want to retain are strong consistency (not that eventual consistency compromise), foreign keys for referential integrity, triggers, and secondary indexes. </a:t>
            </a:r>
          </a:p>
          <a:p>
            <a:endParaRPr lang="en-US" sz="1300"/>
          </a:p>
        </p:txBody>
      </p:sp>
      <p:sp>
        <p:nvSpPr>
          <p:cNvPr id="3" name="Title 2">
            <a:extLst>
              <a:ext uri="{FF2B5EF4-FFF2-40B4-BE49-F238E27FC236}">
                <a16:creationId xmlns:a16="http://schemas.microsoft.com/office/drawing/2014/main" id="{32445F12-E02C-DD4B-BC12-94E033AFD52E}"/>
              </a:ext>
            </a:extLst>
          </p:cNvPr>
          <p:cNvSpPr>
            <a:spLocks noGrp="1"/>
          </p:cNvSpPr>
          <p:nvPr>
            <p:ph type="title"/>
          </p:nvPr>
        </p:nvSpPr>
        <p:spPr>
          <a:xfrm>
            <a:off x="588263" y="457200"/>
            <a:ext cx="11510810" cy="553998"/>
          </a:xfrm>
        </p:spPr>
        <p:txBody>
          <a:bodyPr>
            <a:normAutofit fontScale="90000"/>
          </a:bodyPr>
          <a:lstStyle/>
          <a:p>
            <a:pPr algn="ctr"/>
            <a:r>
              <a:rPr lang="en-US" b="1">
                <a:solidFill>
                  <a:schemeClr val="accent1">
                    <a:lumMod val="75000"/>
                  </a:schemeClr>
                </a:solidFill>
                <a:latin typeface="Segoe UI Semibold" panose="020B0502040204020203" pitchFamily="34" charset="0"/>
                <a:cs typeface="Segoe UI Semibold" panose="020B0502040204020203" pitchFamily="34" charset="0"/>
              </a:rPr>
              <a:t>High-throughput transactional apps</a:t>
            </a:r>
          </a:p>
        </p:txBody>
      </p:sp>
      <p:grpSp>
        <p:nvGrpSpPr>
          <p:cNvPr id="11" name="Group 10" title="Azure Databricks Icon">
            <a:extLst>
              <a:ext uri="{FF2B5EF4-FFF2-40B4-BE49-F238E27FC236}">
                <a16:creationId xmlns:a16="http://schemas.microsoft.com/office/drawing/2014/main" id="{156278C9-6C54-4B4F-1049-F0860E54F3FF}"/>
              </a:ext>
            </a:extLst>
          </p:cNvPr>
          <p:cNvGrpSpPr/>
          <p:nvPr/>
        </p:nvGrpSpPr>
        <p:grpSpPr>
          <a:xfrm>
            <a:off x="9221212" y="4614275"/>
            <a:ext cx="493375" cy="502883"/>
            <a:chOff x="7158422" y="1607015"/>
            <a:chExt cx="2726357" cy="2778897"/>
          </a:xfrm>
        </p:grpSpPr>
        <p:sp>
          <p:nvSpPr>
            <p:cNvPr id="12" name="Freeform 242">
              <a:extLst>
                <a:ext uri="{FF2B5EF4-FFF2-40B4-BE49-F238E27FC236}">
                  <a16:creationId xmlns:a16="http://schemas.microsoft.com/office/drawing/2014/main" id="{7DF49DF6-16E5-FD82-5F1B-9BCC2791AC3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Diamond 12">
              <a:extLst>
                <a:ext uri="{FF2B5EF4-FFF2-40B4-BE49-F238E27FC236}">
                  <a16:creationId xmlns:a16="http://schemas.microsoft.com/office/drawing/2014/main" id="{9D3BC892-177E-6E8B-2998-F10906783D14}"/>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243">
              <a:extLst>
                <a:ext uri="{FF2B5EF4-FFF2-40B4-BE49-F238E27FC236}">
                  <a16:creationId xmlns:a16="http://schemas.microsoft.com/office/drawing/2014/main" id="{F3CF5736-D3C7-8808-ABE4-E875E34A056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 name="Diamond 14">
              <a:extLst>
                <a:ext uri="{FF2B5EF4-FFF2-40B4-BE49-F238E27FC236}">
                  <a16:creationId xmlns:a16="http://schemas.microsoft.com/office/drawing/2014/main" id="{129F6BE8-B16C-C7E4-8539-1895A2A5B0A5}"/>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6" name="Group 15" title="Azure Cosmos DB for PostgresQL Icon">
            <a:extLst>
              <a:ext uri="{FF2B5EF4-FFF2-40B4-BE49-F238E27FC236}">
                <a16:creationId xmlns:a16="http://schemas.microsoft.com/office/drawing/2014/main" id="{50D44F47-DD76-2023-FA26-69410C6F7FCE}"/>
              </a:ext>
            </a:extLst>
          </p:cNvPr>
          <p:cNvGrpSpPr>
            <a:grpSpLocks noChangeAspect="1"/>
          </p:cNvGrpSpPr>
          <p:nvPr/>
        </p:nvGrpSpPr>
        <p:grpSpPr>
          <a:xfrm>
            <a:off x="9134312" y="3144995"/>
            <a:ext cx="739622" cy="457071"/>
            <a:chOff x="990205" y="1782500"/>
            <a:chExt cx="1538304" cy="950640"/>
          </a:xfrm>
        </p:grpSpPr>
        <p:grpSp>
          <p:nvGrpSpPr>
            <p:cNvPr id="17" name="Group 16">
              <a:extLst>
                <a:ext uri="{FF2B5EF4-FFF2-40B4-BE49-F238E27FC236}">
                  <a16:creationId xmlns:a16="http://schemas.microsoft.com/office/drawing/2014/main" id="{E33518F9-7317-5BDE-A4E5-15EFD19A1890}"/>
                </a:ext>
              </a:extLst>
            </p:cNvPr>
            <p:cNvGrpSpPr/>
            <p:nvPr/>
          </p:nvGrpSpPr>
          <p:grpSpPr>
            <a:xfrm rot="2700000">
              <a:off x="2283545" y="2335090"/>
              <a:ext cx="244119" cy="245808"/>
              <a:chOff x="2601720" y="3509190"/>
              <a:chExt cx="551360" cy="557440"/>
            </a:xfrm>
          </p:grpSpPr>
          <p:sp>
            <p:nvSpPr>
              <p:cNvPr id="29" name="Freeform 39">
                <a:extLst>
                  <a:ext uri="{FF2B5EF4-FFF2-40B4-BE49-F238E27FC236}">
                    <a16:creationId xmlns:a16="http://schemas.microsoft.com/office/drawing/2014/main" id="{8546B9C3-91EF-55C1-07BB-D3C2DEA365A1}"/>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33">
                <a:extLst>
                  <a:ext uri="{FF2B5EF4-FFF2-40B4-BE49-F238E27FC236}">
                    <a16:creationId xmlns:a16="http://schemas.microsoft.com/office/drawing/2014/main" id="{74090AA4-EE2A-AE0D-EFD5-2DE9C37E2983}"/>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34">
                <a:extLst>
                  <a:ext uri="{FF2B5EF4-FFF2-40B4-BE49-F238E27FC236}">
                    <a16:creationId xmlns:a16="http://schemas.microsoft.com/office/drawing/2014/main" id="{432696FD-D164-1B6B-14CE-8581D3894330}"/>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 name="Freeform 182">
              <a:extLst>
                <a:ext uri="{FF2B5EF4-FFF2-40B4-BE49-F238E27FC236}">
                  <a16:creationId xmlns:a16="http://schemas.microsoft.com/office/drawing/2014/main" id="{C2748E32-09BE-2E52-9B5F-2321757B6377}"/>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2">
              <a:extLst>
                <a:ext uri="{FF2B5EF4-FFF2-40B4-BE49-F238E27FC236}">
                  <a16:creationId xmlns:a16="http://schemas.microsoft.com/office/drawing/2014/main" id="{CCD4B97C-B1E0-CF73-F85F-3A516F54C7DD}"/>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82">
              <a:extLst>
                <a:ext uri="{FF2B5EF4-FFF2-40B4-BE49-F238E27FC236}">
                  <a16:creationId xmlns:a16="http://schemas.microsoft.com/office/drawing/2014/main" id="{B057E2AC-21E9-3EF9-1E46-6448FCFEBFCC}"/>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7E3EE96-26C1-FD7A-CD61-D5DBF7BED3B7}"/>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244C109-447E-C962-926F-9B6973208FD6}"/>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A9C4773B-0085-9977-7838-0D26388FDE47}"/>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6450975C-08D0-3BE2-7DF3-0705401DE3C3}"/>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5400EEE1-61DA-C179-AC0D-ABA93F4CEB8E}"/>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Freeform 182">
              <a:extLst>
                <a:ext uri="{FF2B5EF4-FFF2-40B4-BE49-F238E27FC236}">
                  <a16:creationId xmlns:a16="http://schemas.microsoft.com/office/drawing/2014/main" id="{94A2C04F-D432-0E1C-9A99-BD75846FDFAD}"/>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Arc 26">
              <a:extLst>
                <a:ext uri="{FF2B5EF4-FFF2-40B4-BE49-F238E27FC236}">
                  <a16:creationId xmlns:a16="http://schemas.microsoft.com/office/drawing/2014/main" id="{C35CC097-58DB-09AA-710C-2E948BB652FB}"/>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AC029B27-0ADF-55DC-1758-0730950AD210}"/>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29F60C0C-8A37-625B-31BA-06D141AC6F67}"/>
              </a:ext>
            </a:extLst>
          </p:cNvPr>
          <p:cNvSpPr txBox="1"/>
          <p:nvPr/>
        </p:nvSpPr>
        <p:spPr>
          <a:xfrm>
            <a:off x="8771395" y="5043349"/>
            <a:ext cx="1371213" cy="4062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Databricks</a:t>
            </a:r>
          </a:p>
        </p:txBody>
      </p:sp>
      <p:sp>
        <p:nvSpPr>
          <p:cNvPr id="33" name="TextBox 32">
            <a:extLst>
              <a:ext uri="{FF2B5EF4-FFF2-40B4-BE49-F238E27FC236}">
                <a16:creationId xmlns:a16="http://schemas.microsoft.com/office/drawing/2014/main" id="{5EEF40C2-2B4B-821B-7E22-B0573960EC9B}"/>
              </a:ext>
            </a:extLst>
          </p:cNvPr>
          <p:cNvSpPr txBox="1"/>
          <p:nvPr/>
        </p:nvSpPr>
        <p:spPr>
          <a:xfrm>
            <a:off x="8806167" y="3515269"/>
            <a:ext cx="1371213" cy="517065"/>
          </a:xfrm>
          <a:prstGeom prst="rect">
            <a:avLst/>
          </a:prstGeom>
          <a:noFill/>
        </p:spPr>
        <p:txBody>
          <a:bodyPr wrap="square" lIns="182880" tIns="146304" rIns="182880" bIns="146304" rtlCol="0" anchor="ctr">
            <a:spAutoFit/>
          </a:bodyPr>
          <a:lstStyle/>
          <a:p>
            <a:pPr algn="ctr">
              <a:lnSpc>
                <a:spcPct val="90000"/>
              </a:lnSpc>
              <a:defRPr/>
            </a:pPr>
            <a:r>
              <a:rPr lang="en-US" sz="800">
                <a:latin typeface="Segoe UI"/>
              </a:rPr>
              <a:t>Azure Cosmos DB for PostgreSQL</a:t>
            </a:r>
            <a:endParaRPr kumimoji="0" lang="en-US" sz="800" b="0" i="0" u="none" strike="noStrike" kern="1200" cap="none" spc="0" normalizeH="0" baseline="0" noProof="0">
              <a:ln>
                <a:noFill/>
              </a:ln>
              <a:effectLst/>
              <a:uLnTx/>
              <a:uFillTx/>
              <a:latin typeface="Segoe UI"/>
              <a:ea typeface="+mn-ea"/>
              <a:cs typeface="+mn-cs"/>
            </a:endParaRPr>
          </a:p>
        </p:txBody>
      </p:sp>
      <p:sp>
        <p:nvSpPr>
          <p:cNvPr id="34" name="TextBox 33">
            <a:extLst>
              <a:ext uri="{FF2B5EF4-FFF2-40B4-BE49-F238E27FC236}">
                <a16:creationId xmlns:a16="http://schemas.microsoft.com/office/drawing/2014/main" id="{1C75F694-6159-5E36-E707-C4E1B03FC298}"/>
              </a:ext>
            </a:extLst>
          </p:cNvPr>
          <p:cNvSpPr txBox="1"/>
          <p:nvPr/>
        </p:nvSpPr>
        <p:spPr>
          <a:xfrm>
            <a:off x="11308288" y="2248113"/>
            <a:ext cx="954926" cy="2215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Cache </a:t>
            </a:r>
          </a:p>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for Redis</a:t>
            </a:r>
          </a:p>
        </p:txBody>
      </p:sp>
      <p:sp>
        <p:nvSpPr>
          <p:cNvPr id="35" name="Freeform: Shape 34" title="Azure Cache for Redis Icon">
            <a:extLst>
              <a:ext uri="{FF2B5EF4-FFF2-40B4-BE49-F238E27FC236}">
                <a16:creationId xmlns:a16="http://schemas.microsoft.com/office/drawing/2014/main" id="{B4BD847D-F739-2F78-FA41-334DC3AAEEBE}"/>
              </a:ext>
            </a:extLst>
          </p:cNvPr>
          <p:cNvSpPr/>
          <p:nvPr/>
        </p:nvSpPr>
        <p:spPr>
          <a:xfrm>
            <a:off x="11597561" y="1763022"/>
            <a:ext cx="368021" cy="409150"/>
          </a:xfrm>
          <a:custGeom>
            <a:avLst/>
            <a:gdLst>
              <a:gd name="connsiteX0" fmla="*/ 4654194 w 5185024"/>
              <a:gd name="connsiteY0" fmla="*/ 2705528 h 5764506"/>
              <a:gd name="connsiteX1" fmla="*/ 2770598 w 5185024"/>
              <a:gd name="connsiteY1" fmla="*/ 4263775 h 5764506"/>
              <a:gd name="connsiteX2" fmla="*/ 3404171 w 5185024"/>
              <a:gd name="connsiteY2" fmla="*/ 4263775 h 5764506"/>
              <a:gd name="connsiteX3" fmla="*/ 2690117 w 5185024"/>
              <a:gd name="connsiteY3" fmla="*/ 5453865 h 5764506"/>
              <a:gd name="connsiteX4" fmla="*/ 4573713 w 5185024"/>
              <a:gd name="connsiteY4" fmla="*/ 3895618 h 5764506"/>
              <a:gd name="connsiteX5" fmla="*/ 3940140 w 5185024"/>
              <a:gd name="connsiteY5" fmla="*/ 3895618 h 5764506"/>
              <a:gd name="connsiteX6" fmla="*/ 3686049 w 5185024"/>
              <a:gd name="connsiteY6" fmla="*/ 1952090 h 5764506"/>
              <a:gd name="connsiteX7" fmla="*/ 2651784 w 5185024"/>
              <a:gd name="connsiteY7" fmla="*/ 2208944 h 5764506"/>
              <a:gd name="connsiteX8" fmla="*/ 3686049 w 5185024"/>
              <a:gd name="connsiteY8" fmla="*/ 2465798 h 5764506"/>
              <a:gd name="connsiteX9" fmla="*/ 4720314 w 5185024"/>
              <a:gd name="connsiteY9" fmla="*/ 2208944 h 5764506"/>
              <a:gd name="connsiteX10" fmla="*/ 3686049 w 5185024"/>
              <a:gd name="connsiteY10" fmla="*/ 1952090 h 5764506"/>
              <a:gd name="connsiteX11" fmla="*/ 3686050 w 5185024"/>
              <a:gd name="connsiteY11" fmla="*/ 1660989 h 5764506"/>
              <a:gd name="connsiteX12" fmla="*/ 5185024 w 5185024"/>
              <a:gd name="connsiteY12" fmla="*/ 2129858 h 5764506"/>
              <a:gd name="connsiteX13" fmla="*/ 5185024 w 5185024"/>
              <a:gd name="connsiteY13" fmla="*/ 5271152 h 5764506"/>
              <a:gd name="connsiteX14" fmla="*/ 5181072 w 5185024"/>
              <a:gd name="connsiteY14" fmla="*/ 5271152 h 5764506"/>
              <a:gd name="connsiteX15" fmla="*/ 5185024 w 5185024"/>
              <a:gd name="connsiteY15" fmla="*/ 5295637 h 5764506"/>
              <a:gd name="connsiteX16" fmla="*/ 3686050 w 5185024"/>
              <a:gd name="connsiteY16" fmla="*/ 5764506 h 5764506"/>
              <a:gd name="connsiteX17" fmla="*/ 2187075 w 5185024"/>
              <a:gd name="connsiteY17" fmla="*/ 5295637 h 5764506"/>
              <a:gd name="connsiteX18" fmla="*/ 2191028 w 5185024"/>
              <a:gd name="connsiteY18" fmla="*/ 5271152 h 5764506"/>
              <a:gd name="connsiteX19" fmla="*/ 2187075 w 5185024"/>
              <a:gd name="connsiteY19" fmla="*/ 5271152 h 5764506"/>
              <a:gd name="connsiteX20" fmla="*/ 2187075 w 5185024"/>
              <a:gd name="connsiteY20" fmla="*/ 2129858 h 5764506"/>
              <a:gd name="connsiteX21" fmla="*/ 3686050 w 5185024"/>
              <a:gd name="connsiteY21" fmla="*/ 1660989 h 5764506"/>
              <a:gd name="connsiteX22" fmla="*/ 2104986 w 5185024"/>
              <a:gd name="connsiteY22" fmla="*/ 285964 h 5764506"/>
              <a:gd name="connsiteX23" fmla="*/ 675662 w 5185024"/>
              <a:gd name="connsiteY23" fmla="*/ 653265 h 5764506"/>
              <a:gd name="connsiteX24" fmla="*/ 2104986 w 5185024"/>
              <a:gd name="connsiteY24" fmla="*/ 1020566 h 5764506"/>
              <a:gd name="connsiteX25" fmla="*/ 3534310 w 5185024"/>
              <a:gd name="connsiteY25" fmla="*/ 653265 h 5764506"/>
              <a:gd name="connsiteX26" fmla="*/ 2104986 w 5185024"/>
              <a:gd name="connsiteY26" fmla="*/ 285964 h 5764506"/>
              <a:gd name="connsiteX27" fmla="*/ 2104490 w 5185024"/>
              <a:gd name="connsiteY27" fmla="*/ 0 h 5764506"/>
              <a:gd name="connsiteX28" fmla="*/ 4208980 w 5185024"/>
              <a:gd name="connsiteY28" fmla="*/ 655835 h 5764506"/>
              <a:gd name="connsiteX29" fmla="*/ 4208980 w 5185024"/>
              <a:gd name="connsiteY29" fmla="*/ 1422264 h 5764506"/>
              <a:gd name="connsiteX30" fmla="*/ 4192086 w 5185024"/>
              <a:gd name="connsiteY30" fmla="*/ 1419723 h 5764506"/>
              <a:gd name="connsiteX31" fmla="*/ 3564474 w 5185024"/>
              <a:gd name="connsiteY31" fmla="*/ 1380161 h 5764506"/>
              <a:gd name="connsiteX32" fmla="*/ 1952091 w 5185024"/>
              <a:gd name="connsiteY32" fmla="*/ 1883595 h 5764506"/>
              <a:gd name="connsiteX33" fmla="*/ 1960416 w 5185024"/>
              <a:gd name="connsiteY33" fmla="*/ 5496776 h 5764506"/>
              <a:gd name="connsiteX34" fmla="*/ 2200889 w 5185024"/>
              <a:gd name="connsiteY34" fmla="*/ 5714090 h 5764506"/>
              <a:gd name="connsiteX35" fmla="*/ 2248309 w 5185024"/>
              <a:gd name="connsiteY35" fmla="*/ 5735314 h 5764506"/>
              <a:gd name="connsiteX36" fmla="*/ 2104490 w 5185024"/>
              <a:gd name="connsiteY36" fmla="*/ 5739832 h 5764506"/>
              <a:gd name="connsiteX37" fmla="*/ 0 w 5185024"/>
              <a:gd name="connsiteY37" fmla="*/ 5083997 h 5764506"/>
              <a:gd name="connsiteX38" fmla="*/ 0 w 5185024"/>
              <a:gd name="connsiteY38" fmla="*/ 655835 h 5764506"/>
              <a:gd name="connsiteX39" fmla="*/ 2104490 w 5185024"/>
              <a:gd name="connsiteY39" fmla="*/ 0 h 57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85024" h="5764506">
                <a:moveTo>
                  <a:pt x="4654194" y="2705528"/>
                </a:moveTo>
                <a:lnTo>
                  <a:pt x="2770598" y="4263775"/>
                </a:lnTo>
                <a:lnTo>
                  <a:pt x="3404171" y="4263775"/>
                </a:lnTo>
                <a:lnTo>
                  <a:pt x="2690117" y="5453865"/>
                </a:lnTo>
                <a:lnTo>
                  <a:pt x="4573713" y="3895618"/>
                </a:lnTo>
                <a:lnTo>
                  <a:pt x="3940140" y="3895618"/>
                </a:lnTo>
                <a:close/>
                <a:moveTo>
                  <a:pt x="3686049" y="1952090"/>
                </a:moveTo>
                <a:cubicBezTo>
                  <a:pt x="3114840" y="1952090"/>
                  <a:pt x="2651784" y="2067087"/>
                  <a:pt x="2651784" y="2208944"/>
                </a:cubicBezTo>
                <a:cubicBezTo>
                  <a:pt x="2651784" y="2350801"/>
                  <a:pt x="3114840" y="2465798"/>
                  <a:pt x="3686049" y="2465798"/>
                </a:cubicBezTo>
                <a:cubicBezTo>
                  <a:pt x="4257258" y="2465798"/>
                  <a:pt x="4720314" y="2350801"/>
                  <a:pt x="4720314" y="2208944"/>
                </a:cubicBezTo>
                <a:cubicBezTo>
                  <a:pt x="4720314" y="2067087"/>
                  <a:pt x="4257258" y="1952090"/>
                  <a:pt x="3686049" y="1952090"/>
                </a:cubicBezTo>
                <a:close/>
                <a:moveTo>
                  <a:pt x="3686050" y="1660989"/>
                </a:moveTo>
                <a:cubicBezTo>
                  <a:pt x="4513911" y="1660989"/>
                  <a:pt x="5185024" y="1870908"/>
                  <a:pt x="5185024" y="2129858"/>
                </a:cubicBezTo>
                <a:lnTo>
                  <a:pt x="5185024" y="5271152"/>
                </a:lnTo>
                <a:lnTo>
                  <a:pt x="5181072" y="5271152"/>
                </a:lnTo>
                <a:lnTo>
                  <a:pt x="5185024" y="5295637"/>
                </a:lnTo>
                <a:cubicBezTo>
                  <a:pt x="5185024" y="5554586"/>
                  <a:pt x="4513911" y="5764506"/>
                  <a:pt x="3686050" y="5764506"/>
                </a:cubicBezTo>
                <a:cubicBezTo>
                  <a:pt x="2858189" y="5764506"/>
                  <a:pt x="2187075" y="5554586"/>
                  <a:pt x="2187075" y="5295637"/>
                </a:cubicBezTo>
                <a:lnTo>
                  <a:pt x="2191028" y="5271152"/>
                </a:lnTo>
                <a:lnTo>
                  <a:pt x="2187075" y="5271152"/>
                </a:lnTo>
                <a:lnTo>
                  <a:pt x="2187075" y="2129858"/>
                </a:lnTo>
                <a:cubicBezTo>
                  <a:pt x="2187075" y="1870908"/>
                  <a:pt x="2858189" y="1660989"/>
                  <a:pt x="3686050" y="1660989"/>
                </a:cubicBezTo>
                <a:close/>
                <a:moveTo>
                  <a:pt x="2104986" y="285964"/>
                </a:moveTo>
                <a:cubicBezTo>
                  <a:pt x="1315592" y="285964"/>
                  <a:pt x="675662" y="450410"/>
                  <a:pt x="675662" y="653265"/>
                </a:cubicBezTo>
                <a:cubicBezTo>
                  <a:pt x="675662" y="856120"/>
                  <a:pt x="1315592" y="1020566"/>
                  <a:pt x="2104986" y="1020566"/>
                </a:cubicBezTo>
                <a:cubicBezTo>
                  <a:pt x="2894380" y="1020566"/>
                  <a:pt x="3534310" y="856120"/>
                  <a:pt x="3534310" y="653265"/>
                </a:cubicBezTo>
                <a:cubicBezTo>
                  <a:pt x="3534310" y="450410"/>
                  <a:pt x="2894380" y="285964"/>
                  <a:pt x="2104986" y="285964"/>
                </a:cubicBezTo>
                <a:close/>
                <a:moveTo>
                  <a:pt x="2104490" y="0"/>
                </a:moveTo>
                <a:cubicBezTo>
                  <a:pt x="3266768" y="0"/>
                  <a:pt x="4208980" y="293627"/>
                  <a:pt x="4208980" y="655835"/>
                </a:cubicBezTo>
                <a:lnTo>
                  <a:pt x="4208980" y="1422264"/>
                </a:lnTo>
                <a:lnTo>
                  <a:pt x="4192086" y="1419723"/>
                </a:lnTo>
                <a:cubicBezTo>
                  <a:pt x="3999184" y="1394248"/>
                  <a:pt x="3787098" y="1380161"/>
                  <a:pt x="3564474" y="1380161"/>
                </a:cubicBezTo>
                <a:cubicBezTo>
                  <a:pt x="2673979" y="1380161"/>
                  <a:pt x="1952091" y="1605556"/>
                  <a:pt x="1952091" y="1883595"/>
                </a:cubicBezTo>
                <a:lnTo>
                  <a:pt x="1960416" y="5496776"/>
                </a:lnTo>
                <a:cubicBezTo>
                  <a:pt x="1986219" y="5576107"/>
                  <a:pt x="2071015" y="5649994"/>
                  <a:pt x="2200889" y="5714090"/>
                </a:cubicBezTo>
                <a:lnTo>
                  <a:pt x="2248309" y="5735314"/>
                </a:lnTo>
                <a:lnTo>
                  <a:pt x="2104490" y="5739832"/>
                </a:lnTo>
                <a:cubicBezTo>
                  <a:pt x="942212" y="5739832"/>
                  <a:pt x="0" y="5446205"/>
                  <a:pt x="0" y="5083997"/>
                </a:cubicBezTo>
                <a:lnTo>
                  <a:pt x="0" y="655835"/>
                </a:lnTo>
                <a:cubicBezTo>
                  <a:pt x="0" y="293627"/>
                  <a:pt x="942212" y="0"/>
                  <a:pt x="2104490" y="0"/>
                </a:cubicBez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Shape 36" title="App service Icon">
            <a:extLst>
              <a:ext uri="{FF2B5EF4-FFF2-40B4-BE49-F238E27FC236}">
                <a16:creationId xmlns:a16="http://schemas.microsoft.com/office/drawing/2014/main" id="{C0DCB8D3-1375-A606-CA9D-D3DEB9ADA84C}"/>
              </a:ext>
            </a:extLst>
          </p:cNvPr>
          <p:cNvSpPr>
            <a:spLocks noChangeAspect="1"/>
          </p:cNvSpPr>
          <p:nvPr/>
        </p:nvSpPr>
        <p:spPr bwMode="auto">
          <a:xfrm>
            <a:off x="10509103" y="1813560"/>
            <a:ext cx="368021" cy="367213"/>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4"/>
          </a:solidFill>
          <a:ln w="381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9" name="Browser" title="Icon of a browser window">
            <a:extLst>
              <a:ext uri="{FF2B5EF4-FFF2-40B4-BE49-F238E27FC236}">
                <a16:creationId xmlns:a16="http://schemas.microsoft.com/office/drawing/2014/main" id="{CCE04998-07F3-E0AA-B905-3B09C46705C0}"/>
              </a:ext>
            </a:extLst>
          </p:cNvPr>
          <p:cNvSpPr>
            <a:spLocks noChangeAspect="1" noEditPoints="1"/>
          </p:cNvSpPr>
          <p:nvPr/>
        </p:nvSpPr>
        <p:spPr bwMode="auto">
          <a:xfrm>
            <a:off x="9341228" y="1813560"/>
            <a:ext cx="433325" cy="34679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7719A710-774E-8A6D-2CAB-6926205D8C55}"/>
              </a:ext>
            </a:extLst>
          </p:cNvPr>
          <p:cNvSpPr txBox="1"/>
          <p:nvPr/>
        </p:nvSpPr>
        <p:spPr>
          <a:xfrm>
            <a:off x="10221168" y="2237953"/>
            <a:ext cx="954926" cy="110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Service</a:t>
            </a:r>
          </a:p>
        </p:txBody>
      </p:sp>
      <p:sp>
        <p:nvSpPr>
          <p:cNvPr id="42" name="TextBox 41">
            <a:extLst>
              <a:ext uri="{FF2B5EF4-FFF2-40B4-BE49-F238E27FC236}">
                <a16:creationId xmlns:a16="http://schemas.microsoft.com/office/drawing/2014/main" id="{823D851D-2E90-948B-042B-1009D92E5BAF}"/>
              </a:ext>
            </a:extLst>
          </p:cNvPr>
          <p:cNvSpPr txBox="1"/>
          <p:nvPr/>
        </p:nvSpPr>
        <p:spPr>
          <a:xfrm>
            <a:off x="9154368" y="2237953"/>
            <a:ext cx="819145" cy="110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Browser</a:t>
            </a:r>
          </a:p>
        </p:txBody>
      </p:sp>
      <p:sp>
        <p:nvSpPr>
          <p:cNvPr id="44" name="Browser" title="Icon of a browser window">
            <a:extLst>
              <a:ext uri="{FF2B5EF4-FFF2-40B4-BE49-F238E27FC236}">
                <a16:creationId xmlns:a16="http://schemas.microsoft.com/office/drawing/2014/main" id="{36E0BDCC-A583-3BB9-1F72-6939AB564367}"/>
              </a:ext>
            </a:extLst>
          </p:cNvPr>
          <p:cNvSpPr>
            <a:spLocks noChangeAspect="1" noEditPoints="1"/>
          </p:cNvSpPr>
          <p:nvPr/>
        </p:nvSpPr>
        <p:spPr bwMode="auto">
          <a:xfrm>
            <a:off x="6794337" y="3309276"/>
            <a:ext cx="433325" cy="34679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E5D05437-14CF-7923-9628-330971A0C6B1}"/>
              </a:ext>
            </a:extLst>
          </p:cNvPr>
          <p:cNvSpPr txBox="1"/>
          <p:nvPr/>
        </p:nvSpPr>
        <p:spPr>
          <a:xfrm>
            <a:off x="6607477" y="3733669"/>
            <a:ext cx="819145" cy="110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Browser</a:t>
            </a:r>
          </a:p>
        </p:txBody>
      </p:sp>
      <p:grpSp>
        <p:nvGrpSpPr>
          <p:cNvPr id="47" name="Group 46" title="EventHub Icon">
            <a:extLst>
              <a:ext uri="{FF2B5EF4-FFF2-40B4-BE49-F238E27FC236}">
                <a16:creationId xmlns:a16="http://schemas.microsoft.com/office/drawing/2014/main" id="{66779506-A9C0-3B5B-8CFA-6A2B14FC9AD7}"/>
              </a:ext>
            </a:extLst>
          </p:cNvPr>
          <p:cNvGrpSpPr/>
          <p:nvPr/>
        </p:nvGrpSpPr>
        <p:grpSpPr>
          <a:xfrm>
            <a:off x="7954874" y="3279059"/>
            <a:ext cx="532720" cy="397491"/>
            <a:chOff x="4058560" y="1837853"/>
            <a:chExt cx="693919" cy="517770"/>
          </a:xfrm>
        </p:grpSpPr>
        <p:sp>
          <p:nvSpPr>
            <p:cNvPr id="48" name="Frame 47">
              <a:extLst>
                <a:ext uri="{FF2B5EF4-FFF2-40B4-BE49-F238E27FC236}">
                  <a16:creationId xmlns:a16="http://schemas.microsoft.com/office/drawing/2014/main" id="{11ED179A-CAE9-57AB-38AE-E931609A3BBC}"/>
                </a:ext>
              </a:extLst>
            </p:cNvPr>
            <p:cNvSpPr/>
            <p:nvPr/>
          </p:nvSpPr>
          <p:spPr bwMode="auto">
            <a:xfrm>
              <a:off x="4095813" y="1837853"/>
              <a:ext cx="536512" cy="517770"/>
            </a:xfrm>
            <a:prstGeom prst="fram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58CBEF-A6D4-E512-DE76-76382533E4E0}"/>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E289E0A-CC0E-60ED-B251-9A3C4FFB39E6}"/>
                </a:ext>
              </a:extLst>
            </p:cNvPr>
            <p:cNvGrpSpPr/>
            <p:nvPr/>
          </p:nvGrpSpPr>
          <p:grpSpPr>
            <a:xfrm>
              <a:off x="4255400" y="1948747"/>
              <a:ext cx="279466" cy="287492"/>
              <a:chOff x="4414365" y="3854209"/>
              <a:chExt cx="480469" cy="494267"/>
            </a:xfrm>
          </p:grpSpPr>
          <p:sp>
            <p:nvSpPr>
              <p:cNvPr id="51" name="Rounded Rectangle 15">
                <a:extLst>
                  <a:ext uri="{FF2B5EF4-FFF2-40B4-BE49-F238E27FC236}">
                    <a16:creationId xmlns:a16="http://schemas.microsoft.com/office/drawing/2014/main" id="{CCE8C8AF-7855-9D37-62EA-DEB7AD361AAB}"/>
                  </a:ext>
                </a:extLst>
              </p:cNvPr>
              <p:cNvSpPr/>
              <p:nvPr/>
            </p:nvSpPr>
            <p:spPr bwMode="auto">
              <a:xfrm>
                <a:off x="4416184" y="3854209"/>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ounded Rectangle 160">
                <a:extLst>
                  <a:ext uri="{FF2B5EF4-FFF2-40B4-BE49-F238E27FC236}">
                    <a16:creationId xmlns:a16="http://schemas.microsoft.com/office/drawing/2014/main" id="{CEF4C715-873A-D4DE-FDAC-E326235991DD}"/>
                  </a:ext>
                </a:extLst>
              </p:cNvPr>
              <p:cNvSpPr/>
              <p:nvPr/>
            </p:nvSpPr>
            <p:spPr bwMode="auto">
              <a:xfrm>
                <a:off x="4414365" y="403825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ounded Rectangle 161">
                <a:extLst>
                  <a:ext uri="{FF2B5EF4-FFF2-40B4-BE49-F238E27FC236}">
                    <a16:creationId xmlns:a16="http://schemas.microsoft.com/office/drawing/2014/main" id="{9FC142EB-AF1F-E253-816F-D1D656982847}"/>
                  </a:ext>
                </a:extLst>
              </p:cNvPr>
              <p:cNvSpPr/>
              <p:nvPr/>
            </p:nvSpPr>
            <p:spPr bwMode="auto">
              <a:xfrm>
                <a:off x="4414365" y="4211710"/>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162">
                <a:extLst>
                  <a:ext uri="{FF2B5EF4-FFF2-40B4-BE49-F238E27FC236}">
                    <a16:creationId xmlns:a16="http://schemas.microsoft.com/office/drawing/2014/main" id="{4F044CC6-4839-63A5-ECF9-8B0F14BFC8B2}"/>
                  </a:ext>
                </a:extLst>
              </p:cNvPr>
              <p:cNvSpPr/>
              <p:nvPr/>
            </p:nvSpPr>
            <p:spPr bwMode="auto">
              <a:xfrm>
                <a:off x="4588884" y="395568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ounded Rectangle 163">
                <a:extLst>
                  <a:ext uri="{FF2B5EF4-FFF2-40B4-BE49-F238E27FC236}">
                    <a16:creationId xmlns:a16="http://schemas.microsoft.com/office/drawing/2014/main" id="{6F28AE91-DCDD-E304-DF2E-331900811847}"/>
                  </a:ext>
                </a:extLst>
              </p:cNvPr>
              <p:cNvSpPr/>
              <p:nvPr/>
            </p:nvSpPr>
            <p:spPr bwMode="auto">
              <a:xfrm>
                <a:off x="4588884" y="4129140"/>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ounded Rectangle 164">
                <a:extLst>
                  <a:ext uri="{FF2B5EF4-FFF2-40B4-BE49-F238E27FC236}">
                    <a16:creationId xmlns:a16="http://schemas.microsoft.com/office/drawing/2014/main" id="{8D953C88-4D8C-0E62-1BEC-C642ABFC1634}"/>
                  </a:ext>
                </a:extLst>
              </p:cNvPr>
              <p:cNvSpPr/>
              <p:nvPr/>
            </p:nvSpPr>
            <p:spPr bwMode="auto">
              <a:xfrm>
                <a:off x="4758068" y="4038253"/>
                <a:ext cx="136766" cy="136766"/>
              </a:xfrm>
              <a:prstGeom prst="roundRect">
                <a:avLst>
                  <a:gd name="adj"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 name="TextBox 56">
            <a:extLst>
              <a:ext uri="{FF2B5EF4-FFF2-40B4-BE49-F238E27FC236}">
                <a16:creationId xmlns:a16="http://schemas.microsoft.com/office/drawing/2014/main" id="{7DF2823D-A9E5-6A5C-8749-AB0F77E17A7F}"/>
              </a:ext>
            </a:extLst>
          </p:cNvPr>
          <p:cNvSpPr txBox="1"/>
          <p:nvPr/>
        </p:nvSpPr>
        <p:spPr>
          <a:xfrm>
            <a:off x="7821859" y="3733669"/>
            <a:ext cx="819145" cy="110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Event Hubs</a:t>
            </a:r>
          </a:p>
        </p:txBody>
      </p:sp>
      <p:cxnSp>
        <p:nvCxnSpPr>
          <p:cNvPr id="58" name="Straight Arrow Connector 57" descr="Flow from Browser to EventHub" title="Connector">
            <a:extLst>
              <a:ext uri="{FF2B5EF4-FFF2-40B4-BE49-F238E27FC236}">
                <a16:creationId xmlns:a16="http://schemas.microsoft.com/office/drawing/2014/main" id="{266507F3-ACE7-9D15-ADAB-DD6C88446B4C}"/>
              </a:ext>
            </a:extLst>
          </p:cNvPr>
          <p:cNvCxnSpPr>
            <a:cxnSpLocks/>
          </p:cNvCxnSpPr>
          <p:nvPr/>
        </p:nvCxnSpPr>
        <p:spPr>
          <a:xfrm>
            <a:off x="7288094" y="3467908"/>
            <a:ext cx="58590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descr="Flow from EventHub to Azure Cosmos DB for PostgresQL" title="Connector">
            <a:extLst>
              <a:ext uri="{FF2B5EF4-FFF2-40B4-BE49-F238E27FC236}">
                <a16:creationId xmlns:a16="http://schemas.microsoft.com/office/drawing/2014/main" id="{5A3C404A-D329-4CD3-EBC9-C21D4DD29E65}"/>
              </a:ext>
            </a:extLst>
          </p:cNvPr>
          <p:cNvCxnSpPr>
            <a:cxnSpLocks/>
          </p:cNvCxnSpPr>
          <p:nvPr/>
        </p:nvCxnSpPr>
        <p:spPr>
          <a:xfrm>
            <a:off x="8486974" y="3467908"/>
            <a:ext cx="58590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descr="Flow shown from Azure Cosmos DB for PostgresQL to Azure data bricks" title="connector">
            <a:extLst>
              <a:ext uri="{FF2B5EF4-FFF2-40B4-BE49-F238E27FC236}">
                <a16:creationId xmlns:a16="http://schemas.microsoft.com/office/drawing/2014/main" id="{815B7405-5104-43EE-EF3A-0F76C38AAE26}"/>
              </a:ext>
            </a:extLst>
          </p:cNvPr>
          <p:cNvCxnSpPr>
            <a:cxnSpLocks/>
          </p:cNvCxnSpPr>
          <p:nvPr/>
        </p:nvCxnSpPr>
        <p:spPr>
          <a:xfrm>
            <a:off x="9484794" y="3955588"/>
            <a:ext cx="0" cy="5217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descr="Flow from App service to Azure Cache for redistribution" title="connector">
            <a:extLst>
              <a:ext uri="{FF2B5EF4-FFF2-40B4-BE49-F238E27FC236}">
                <a16:creationId xmlns:a16="http://schemas.microsoft.com/office/drawing/2014/main" id="{09310E8D-BF27-0C75-2372-1CF962EB1BCE}"/>
              </a:ext>
            </a:extLst>
          </p:cNvPr>
          <p:cNvCxnSpPr>
            <a:cxnSpLocks/>
          </p:cNvCxnSpPr>
          <p:nvPr/>
        </p:nvCxnSpPr>
        <p:spPr>
          <a:xfrm>
            <a:off x="10945694" y="1999788"/>
            <a:ext cx="58590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descr="Flow from App service to browser" title="Connector">
            <a:extLst>
              <a:ext uri="{FF2B5EF4-FFF2-40B4-BE49-F238E27FC236}">
                <a16:creationId xmlns:a16="http://schemas.microsoft.com/office/drawing/2014/main" id="{9A66B3A6-1D1A-B5BA-412A-13E7EC7277A2}"/>
              </a:ext>
            </a:extLst>
          </p:cNvPr>
          <p:cNvCxnSpPr>
            <a:cxnSpLocks/>
          </p:cNvCxnSpPr>
          <p:nvPr/>
        </p:nvCxnSpPr>
        <p:spPr>
          <a:xfrm flipH="1">
            <a:off x="9849633" y="1999788"/>
            <a:ext cx="54319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532A3F1-1906-B7AA-3FE2-187F4504A1A1}"/>
              </a:ext>
            </a:extLst>
          </p:cNvPr>
          <p:cNvSpPr/>
          <p:nvPr/>
        </p:nvSpPr>
        <p:spPr bwMode="auto">
          <a:xfrm>
            <a:off x="7429294" y="335703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66" name="Oval 65">
            <a:extLst>
              <a:ext uri="{FF2B5EF4-FFF2-40B4-BE49-F238E27FC236}">
                <a16:creationId xmlns:a16="http://schemas.microsoft.com/office/drawing/2014/main" id="{02D0EBBC-8B88-8A7B-5EF8-D2F6C8F5B518}"/>
              </a:ext>
            </a:extLst>
          </p:cNvPr>
          <p:cNvSpPr/>
          <p:nvPr/>
        </p:nvSpPr>
        <p:spPr bwMode="auto">
          <a:xfrm>
            <a:off x="8638334" y="335703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7" name="Oval 66">
            <a:extLst>
              <a:ext uri="{FF2B5EF4-FFF2-40B4-BE49-F238E27FC236}">
                <a16:creationId xmlns:a16="http://schemas.microsoft.com/office/drawing/2014/main" id="{FA71CE61-8DBD-E5AA-20CA-C190A5966E95}"/>
              </a:ext>
            </a:extLst>
          </p:cNvPr>
          <p:cNvSpPr/>
          <p:nvPr/>
        </p:nvSpPr>
        <p:spPr bwMode="auto">
          <a:xfrm>
            <a:off x="10426494" y="320971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68" name="Oval 67">
            <a:extLst>
              <a:ext uri="{FF2B5EF4-FFF2-40B4-BE49-F238E27FC236}">
                <a16:creationId xmlns:a16="http://schemas.microsoft.com/office/drawing/2014/main" id="{D8709595-20CB-4CB1-937A-B75F4BAACD1B}"/>
              </a:ext>
            </a:extLst>
          </p:cNvPr>
          <p:cNvSpPr/>
          <p:nvPr/>
        </p:nvSpPr>
        <p:spPr bwMode="auto">
          <a:xfrm>
            <a:off x="10035334" y="191939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69" name="Oval 68">
            <a:extLst>
              <a:ext uri="{FF2B5EF4-FFF2-40B4-BE49-F238E27FC236}">
                <a16:creationId xmlns:a16="http://schemas.microsoft.com/office/drawing/2014/main" id="{0C578E62-34F8-FE04-20E7-5AA01DFE2597}"/>
              </a:ext>
            </a:extLst>
          </p:cNvPr>
          <p:cNvSpPr/>
          <p:nvPr/>
        </p:nvSpPr>
        <p:spPr bwMode="auto">
          <a:xfrm>
            <a:off x="11066574" y="191939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70" name="Oval 69">
            <a:extLst>
              <a:ext uri="{FF2B5EF4-FFF2-40B4-BE49-F238E27FC236}">
                <a16:creationId xmlns:a16="http://schemas.microsoft.com/office/drawing/2014/main" id="{EF7700AB-6152-EEEE-36C4-FD8879D673B4}"/>
              </a:ext>
            </a:extLst>
          </p:cNvPr>
          <p:cNvSpPr/>
          <p:nvPr/>
        </p:nvSpPr>
        <p:spPr bwMode="auto">
          <a:xfrm>
            <a:off x="9400334" y="4124113"/>
            <a:ext cx="18288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cxnSp>
        <p:nvCxnSpPr>
          <p:cNvPr id="71" name="Connector: Elbow 70" descr="Flow from Azure cosmos DB for PostgresQL to App service" title="Connector">
            <a:extLst>
              <a:ext uri="{FF2B5EF4-FFF2-40B4-BE49-F238E27FC236}">
                <a16:creationId xmlns:a16="http://schemas.microsoft.com/office/drawing/2014/main" id="{69C0EDF9-DA29-45A3-C756-6075F30A3773}"/>
              </a:ext>
            </a:extLst>
          </p:cNvPr>
          <p:cNvCxnSpPr>
            <a:cxnSpLocks/>
          </p:cNvCxnSpPr>
          <p:nvPr/>
        </p:nvCxnSpPr>
        <p:spPr>
          <a:xfrm rot="5400000" flipH="1" flipV="1">
            <a:off x="9827402" y="2617271"/>
            <a:ext cx="1011264" cy="709802"/>
          </a:xfrm>
          <a:prstGeom prst="bentConnector3">
            <a:avLst>
              <a:gd name="adj1" fmla="val 268"/>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913500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D264043-6989-CC49-A705-C5B3CBBC6BEB}"/>
              </a:ext>
            </a:extLst>
          </p:cNvPr>
          <p:cNvSpPr txBox="1"/>
          <p:nvPr/>
        </p:nvSpPr>
        <p:spPr>
          <a:xfrm>
            <a:off x="541970" y="1909632"/>
            <a:ext cx="10929154" cy="3416320"/>
          </a:xfrm>
          <a:prstGeom prst="rect">
            <a:avLst/>
          </a:prstGeom>
          <a:noFill/>
        </p:spPr>
        <p:txBody>
          <a:bodyPr wrap="square" rtlCol="0">
            <a:spAutoFit/>
          </a:bodyPr>
          <a:lstStyle/>
          <a:p>
            <a:pPr>
              <a:spcAft>
                <a:spcPts val="1200"/>
              </a:spcAft>
            </a:pPr>
            <a:r>
              <a:rPr lang="en-US" sz="2400" b="1">
                <a:solidFill>
                  <a:schemeClr val="accent5">
                    <a:lumMod val="75000"/>
                  </a:schemeClr>
                </a:solidFill>
                <a:latin typeface="Segoe UI Semibold" panose="020B0502040204020203" pitchFamily="34" charset="0"/>
                <a:cs typeface="Segoe UI Semibold" panose="020B0502040204020203" pitchFamily="34" charset="0"/>
              </a:rPr>
              <a:t>Shard Key Criteria</a:t>
            </a:r>
            <a:endParaRPr lang="en-US" sz="2400"/>
          </a:p>
          <a:p>
            <a:pPr marL="342900"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Pick a column that </a:t>
            </a:r>
            <a:r>
              <a:rPr lang="en-US" sz="1600" u="sng">
                <a:latin typeface="Segoe UI" panose="020B0502040204020203" pitchFamily="34" charset="0"/>
                <a:cs typeface="Segoe UI" panose="020B0502040204020203" pitchFamily="34" charset="0"/>
              </a:rPr>
              <a:t>application filters on most of the times</a:t>
            </a:r>
            <a:r>
              <a:rPr lang="en-US" sz="1600">
                <a:latin typeface="Segoe UI" panose="020B0502040204020203" pitchFamily="34" charset="0"/>
                <a:cs typeface="Segoe UI" panose="020B0502040204020203" pitchFamily="34" charset="0"/>
              </a:rPr>
              <a:t> (over 80% of the times) – </a:t>
            </a:r>
            <a:r>
              <a:rPr lang="en-US" sz="1600" b="1">
                <a:latin typeface="Segoe UI" panose="020B0502040204020203" pitchFamily="34" charset="0"/>
                <a:cs typeface="Segoe UI" panose="020B0502040204020203" pitchFamily="34" charset="0"/>
              </a:rPr>
              <a:t>WHERE</a:t>
            </a:r>
            <a:r>
              <a:rPr lang="en-US" sz="1600">
                <a:latin typeface="Segoe UI" panose="020B0502040204020203" pitchFamily="34" charset="0"/>
                <a:cs typeface="Segoe UI" panose="020B0502040204020203" pitchFamily="34" charset="0"/>
              </a:rPr>
              <a:t> clause filter on the column</a:t>
            </a:r>
            <a:endParaRPr lang="en-US" sz="1600">
              <a:solidFill>
                <a:srgbClr val="FF0000"/>
              </a:solidFill>
              <a:latin typeface="Segoe UI" panose="020B0502040204020203" pitchFamily="34" charset="0"/>
              <a:cs typeface="Segoe UI" panose="020B0502040204020203" pitchFamily="34" charset="0"/>
            </a:endParaRPr>
          </a:p>
          <a:p>
            <a:pPr marL="800100" lvl="1"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Ex: SELECT * FROM events where device_id=1;</a:t>
            </a:r>
          </a:p>
          <a:p>
            <a:pPr marL="800100" lvl="1"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Avoids network/connection overhead, as query hits only one worker where distribution column exists – important for transactional workloads.</a:t>
            </a:r>
          </a:p>
          <a:p>
            <a:pPr marL="342900"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If there is no such key, slight modification to below parameter should help</a:t>
            </a:r>
            <a:endParaRPr lang="en-US" sz="1600">
              <a:solidFill>
                <a:srgbClr val="FF0000"/>
              </a:solidFill>
              <a:latin typeface="Segoe UI" panose="020B0502040204020203" pitchFamily="34" charset="0"/>
              <a:cs typeface="Segoe UI" panose="020B0502040204020203" pitchFamily="34" charset="0"/>
            </a:endParaRPr>
          </a:p>
          <a:p>
            <a:pPr marL="800100" lvl="1"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Adaptive executor is optimized to reduce network/connection overhead.</a:t>
            </a:r>
          </a:p>
          <a:p>
            <a:pPr marL="800100" lvl="1" indent="-34290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Can explicitly </a:t>
            </a:r>
            <a:r>
              <a:rPr lang="en-US" sz="1600" err="1">
                <a:latin typeface="Segoe UI" panose="020B0502040204020203" pitchFamily="34" charset="0"/>
                <a:cs typeface="Segoe UI" panose="020B0502040204020203" pitchFamily="34" charset="0"/>
              </a:rPr>
              <a:t>citus.</a:t>
            </a:r>
            <a:r>
              <a:rPr lang="en-US" sz="1600" b="1" err="1">
                <a:latin typeface="Segoe UI" panose="020B0502040204020203" pitchFamily="34" charset="0"/>
                <a:cs typeface="Segoe UI" panose="020B0502040204020203" pitchFamily="34" charset="0"/>
              </a:rPr>
              <a:t>max_adaptive_executor_pool_size</a:t>
            </a:r>
            <a:r>
              <a:rPr lang="en-US" sz="1600" b="1">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rPr>
              <a:t>to 1.</a:t>
            </a:r>
          </a:p>
          <a:p>
            <a:pPr marL="800100" lvl="1" indent="-342900">
              <a:spcAft>
                <a:spcPts val="600"/>
              </a:spcAft>
              <a:buFont typeface="Arial" panose="020B0604020202020204" pitchFamily="34" charset="0"/>
              <a:buChar char="•"/>
            </a:pPr>
            <a:endParaRPr lang="en-US" sz="2400"/>
          </a:p>
        </p:txBody>
      </p:sp>
      <p:sp>
        <p:nvSpPr>
          <p:cNvPr id="36" name="Title 35">
            <a:extLst>
              <a:ext uri="{FF2B5EF4-FFF2-40B4-BE49-F238E27FC236}">
                <a16:creationId xmlns:a16="http://schemas.microsoft.com/office/drawing/2014/main" id="{71E806CF-DF2D-3B47-9131-02ED0F6601FB}"/>
              </a:ext>
            </a:extLst>
          </p:cNvPr>
          <p:cNvSpPr txBox="1">
            <a:spLocks noGrp="1"/>
          </p:cNvSpPr>
          <p:nvPr>
            <p:ph type="title" idx="4294967295"/>
          </p:nvPr>
        </p:nvSpPr>
        <p:spPr>
          <a:xfrm>
            <a:off x="196608" y="187241"/>
            <a:ext cx="11619878"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Choosing a shard key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2F5496"/>
                </a:solidFill>
                <a:effectLst/>
                <a:uLnTx/>
                <a:uFillTx/>
                <a:latin typeface="Segoe UI Semibold" panose="020B0502040204020203" pitchFamily="34" charset="0"/>
                <a:ea typeface="+mn-ea"/>
                <a:cs typeface="Segoe UI Semibold" panose="020B0502040204020203" pitchFamily="34" charset="0"/>
              </a:rPr>
              <a:t>Transactional / Operational Workloads</a:t>
            </a:r>
          </a:p>
        </p:txBody>
      </p:sp>
    </p:spTree>
    <p:extLst>
      <p:ext uri="{BB962C8B-B14F-4D97-AF65-F5344CB8AC3E}">
        <p14:creationId xmlns:p14="http://schemas.microsoft.com/office/powerpoint/2010/main" val="327999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146A-C6CB-3CBB-6E4D-7B035AA657BE}"/>
              </a:ext>
            </a:extLst>
          </p:cNvPr>
          <p:cNvSpPr>
            <a:spLocks noGrp="1"/>
          </p:cNvSpPr>
          <p:nvPr>
            <p:ph type="title"/>
          </p:nvPr>
        </p:nvSpPr>
        <p:spPr>
          <a:xfrm>
            <a:off x="838200" y="329500"/>
            <a:ext cx="10515600" cy="988662"/>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Shard Key Selection Summary</a:t>
            </a:r>
          </a:p>
        </p:txBody>
      </p:sp>
      <p:sp>
        <p:nvSpPr>
          <p:cNvPr id="3" name="Content Placeholder 2">
            <a:extLst>
              <a:ext uri="{FF2B5EF4-FFF2-40B4-BE49-F238E27FC236}">
                <a16:creationId xmlns:a16="http://schemas.microsoft.com/office/drawing/2014/main" id="{CDD52F2F-393E-CE5A-D31F-E87793CD0A6D}"/>
              </a:ext>
            </a:extLst>
          </p:cNvPr>
          <p:cNvSpPr>
            <a:spLocks noGrp="1"/>
          </p:cNvSpPr>
          <p:nvPr>
            <p:ph idx="1"/>
          </p:nvPr>
        </p:nvSpPr>
        <p:spPr>
          <a:xfrm>
            <a:off x="670931" y="1589488"/>
            <a:ext cx="10515600" cy="3411393"/>
          </a:xfrm>
        </p:spPr>
        <p:txBody>
          <a:bodyPr/>
          <a:lstStyle/>
          <a:p>
            <a:pPr algn="l" rtl="0" fontAlgn="base">
              <a:buFont typeface="Arial" panose="020B0604020202020204" pitchFamily="34" charset="0"/>
              <a:buChar char="•"/>
            </a:pPr>
            <a:r>
              <a:rPr lang="en-US" sz="2000" b="1" u="none" strike="noStrike">
                <a:solidFill>
                  <a:srgbClr val="000000"/>
                </a:solidFill>
                <a:effectLst/>
                <a:latin typeface="Segoe UI" panose="020B0502040204020203" pitchFamily="34" charset="0"/>
                <a:cs typeface="Segoe UI" panose="020B0502040204020203" pitchFamily="34" charset="0"/>
              </a:rPr>
              <a:t>Multi-tenant – </a:t>
            </a:r>
            <a:r>
              <a:rPr lang="en-US" sz="2000" u="none" strike="noStrike">
                <a:solidFill>
                  <a:srgbClr val="000000"/>
                </a:solidFill>
                <a:effectLst/>
                <a:latin typeface="Segoe UI" panose="020B0502040204020203" pitchFamily="34" charset="0"/>
                <a:cs typeface="Segoe UI" panose="020B0502040204020203" pitchFamily="34" charset="0"/>
              </a:rPr>
              <a:t>“Column that is at the </a:t>
            </a:r>
            <a:r>
              <a:rPr lang="en-US" sz="2000" u="sng" strike="noStrike">
                <a:solidFill>
                  <a:srgbClr val="000000"/>
                </a:solidFill>
                <a:effectLst/>
                <a:latin typeface="Segoe UI" panose="020B0502040204020203" pitchFamily="34" charset="0"/>
                <a:cs typeface="Segoe UI" panose="020B0502040204020203" pitchFamily="34" charset="0"/>
              </a:rPr>
              <a:t>top of hierarchy</a:t>
            </a:r>
            <a:r>
              <a:rPr lang="en-US" sz="2000" u="none" strike="noStrike">
                <a:solidFill>
                  <a:srgbClr val="000000"/>
                </a:solidFill>
                <a:effectLst/>
                <a:latin typeface="Segoe UI" panose="020B0502040204020203" pitchFamily="34" charset="0"/>
                <a:cs typeface="Segoe UI" panose="020B0502040204020203" pitchFamily="34" charset="0"/>
              </a:rPr>
              <a:t> OR the one that identifies the tenant”​</a:t>
            </a:r>
          </a:p>
          <a:p>
            <a:pPr lvl="1" fontAlgn="base"/>
            <a:r>
              <a:rPr lang="en-US" sz="2000" u="none" strike="noStrike">
                <a:solidFill>
                  <a:srgbClr val="000000"/>
                </a:solidFill>
                <a:effectLst/>
                <a:latin typeface="Segoe UI" panose="020B0502040204020203" pitchFamily="34" charset="0"/>
                <a:cs typeface="Segoe UI" panose="020B0502040204020203" pitchFamily="34" charset="0"/>
              </a:rPr>
              <a:t>Use foreign key graph and joins​</a:t>
            </a:r>
          </a:p>
          <a:p>
            <a:pPr lvl="1" fontAlgn="base"/>
            <a:endParaRPr lang="en-US" sz="2000" u="none" strike="noStrike">
              <a:solidFill>
                <a:srgbClr val="000000"/>
              </a:solidFill>
              <a:effectLst/>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r>
              <a:rPr lang="en-US" sz="2000" b="1" u="none" strike="noStrike">
                <a:solidFill>
                  <a:srgbClr val="000000"/>
                </a:solidFill>
                <a:effectLst/>
                <a:latin typeface="Segoe UI" panose="020B0502040204020203" pitchFamily="34" charset="0"/>
                <a:cs typeface="Segoe UI" panose="020B0502040204020203" pitchFamily="34" charset="0"/>
              </a:rPr>
              <a:t>Real-time Operational Analytics –  </a:t>
            </a:r>
            <a:r>
              <a:rPr lang="en-US" sz="2000" u="none" strike="noStrike">
                <a:solidFill>
                  <a:srgbClr val="000000"/>
                </a:solidFill>
                <a:effectLst/>
                <a:latin typeface="Segoe UI" panose="020B0502040204020203" pitchFamily="34" charset="0"/>
                <a:cs typeface="Segoe UI" panose="020B0502040204020203" pitchFamily="34" charset="0"/>
              </a:rPr>
              <a:t>“Common </a:t>
            </a:r>
            <a:r>
              <a:rPr lang="en-US" sz="2000" u="sng" strike="noStrike">
                <a:solidFill>
                  <a:srgbClr val="000000"/>
                </a:solidFill>
                <a:effectLst/>
                <a:latin typeface="Segoe UI" panose="020B0502040204020203" pitchFamily="34" charset="0"/>
                <a:cs typeface="Segoe UI" panose="020B0502040204020203" pitchFamily="34" charset="0"/>
              </a:rPr>
              <a:t>column that co-locates large tables</a:t>
            </a:r>
            <a:r>
              <a:rPr lang="en-US" sz="2000" u="none" strike="noStrike">
                <a:solidFill>
                  <a:srgbClr val="000000"/>
                </a:solidFill>
                <a:effectLst/>
                <a:latin typeface="Segoe UI" panose="020B0502040204020203" pitchFamily="34" charset="0"/>
                <a:cs typeface="Segoe UI" panose="020B0502040204020203" pitchFamily="34" charset="0"/>
              </a:rPr>
              <a:t>”​</a:t>
            </a:r>
          </a:p>
          <a:p>
            <a:pPr lvl="1" fontAlgn="base"/>
            <a:r>
              <a:rPr lang="en-US" sz="2000" u="none" strike="noStrike">
                <a:solidFill>
                  <a:srgbClr val="000000"/>
                </a:solidFill>
                <a:effectLst/>
                <a:latin typeface="Segoe UI" panose="020B0502040204020203" pitchFamily="34" charset="0"/>
                <a:cs typeface="Segoe UI" panose="020B0502040204020203" pitchFamily="34" charset="0"/>
              </a:rPr>
              <a:t>Use foreign keys and joins​</a:t>
            </a:r>
          </a:p>
          <a:p>
            <a:pPr lvl="1" fontAlgn="base"/>
            <a:endParaRPr lang="en-US" sz="2000" u="none" strike="noStrike">
              <a:solidFill>
                <a:srgbClr val="000000"/>
              </a:solidFill>
              <a:effectLst/>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r>
              <a:rPr lang="en-US" sz="2000" b="1" u="none" strike="noStrike">
                <a:solidFill>
                  <a:srgbClr val="000000"/>
                </a:solidFill>
                <a:effectLst/>
                <a:latin typeface="Segoe UI" panose="020B0502040204020203" pitchFamily="34" charset="0"/>
                <a:cs typeface="Segoe UI" panose="020B0502040204020203" pitchFamily="34" charset="0"/>
              </a:rPr>
              <a:t>High Throughput Transactional– </a:t>
            </a:r>
            <a:r>
              <a:rPr lang="en-US" sz="2000" u="none" strike="noStrike">
                <a:solidFill>
                  <a:srgbClr val="000000"/>
                </a:solidFill>
                <a:effectLst/>
                <a:latin typeface="Segoe UI" panose="020B0502040204020203" pitchFamily="34" charset="0"/>
                <a:cs typeface="Segoe UI" panose="020B0502040204020203" pitchFamily="34" charset="0"/>
              </a:rPr>
              <a:t>“Column that the application </a:t>
            </a:r>
            <a:r>
              <a:rPr lang="en-US" sz="2000" u="sng" strike="noStrike">
                <a:solidFill>
                  <a:srgbClr val="000000"/>
                </a:solidFill>
                <a:effectLst/>
                <a:latin typeface="Segoe UI" panose="020B0502040204020203" pitchFamily="34" charset="0"/>
                <a:cs typeface="Segoe UI" panose="020B0502040204020203" pitchFamily="34" charset="0"/>
              </a:rPr>
              <a:t>mostly filters on</a:t>
            </a:r>
            <a:r>
              <a:rPr lang="en-US" sz="2000" u="none" strike="noStrike">
                <a:solidFill>
                  <a:srgbClr val="000000"/>
                </a:solidFill>
                <a:effectLst/>
                <a:latin typeface="Segoe UI" panose="020B0502040204020203" pitchFamily="34" charset="0"/>
                <a:cs typeface="Segoe UI" panose="020B0502040204020203" pitchFamily="34" charset="0"/>
              </a:rPr>
              <a:t>”​</a:t>
            </a:r>
          </a:p>
          <a:p>
            <a:pPr lvl="1" fontAlgn="base"/>
            <a:r>
              <a:rPr lang="en-US" sz="2000" u="none" strike="noStrike">
                <a:solidFill>
                  <a:srgbClr val="000000"/>
                </a:solidFill>
                <a:effectLst/>
                <a:latin typeface="Segoe UI" panose="020B0502040204020203" pitchFamily="34" charset="0"/>
                <a:cs typeface="Segoe UI" panose="020B0502040204020203" pitchFamily="34" charset="0"/>
              </a:rPr>
              <a:t>Use WHERE clause filters</a:t>
            </a:r>
          </a:p>
          <a:p>
            <a:endParaRPr lang="en-US"/>
          </a:p>
        </p:txBody>
      </p:sp>
    </p:spTree>
    <p:extLst>
      <p:ext uri="{BB962C8B-B14F-4D97-AF65-F5344CB8AC3E}">
        <p14:creationId xmlns:p14="http://schemas.microsoft.com/office/powerpoint/2010/main" val="66665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Data Modelling</a:t>
            </a:r>
          </a:p>
        </p:txBody>
      </p:sp>
    </p:spTree>
    <p:extLst>
      <p:ext uri="{BB962C8B-B14F-4D97-AF65-F5344CB8AC3E}">
        <p14:creationId xmlns:p14="http://schemas.microsoft.com/office/powerpoint/2010/main" val="12925252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838199" y="578883"/>
            <a:ext cx="10515599" cy="1154914"/>
          </a:xfrm>
        </p:spPr>
        <p:txBody>
          <a:bodyPr vert="horz" lIns="91440" tIns="45720" rIns="91440" bIns="45720" rtlCol="0" anchor="ctr">
            <a:normAutofit fontScale="90000"/>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Table Types in Azure Cosmos DB for PostgreSQL</a:t>
            </a:r>
          </a:p>
        </p:txBody>
      </p:sp>
      <p:graphicFrame>
        <p:nvGraphicFramePr>
          <p:cNvPr id="7" name="TextBox 1" descr="Criteria defined to differentiate or define existing table into :&#10;1) Distributed table : Tables Split across nodes in the form of shards, Table size mostly beyond 10 GB&#10;2) Reference table : Table copy retained across all nodes in cluster. Typically static on low on operational end. Size usually identified under 10 GB.&#10;3) local tables : retained only on Coordinator with minimum use for serving the application." title="Types of Tables on Azure cosmos DB for Postgresql">
            <a:extLst>
              <a:ext uri="{FF2B5EF4-FFF2-40B4-BE49-F238E27FC236}">
                <a16:creationId xmlns:a16="http://schemas.microsoft.com/office/drawing/2014/main" id="{0D7A7830-E328-5D84-451D-B469B492B0FB}"/>
              </a:ext>
            </a:extLst>
          </p:cNvPr>
          <p:cNvGraphicFramePr/>
          <p:nvPr/>
        </p:nvGraphicFramePr>
        <p:xfrm>
          <a:off x="838200" y="1824326"/>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30654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descr="With the database Nothing Shared Architecture, we could scale horizontally infinitely, while preserving ACID properties" title="Distributed Postgres">
            <a:extLst>
              <a:ext uri="{FF2B5EF4-FFF2-40B4-BE49-F238E27FC236}">
                <a16:creationId xmlns:a16="http://schemas.microsoft.com/office/drawing/2014/main" id="{C1C46014-9156-BCEE-EFDF-75918F5F5EE6}"/>
              </a:ext>
            </a:extLst>
          </p:cNvPr>
          <p:cNvGrpSpPr/>
          <p:nvPr/>
        </p:nvGrpSpPr>
        <p:grpSpPr>
          <a:xfrm>
            <a:off x="1359062" y="2679088"/>
            <a:ext cx="2600740" cy="1329975"/>
            <a:chOff x="608943" y="2719716"/>
            <a:chExt cx="2411495" cy="960781"/>
          </a:xfrm>
        </p:grpSpPr>
        <p:sp>
          <p:nvSpPr>
            <p:cNvPr id="10" name="Text Placeholder 47">
              <a:extLst>
                <a:ext uri="{FF2B5EF4-FFF2-40B4-BE49-F238E27FC236}">
                  <a16:creationId xmlns:a16="http://schemas.microsoft.com/office/drawing/2014/main" id="{CAFBE2D9-24F3-2DC1-4240-91D0A6E6A4C4}"/>
                </a:ext>
              </a:extLst>
            </p:cNvPr>
            <p:cNvSpPr txBox="1">
              <a:spLocks/>
            </p:cNvSpPr>
            <p:nvPr/>
          </p:nvSpPr>
          <p:spPr>
            <a:xfrm>
              <a:off x="746328" y="3213584"/>
              <a:ext cx="2194560" cy="466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a:gradFill>
                    <a:gsLst>
                      <a:gs pos="1250">
                        <a:srgbClr val="000000"/>
                      </a:gs>
                      <a:gs pos="100000">
                        <a:srgbClr val="000000"/>
                      </a:gs>
                    </a:gsLst>
                    <a:lin ang="5400000" scaled="0"/>
                  </a:gradFill>
                  <a:latin typeface="Segoe UI"/>
                  <a:cs typeface="Segoe UI"/>
                </a:rPr>
                <a:t>Break free from the limits of single-node Postgres &amp; </a:t>
              </a:r>
              <a:r>
                <a:rPr lang="en-US">
                  <a:solidFill>
                    <a:srgbClr val="0070C0"/>
                  </a:solidFill>
                  <a:latin typeface="Segoe UI"/>
                  <a:cs typeface="Segoe UI"/>
                </a:rPr>
                <a:t>scale out across 100s of nodes</a:t>
              </a:r>
            </a:p>
          </p:txBody>
        </p:sp>
        <p:sp>
          <p:nvSpPr>
            <p:cNvPr id="11" name="Text Placeholder 11">
              <a:extLst>
                <a:ext uri="{FF2B5EF4-FFF2-40B4-BE49-F238E27FC236}">
                  <a16:creationId xmlns:a16="http://schemas.microsoft.com/office/drawing/2014/main" id="{0B3798C9-7F54-8FDB-1D33-98CFD2A6267B}"/>
                </a:ext>
              </a:extLst>
            </p:cNvPr>
            <p:cNvSpPr txBox="1">
              <a:spLocks/>
            </p:cNvSpPr>
            <p:nvPr/>
          </p:nvSpPr>
          <p:spPr>
            <a:xfrm>
              <a:off x="837033" y="2719716"/>
              <a:ext cx="1867919" cy="15563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Semibold"/>
                  <a:cs typeface="Segoe UI"/>
                </a:rPr>
                <a:t>Distributed Postgres</a:t>
              </a:r>
            </a:p>
          </p:txBody>
        </p:sp>
        <p:cxnSp>
          <p:nvCxnSpPr>
            <p:cNvPr id="12" name="Straight Connector 11">
              <a:extLst>
                <a:ext uri="{FF2B5EF4-FFF2-40B4-BE49-F238E27FC236}">
                  <a16:creationId xmlns:a16="http://schemas.microsoft.com/office/drawing/2014/main" id="{334605F6-B81D-A607-F28C-34CC35286B0D}"/>
                </a:ext>
              </a:extLst>
            </p:cNvPr>
            <p:cNvCxnSpPr>
              <a:cxnSpLocks/>
            </p:cNvCxnSpPr>
            <p:nvPr/>
          </p:nvCxnSpPr>
          <p:spPr>
            <a:xfrm>
              <a:off x="608943" y="3092979"/>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 name="Group 28" descr="Able to achieve higher parallelisation with shared dataset lying across nodes for different shard key values." title="Parallelised Performance">
            <a:extLst>
              <a:ext uri="{FF2B5EF4-FFF2-40B4-BE49-F238E27FC236}">
                <a16:creationId xmlns:a16="http://schemas.microsoft.com/office/drawing/2014/main" id="{DAC336BA-32D2-96EA-1BE3-C871E8E8BD77}"/>
              </a:ext>
            </a:extLst>
          </p:cNvPr>
          <p:cNvGrpSpPr/>
          <p:nvPr/>
        </p:nvGrpSpPr>
        <p:grpSpPr>
          <a:xfrm>
            <a:off x="7969281" y="2333988"/>
            <a:ext cx="2639813" cy="1672410"/>
            <a:chOff x="3238231" y="2200542"/>
            <a:chExt cx="2565419" cy="1517001"/>
          </a:xfrm>
        </p:grpSpPr>
        <p:sp>
          <p:nvSpPr>
            <p:cNvPr id="30" name="Text Placeholder 12">
              <a:extLst>
                <a:ext uri="{FF2B5EF4-FFF2-40B4-BE49-F238E27FC236}">
                  <a16:creationId xmlns:a16="http://schemas.microsoft.com/office/drawing/2014/main" id="{24AD807A-5537-9836-680B-524CD85E8AC1}"/>
                </a:ext>
              </a:extLst>
            </p:cNvPr>
            <p:cNvSpPr txBox="1">
              <a:spLocks/>
            </p:cNvSpPr>
            <p:nvPr/>
          </p:nvSpPr>
          <p:spPr>
            <a:xfrm>
              <a:off x="3372748" y="2434271"/>
              <a:ext cx="2194560" cy="39084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a:latin typeface="Segoe UI Semibold"/>
                  <a:cs typeface="Segoe UI"/>
                </a:rPr>
                <a:t>Parallelized  </a:t>
              </a:r>
              <a:br>
                <a:rPr lang="en-US" sz="1400">
                  <a:latin typeface="Segoe UI Semibold"/>
                </a:rPr>
              </a:br>
              <a:r>
                <a:rPr lang="en-US" sz="1400">
                  <a:latin typeface="Segoe UI Semibold"/>
                  <a:cs typeface="Segoe UI"/>
                </a:rPr>
                <a:t>performance</a:t>
              </a:r>
            </a:p>
          </p:txBody>
        </p:sp>
        <p:sp>
          <p:nvSpPr>
            <p:cNvPr id="31" name="Text Placeholder 44">
              <a:extLst>
                <a:ext uri="{FF2B5EF4-FFF2-40B4-BE49-F238E27FC236}">
                  <a16:creationId xmlns:a16="http://schemas.microsoft.com/office/drawing/2014/main" id="{40BD1E9C-7637-9FA2-BDF4-C61848CB2627}"/>
                </a:ext>
              </a:extLst>
            </p:cNvPr>
            <p:cNvSpPr txBox="1">
              <a:spLocks/>
            </p:cNvSpPr>
            <p:nvPr/>
          </p:nvSpPr>
          <p:spPr>
            <a:xfrm>
              <a:off x="3276530" y="3131273"/>
              <a:ext cx="2527120" cy="58627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gradFill>
                    <a:gsLst>
                      <a:gs pos="1250">
                        <a:srgbClr val="000000"/>
                      </a:gs>
                      <a:gs pos="100000">
                        <a:srgbClr val="000000"/>
                      </a:gs>
                    </a:gsLst>
                    <a:lin ang="5400000" scaled="0"/>
                  </a:gradFill>
                  <a:latin typeface="Segoe UI"/>
                  <a:cs typeface="Segoe UI"/>
                </a:rPr>
                <a:t>Ingest &amp; query your database in real time, with </a:t>
              </a:r>
              <a:r>
                <a:rPr lang="en-US">
                  <a:solidFill>
                    <a:srgbClr val="0070C0"/>
                  </a:solidFill>
                  <a:latin typeface="Segoe UI"/>
                  <a:cs typeface="Segoe UI"/>
                </a:rPr>
                <a:t>sub-second responses across billions of rows</a:t>
              </a:r>
            </a:p>
          </p:txBody>
        </p:sp>
        <p:cxnSp>
          <p:nvCxnSpPr>
            <p:cNvPr id="32" name="Straight Connector 31">
              <a:extLst>
                <a:ext uri="{FF2B5EF4-FFF2-40B4-BE49-F238E27FC236}">
                  <a16:creationId xmlns:a16="http://schemas.microsoft.com/office/drawing/2014/main" id="{CC37E3C9-DB8B-69A1-EB52-5C2158A2FD32}"/>
                </a:ext>
              </a:extLst>
            </p:cNvPr>
            <p:cNvCxnSpPr>
              <a:cxnSpLocks/>
            </p:cNvCxnSpPr>
            <p:nvPr/>
          </p:nvCxnSpPr>
          <p:spPr>
            <a:xfrm flipV="1">
              <a:off x="3238231" y="2960192"/>
              <a:ext cx="2521573" cy="93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Freeform 136">
              <a:extLst>
                <a:ext uri="{FF2B5EF4-FFF2-40B4-BE49-F238E27FC236}">
                  <a16:creationId xmlns:a16="http://schemas.microsoft.com/office/drawing/2014/main" id="{0D10561A-768F-168B-9D26-6DFCC743667E}"/>
                </a:ext>
              </a:extLst>
            </p:cNvPr>
            <p:cNvSpPr>
              <a:spLocks/>
            </p:cNvSpPr>
            <p:nvPr/>
          </p:nvSpPr>
          <p:spPr bwMode="auto">
            <a:xfrm>
              <a:off x="4660734" y="22005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4" name="Title 63">
            <a:extLst>
              <a:ext uri="{FF2B5EF4-FFF2-40B4-BE49-F238E27FC236}">
                <a16:creationId xmlns:a16="http://schemas.microsoft.com/office/drawing/2014/main" id="{6E646557-C20F-592C-E879-06492C695449}"/>
              </a:ext>
            </a:extLst>
          </p:cNvPr>
          <p:cNvSpPr txBox="1">
            <a:spLocks noGrp="1"/>
          </p:cNvSpPr>
          <p:nvPr>
            <p:ph type="title" idx="4294967295"/>
          </p:nvPr>
        </p:nvSpPr>
        <p:spPr>
          <a:xfrm>
            <a:off x="505329" y="235834"/>
            <a:ext cx="11129452"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70C0"/>
                </a:solidFill>
                <a:effectLst/>
                <a:uLnTx/>
                <a:uFillTx/>
                <a:latin typeface="Segoe UI Semibold"/>
                <a:ea typeface="+mn-ea"/>
                <a:cs typeface="Segoe UI Semibold"/>
              </a:rPr>
              <a:t>Azure Cosmos DB for Postgres </a:t>
            </a:r>
          </a:p>
        </p:txBody>
      </p:sp>
      <p:sp>
        <p:nvSpPr>
          <p:cNvPr id="2" name="Text Placeholder 10">
            <a:extLst>
              <a:ext uri="{FF2B5EF4-FFF2-40B4-BE49-F238E27FC236}">
                <a16:creationId xmlns:a16="http://schemas.microsoft.com/office/drawing/2014/main" id="{18D50BDA-7725-0EC8-F51F-EA12EC5D2A22}"/>
              </a:ext>
            </a:extLst>
          </p:cNvPr>
          <p:cNvSpPr txBox="1">
            <a:spLocks/>
          </p:cNvSpPr>
          <p:nvPr/>
        </p:nvSpPr>
        <p:spPr>
          <a:xfrm>
            <a:off x="4469286" y="2569089"/>
            <a:ext cx="2840261" cy="43088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a:latin typeface="Segoe UI Semibold"/>
                <a:cs typeface="Segoe UI"/>
              </a:rPr>
              <a:t>Global </a:t>
            </a:r>
            <a:br>
              <a:rPr lang="en-US" sz="1400">
                <a:latin typeface="Segoe UI Semibold"/>
                <a:cs typeface="Segoe UI"/>
              </a:rPr>
            </a:br>
            <a:r>
              <a:rPr lang="en-US" sz="1400">
                <a:latin typeface="Segoe UI Semibold"/>
                <a:cs typeface="Segoe UI"/>
              </a:rPr>
              <a:t>Scalability</a:t>
            </a:r>
            <a:endParaRPr lang="en-US" sz="1400">
              <a:latin typeface="Segoe UI Semibold"/>
            </a:endParaRPr>
          </a:p>
        </p:txBody>
      </p:sp>
      <p:cxnSp>
        <p:nvCxnSpPr>
          <p:cNvPr id="3" name="Straight Connector 2" title="Visual synchronised line">
            <a:extLst>
              <a:ext uri="{FF2B5EF4-FFF2-40B4-BE49-F238E27FC236}">
                <a16:creationId xmlns:a16="http://schemas.microsoft.com/office/drawing/2014/main" id="{2A6A4C8D-4315-8503-62F5-1B9D8EEEF5B5}"/>
              </a:ext>
            </a:extLst>
          </p:cNvPr>
          <p:cNvCxnSpPr>
            <a:cxnSpLocks/>
          </p:cNvCxnSpPr>
          <p:nvPr/>
        </p:nvCxnSpPr>
        <p:spPr>
          <a:xfrm>
            <a:off x="4654637" y="3196636"/>
            <a:ext cx="284026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F53BCC7-FD17-F239-EB31-2ABD08CC3B92}"/>
              </a:ext>
            </a:extLst>
          </p:cNvPr>
          <p:cNvSpPr txBox="1"/>
          <p:nvPr/>
        </p:nvSpPr>
        <p:spPr>
          <a:xfrm>
            <a:off x="4744263" y="3360502"/>
            <a:ext cx="2568331" cy="523220"/>
          </a:xfrm>
          <a:prstGeom prst="rect">
            <a:avLst/>
          </a:prstGeom>
          <a:noFill/>
        </p:spPr>
        <p:txBody>
          <a:bodyPr wrap="square" lIns="91440" tIns="45720" rIns="91440" bIns="45720" rtlCol="0" anchor="t">
            <a:spAutoFit/>
          </a:bodyPr>
          <a:lstStyle/>
          <a:p>
            <a:r>
              <a:rPr lang="en-US" sz="1400">
                <a:gradFill>
                  <a:gsLst>
                    <a:gs pos="1250">
                      <a:srgbClr val="000000"/>
                    </a:gs>
                    <a:gs pos="100000">
                      <a:srgbClr val="000000"/>
                    </a:gs>
                  </a:gsLst>
                  <a:lin ang="5400000" scaled="0"/>
                </a:gradFill>
                <a:latin typeface="Segoe UI"/>
                <a:cs typeface="Segoe UI"/>
              </a:rPr>
              <a:t>Global availability of data through </a:t>
            </a:r>
            <a:r>
              <a:rPr lang="en-US" sz="1400">
                <a:solidFill>
                  <a:schemeClr val="accent5">
                    <a:lumMod val="75000"/>
                  </a:schemeClr>
                </a:solidFill>
                <a:latin typeface="Segoe UI"/>
                <a:cs typeface="Segoe UI"/>
              </a:rPr>
              <a:t>Cross-region replicas</a:t>
            </a:r>
          </a:p>
        </p:txBody>
      </p:sp>
      <p:sp>
        <p:nvSpPr>
          <p:cNvPr id="164" name="Text Placeholder 45">
            <a:extLst>
              <a:ext uri="{FF2B5EF4-FFF2-40B4-BE49-F238E27FC236}">
                <a16:creationId xmlns:a16="http://schemas.microsoft.com/office/drawing/2014/main" id="{77870534-D70B-8A57-6EC7-811574E07954}"/>
              </a:ext>
            </a:extLst>
          </p:cNvPr>
          <p:cNvSpPr txBox="1">
            <a:spLocks/>
          </p:cNvSpPr>
          <p:nvPr/>
        </p:nvSpPr>
        <p:spPr>
          <a:xfrm>
            <a:off x="4468884" y="5782772"/>
            <a:ext cx="3182538"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gradFill>
                  <a:gsLst>
                    <a:gs pos="1250">
                      <a:srgbClr val="000000"/>
                    </a:gs>
                    <a:gs pos="100000">
                      <a:srgbClr val="000000"/>
                    </a:gs>
                  </a:gsLst>
                  <a:lin ang="5400000" scaled="0"/>
                </a:gradFill>
                <a:latin typeface="Segoe UI"/>
                <a:cs typeface="Segoe UI"/>
              </a:rPr>
              <a:t>Save time &amp; cost. Run </a:t>
            </a:r>
            <a:r>
              <a:rPr lang="en-US">
                <a:solidFill>
                  <a:srgbClr val="0070C0"/>
                </a:solidFill>
                <a:latin typeface="Segoe UI"/>
                <a:cs typeface="Segoe UI"/>
              </a:rPr>
              <a:t>both transactions and analytics  in one database</a:t>
            </a:r>
            <a:r>
              <a:rPr lang="en-US">
                <a:gradFill>
                  <a:gsLst>
                    <a:gs pos="1250">
                      <a:srgbClr val="000000"/>
                    </a:gs>
                    <a:gs pos="100000">
                      <a:srgbClr val="000000"/>
                    </a:gs>
                  </a:gsLst>
                  <a:lin ang="5400000" scaled="0"/>
                </a:gradFill>
                <a:latin typeface="Segoe UI"/>
                <a:cs typeface="Segoe UI"/>
              </a:rPr>
              <a:t>. Also, avoid the painful costs of manual </a:t>
            </a:r>
            <a:r>
              <a:rPr lang="en-US" err="1">
                <a:gradFill>
                  <a:gsLst>
                    <a:gs pos="1250">
                      <a:srgbClr val="000000"/>
                    </a:gs>
                    <a:gs pos="100000">
                      <a:srgbClr val="000000"/>
                    </a:gs>
                  </a:gsLst>
                  <a:lin ang="5400000" scaled="0"/>
                </a:gradFill>
                <a:latin typeface="Segoe UI"/>
                <a:cs typeface="Segoe UI"/>
              </a:rPr>
              <a:t>sharding</a:t>
            </a:r>
            <a:endParaRPr lang="en-US">
              <a:gradFill>
                <a:gsLst>
                  <a:gs pos="1250">
                    <a:srgbClr val="000000"/>
                  </a:gs>
                  <a:gs pos="100000">
                    <a:srgbClr val="000000"/>
                  </a:gs>
                </a:gsLst>
                <a:lin ang="5400000" scaled="0"/>
              </a:gradFill>
              <a:latin typeface="Segoe UI"/>
              <a:cs typeface="Segoe UI"/>
            </a:endParaRPr>
          </a:p>
        </p:txBody>
      </p:sp>
      <p:sp>
        <p:nvSpPr>
          <p:cNvPr id="166" name="Text Placeholder 16">
            <a:extLst>
              <a:ext uri="{FF2B5EF4-FFF2-40B4-BE49-F238E27FC236}">
                <a16:creationId xmlns:a16="http://schemas.microsoft.com/office/drawing/2014/main" id="{D9EF72A6-55DD-7A5E-097B-85BDD01FFFEB}"/>
              </a:ext>
            </a:extLst>
          </p:cNvPr>
          <p:cNvSpPr txBox="1">
            <a:spLocks/>
          </p:cNvSpPr>
          <p:nvPr/>
        </p:nvSpPr>
        <p:spPr>
          <a:xfrm>
            <a:off x="4714985" y="4976161"/>
            <a:ext cx="2232091" cy="473976"/>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a:latin typeface="Segoe UI Semibold"/>
                <a:cs typeface="Segoe UI"/>
              </a:rPr>
              <a:t>Common Source for</a:t>
            </a:r>
          </a:p>
          <a:p>
            <a:pPr algn="ctr">
              <a:defRPr/>
            </a:pPr>
            <a:r>
              <a:rPr lang="en-US" sz="1400">
                <a:latin typeface="Segoe UI Semibold"/>
                <a:cs typeface="Segoe UI"/>
              </a:rPr>
              <a:t>OLTP &amp; OLAP</a:t>
            </a:r>
          </a:p>
        </p:txBody>
      </p:sp>
      <p:cxnSp>
        <p:nvCxnSpPr>
          <p:cNvPr id="181" name="Straight Connector 180" title="Visual synchronous line">
            <a:extLst>
              <a:ext uri="{FF2B5EF4-FFF2-40B4-BE49-F238E27FC236}">
                <a16:creationId xmlns:a16="http://schemas.microsoft.com/office/drawing/2014/main" id="{1E2F20C1-6E9C-0B4C-2BC7-D694E39E57DC}"/>
              </a:ext>
            </a:extLst>
          </p:cNvPr>
          <p:cNvCxnSpPr>
            <a:cxnSpLocks/>
          </p:cNvCxnSpPr>
          <p:nvPr/>
        </p:nvCxnSpPr>
        <p:spPr>
          <a:xfrm>
            <a:off x="4517173" y="5563863"/>
            <a:ext cx="29609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0" name="Group 189" descr="Azure Cosmos DB for Postgres is an extension and not fork, which allows making latest Postgres major release available on the cluster within 24 hours of PG major release." title="Always Latest">
            <a:extLst>
              <a:ext uri="{FF2B5EF4-FFF2-40B4-BE49-F238E27FC236}">
                <a16:creationId xmlns:a16="http://schemas.microsoft.com/office/drawing/2014/main" id="{89368C94-8981-7549-C831-94E8B4275A8C}"/>
              </a:ext>
            </a:extLst>
          </p:cNvPr>
          <p:cNvGrpSpPr/>
          <p:nvPr/>
        </p:nvGrpSpPr>
        <p:grpSpPr>
          <a:xfrm>
            <a:off x="7892433" y="4446176"/>
            <a:ext cx="2911592" cy="2200033"/>
            <a:chOff x="8425879" y="2178787"/>
            <a:chExt cx="2969889" cy="1897599"/>
          </a:xfrm>
        </p:grpSpPr>
        <p:sp>
          <p:nvSpPr>
            <p:cNvPr id="183" name="Text Placeholder 10">
              <a:extLst>
                <a:ext uri="{FF2B5EF4-FFF2-40B4-BE49-F238E27FC236}">
                  <a16:creationId xmlns:a16="http://schemas.microsoft.com/office/drawing/2014/main" id="{88A30F14-E783-93A2-6B08-B2E4906409CF}"/>
                </a:ext>
              </a:extLst>
            </p:cNvPr>
            <p:cNvSpPr txBox="1">
              <a:spLocks/>
            </p:cNvSpPr>
            <p:nvPr/>
          </p:nvSpPr>
          <p:spPr>
            <a:xfrm>
              <a:off x="8425879" y="2653685"/>
              <a:ext cx="2781285" cy="37165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Semibold"/>
                  <a:cs typeface="Segoe UI"/>
                </a:rPr>
                <a:t>Stay current with PostgreSQL innovations</a:t>
              </a:r>
            </a:p>
          </p:txBody>
        </p:sp>
        <p:grpSp>
          <p:nvGrpSpPr>
            <p:cNvPr id="184" name="Group 183">
              <a:extLst>
                <a:ext uri="{FF2B5EF4-FFF2-40B4-BE49-F238E27FC236}">
                  <a16:creationId xmlns:a16="http://schemas.microsoft.com/office/drawing/2014/main" id="{FF831131-57E0-F0DB-B667-DB43B9B8AF8E}"/>
                </a:ext>
              </a:extLst>
            </p:cNvPr>
            <p:cNvGrpSpPr/>
            <p:nvPr/>
          </p:nvGrpSpPr>
          <p:grpSpPr>
            <a:xfrm>
              <a:off x="8479286" y="2178787"/>
              <a:ext cx="2916482" cy="1897599"/>
              <a:chOff x="8479286" y="2178787"/>
              <a:chExt cx="2916482" cy="1897599"/>
            </a:xfrm>
          </p:grpSpPr>
          <p:sp>
            <p:nvSpPr>
              <p:cNvPr id="189" name="Freeform 67">
                <a:extLst>
                  <a:ext uri="{FF2B5EF4-FFF2-40B4-BE49-F238E27FC236}">
                    <a16:creationId xmlns:a16="http://schemas.microsoft.com/office/drawing/2014/main" id="{38A82A07-623A-909E-92B7-08B30C1BF7A8}"/>
                  </a:ext>
                </a:extLst>
              </p:cNvPr>
              <p:cNvSpPr>
                <a:spLocks/>
              </p:cNvSpPr>
              <p:nvPr/>
            </p:nvSpPr>
            <p:spPr bwMode="auto">
              <a:xfrm>
                <a:off x="9984763" y="2178787"/>
                <a:ext cx="115355" cy="10130"/>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Text Placeholder 47">
                <a:extLst>
                  <a:ext uri="{FF2B5EF4-FFF2-40B4-BE49-F238E27FC236}">
                    <a16:creationId xmlns:a16="http://schemas.microsoft.com/office/drawing/2014/main" id="{0624D74C-3FCC-2B40-3009-633C83563EF7}"/>
                  </a:ext>
                </a:extLst>
              </p:cNvPr>
              <p:cNvSpPr txBox="1">
                <a:spLocks/>
              </p:cNvSpPr>
              <p:nvPr/>
            </p:nvSpPr>
            <p:spPr>
              <a:xfrm>
                <a:off x="8511715" y="3327948"/>
                <a:ext cx="2884053" cy="74843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a:gradFill>
                      <a:gsLst>
                        <a:gs pos="1250">
                          <a:srgbClr val="000000"/>
                        </a:gs>
                        <a:gs pos="100000">
                          <a:srgbClr val="000000"/>
                        </a:gs>
                      </a:gsLst>
                      <a:lin ang="5400000" scaled="0"/>
                    </a:gradFill>
                    <a:latin typeface="Segoe UI"/>
                    <a:cs typeface="Segoe UI"/>
                  </a:rPr>
                  <a:t>Developed as an </a:t>
                </a:r>
                <a:r>
                  <a:rPr lang="en-US">
                    <a:solidFill>
                      <a:srgbClr val="0070C0"/>
                    </a:solidFill>
                    <a:latin typeface="Segoe UI"/>
                    <a:cs typeface="Segoe UI"/>
                  </a:rPr>
                  <a:t>open source extension (not a fork), </a:t>
                </a:r>
                <a:r>
                  <a:rPr lang="en-US">
                    <a:gradFill>
                      <a:gsLst>
                        <a:gs pos="1250">
                          <a:srgbClr val="000000"/>
                        </a:gs>
                        <a:gs pos="100000">
                          <a:srgbClr val="000000"/>
                        </a:gs>
                      </a:gsLst>
                      <a:lin ang="5400000" scaled="0"/>
                    </a:gradFill>
                    <a:latin typeface="Segoe UI"/>
                    <a:cs typeface="Segoe UI"/>
                  </a:rPr>
                  <a:t>leverage all your PostgreSQL expertise and its latest innovations</a:t>
                </a:r>
              </a:p>
            </p:txBody>
          </p:sp>
          <p:cxnSp>
            <p:nvCxnSpPr>
              <p:cNvPr id="187" name="Straight Connector 186">
                <a:extLst>
                  <a:ext uri="{FF2B5EF4-FFF2-40B4-BE49-F238E27FC236}">
                    <a16:creationId xmlns:a16="http://schemas.microsoft.com/office/drawing/2014/main" id="{E8E5FB06-ABF6-47F2-F0F6-F12E6C1F3BC4}"/>
                  </a:ext>
                </a:extLst>
              </p:cNvPr>
              <p:cNvCxnSpPr>
                <a:cxnSpLocks/>
              </p:cNvCxnSpPr>
              <p:nvPr/>
            </p:nvCxnSpPr>
            <p:spPr>
              <a:xfrm flipV="1">
                <a:off x="8479286" y="3142348"/>
                <a:ext cx="2732671" cy="44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9" name="Group 198" descr="Multi-tenant use cases fits naturally due to the flexibility to shard and locate related data together and pick and choose to retain them on specific nodes in cluster." title="Ideal for SaaS">
            <a:extLst>
              <a:ext uri="{FF2B5EF4-FFF2-40B4-BE49-F238E27FC236}">
                <a16:creationId xmlns:a16="http://schemas.microsoft.com/office/drawing/2014/main" id="{8E59B888-BB4C-97D8-6048-DEE575C30AFA}"/>
              </a:ext>
            </a:extLst>
          </p:cNvPr>
          <p:cNvGrpSpPr/>
          <p:nvPr/>
        </p:nvGrpSpPr>
        <p:grpSpPr>
          <a:xfrm>
            <a:off x="956706" y="4749111"/>
            <a:ext cx="3100023" cy="1899723"/>
            <a:chOff x="8558063" y="2093699"/>
            <a:chExt cx="3162093" cy="1638577"/>
          </a:xfrm>
        </p:grpSpPr>
        <p:sp>
          <p:nvSpPr>
            <p:cNvPr id="192" name="Text Placeholder 10">
              <a:extLst>
                <a:ext uri="{FF2B5EF4-FFF2-40B4-BE49-F238E27FC236}">
                  <a16:creationId xmlns:a16="http://schemas.microsoft.com/office/drawing/2014/main" id="{B4544351-E375-5CD2-0C2E-CA4448F7CDDF}"/>
                </a:ext>
              </a:extLst>
            </p:cNvPr>
            <p:cNvSpPr txBox="1">
              <a:spLocks/>
            </p:cNvSpPr>
            <p:nvPr/>
          </p:nvSpPr>
          <p:spPr>
            <a:xfrm>
              <a:off x="8673766" y="2399082"/>
              <a:ext cx="2781285" cy="18582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Semibold"/>
                  <a:cs typeface="Segoe UI"/>
                </a:rPr>
                <a:t>Ideal for SaaS</a:t>
              </a:r>
            </a:p>
          </p:txBody>
        </p:sp>
        <p:grpSp>
          <p:nvGrpSpPr>
            <p:cNvPr id="193" name="Group 192">
              <a:extLst>
                <a:ext uri="{FF2B5EF4-FFF2-40B4-BE49-F238E27FC236}">
                  <a16:creationId xmlns:a16="http://schemas.microsoft.com/office/drawing/2014/main" id="{21229240-EE01-5AE6-D77B-6AE237BC1423}"/>
                </a:ext>
              </a:extLst>
            </p:cNvPr>
            <p:cNvGrpSpPr/>
            <p:nvPr/>
          </p:nvGrpSpPr>
          <p:grpSpPr>
            <a:xfrm>
              <a:off x="8558063" y="2093699"/>
              <a:ext cx="3162093" cy="1638577"/>
              <a:chOff x="8558063" y="2093699"/>
              <a:chExt cx="3162093" cy="1638577"/>
            </a:xfrm>
          </p:grpSpPr>
          <p:grpSp>
            <p:nvGrpSpPr>
              <p:cNvPr id="194" name="Group 193">
                <a:extLst>
                  <a:ext uri="{FF2B5EF4-FFF2-40B4-BE49-F238E27FC236}">
                    <a16:creationId xmlns:a16="http://schemas.microsoft.com/office/drawing/2014/main" id="{23635FE3-661D-BAA9-CF11-320BD88516D5}"/>
                  </a:ext>
                </a:extLst>
              </p:cNvPr>
              <p:cNvGrpSpPr/>
              <p:nvPr/>
            </p:nvGrpSpPr>
            <p:grpSpPr>
              <a:xfrm>
                <a:off x="9868699" y="2093699"/>
                <a:ext cx="295112" cy="291731"/>
                <a:chOff x="10970759" y="2371811"/>
                <a:chExt cx="661987" cy="685800"/>
              </a:xfrm>
            </p:grpSpPr>
            <p:sp>
              <p:nvSpPr>
                <p:cNvPr id="197" name="Freeform 66">
                  <a:extLst>
                    <a:ext uri="{FF2B5EF4-FFF2-40B4-BE49-F238E27FC236}">
                      <a16:creationId xmlns:a16="http://schemas.microsoft.com/office/drawing/2014/main" id="{78FC181A-3C24-72CB-CC9A-9806D7728C7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Freeform 67">
                  <a:extLst>
                    <a:ext uri="{FF2B5EF4-FFF2-40B4-BE49-F238E27FC236}">
                      <a16:creationId xmlns:a16="http://schemas.microsoft.com/office/drawing/2014/main" id="{5DA60DAD-257F-B35E-A83E-E48D37C6A00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95" name="Text Placeholder 47">
                <a:extLst>
                  <a:ext uri="{FF2B5EF4-FFF2-40B4-BE49-F238E27FC236}">
                    <a16:creationId xmlns:a16="http://schemas.microsoft.com/office/drawing/2014/main" id="{94B2415C-F863-3B0B-96D7-2722B583E298}"/>
                  </a:ext>
                </a:extLst>
              </p:cNvPr>
              <p:cNvSpPr txBox="1">
                <a:spLocks/>
              </p:cNvSpPr>
              <p:nvPr/>
            </p:nvSpPr>
            <p:spPr>
              <a:xfrm>
                <a:off x="8661594" y="2988967"/>
                <a:ext cx="3022427" cy="74330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a:gradFill>
                      <a:gsLst>
                        <a:gs pos="1250">
                          <a:srgbClr val="000000"/>
                        </a:gs>
                        <a:gs pos="100000">
                          <a:srgbClr val="000000"/>
                        </a:gs>
                      </a:gsLst>
                      <a:lin ang="5400000" scaled="0"/>
                    </a:gradFill>
                    <a:latin typeface="Segoe UI"/>
                    <a:cs typeface="Segoe UI"/>
                  </a:rPr>
                  <a:t>Easier implementation both for Building for Scale or Building for Isolation with finer control on individual shards.</a:t>
                </a:r>
              </a:p>
            </p:txBody>
          </p:sp>
          <p:cxnSp>
            <p:nvCxnSpPr>
              <p:cNvPr id="196" name="Straight Connector 195">
                <a:extLst>
                  <a:ext uri="{FF2B5EF4-FFF2-40B4-BE49-F238E27FC236}">
                    <a16:creationId xmlns:a16="http://schemas.microsoft.com/office/drawing/2014/main" id="{5AABDB8C-CC19-6B11-6CC7-E1A292A55F22}"/>
                  </a:ext>
                </a:extLst>
              </p:cNvPr>
              <p:cNvCxnSpPr>
                <a:cxnSpLocks/>
              </p:cNvCxnSpPr>
              <p:nvPr/>
            </p:nvCxnSpPr>
            <p:spPr>
              <a:xfrm>
                <a:off x="8558063" y="2795957"/>
                <a:ext cx="316209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2" name="TextBox 201">
            <a:extLst>
              <a:ext uri="{FF2B5EF4-FFF2-40B4-BE49-F238E27FC236}">
                <a16:creationId xmlns:a16="http://schemas.microsoft.com/office/drawing/2014/main" id="{7C763325-708D-005D-A735-8543840221BD}"/>
              </a:ext>
            </a:extLst>
          </p:cNvPr>
          <p:cNvSpPr txBox="1"/>
          <p:nvPr/>
        </p:nvSpPr>
        <p:spPr>
          <a:xfrm>
            <a:off x="1215081" y="1055472"/>
            <a:ext cx="96853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latin typeface="Segoe UI"/>
                <a:ea typeface="+mn-lt"/>
                <a:cs typeface="+mn-lt"/>
              </a:rPr>
              <a:t>A fully managed</a:t>
            </a:r>
            <a:r>
              <a:rPr lang="en-GB" sz="1600">
                <a:solidFill>
                  <a:schemeClr val="accent5">
                    <a:lumMod val="75000"/>
                  </a:schemeClr>
                </a:solidFill>
                <a:ea typeface="+mn-lt"/>
                <a:cs typeface="+mn-lt"/>
              </a:rPr>
              <a:t> </a:t>
            </a:r>
            <a:r>
              <a:rPr lang="en-GB" sz="1600" b="1">
                <a:solidFill>
                  <a:schemeClr val="accent5">
                    <a:lumMod val="75000"/>
                  </a:schemeClr>
                </a:solidFill>
                <a:ea typeface="+mn-lt"/>
                <a:cs typeface="+mn-lt"/>
              </a:rPr>
              <a:t>relational distributed database</a:t>
            </a:r>
            <a:r>
              <a:rPr lang="en-GB" sz="1600">
                <a:solidFill>
                  <a:schemeClr val="accent5">
                    <a:lumMod val="75000"/>
                  </a:schemeClr>
                </a:solidFill>
                <a:ea typeface="+mn-lt"/>
                <a:cs typeface="+mn-lt"/>
              </a:rPr>
              <a:t> </a:t>
            </a:r>
            <a:r>
              <a:rPr lang="en-GB" sz="1400">
                <a:latin typeface="Segoe UI"/>
                <a:ea typeface="+mn-lt"/>
                <a:cs typeface="+mn-lt"/>
              </a:rPr>
              <a:t>preserving ACID capabilities of SQL realm alongside enterprise proven, global distribution &amp; elasticity of Azure Cosmos DB.</a:t>
            </a:r>
            <a:endParaRPr lang="en-US" sz="1400">
              <a:latin typeface="Segoe UI"/>
              <a:cs typeface="Calibri"/>
            </a:endParaRPr>
          </a:p>
        </p:txBody>
      </p:sp>
      <p:pic>
        <p:nvPicPr>
          <p:cNvPr id="9" name="Graphic 8" title="Distributed Database Icon">
            <a:extLst>
              <a:ext uri="{FF2B5EF4-FFF2-40B4-BE49-F238E27FC236}">
                <a16:creationId xmlns:a16="http://schemas.microsoft.com/office/drawing/2014/main" id="{472430E7-CCBA-A36E-2195-23447F3B1A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0653" y="1814179"/>
            <a:ext cx="692128" cy="692128"/>
          </a:xfrm>
          <a:prstGeom prst="rect">
            <a:avLst/>
          </a:prstGeom>
        </p:spPr>
      </p:pic>
      <p:pic>
        <p:nvPicPr>
          <p:cNvPr id="13" name="Graphic 12" title="Global scalability Icon">
            <a:extLst>
              <a:ext uri="{FF2B5EF4-FFF2-40B4-BE49-F238E27FC236}">
                <a16:creationId xmlns:a16="http://schemas.microsoft.com/office/drawing/2014/main" id="{772EE6B4-865A-7452-9CED-9662B8939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2444" y="1814179"/>
            <a:ext cx="692128" cy="692128"/>
          </a:xfrm>
          <a:prstGeom prst="rect">
            <a:avLst/>
          </a:prstGeom>
        </p:spPr>
      </p:pic>
      <p:grpSp>
        <p:nvGrpSpPr>
          <p:cNvPr id="14" name="Group 135" title="Parallelized Performance Icon">
            <a:extLst>
              <a:ext uri="{FF2B5EF4-FFF2-40B4-BE49-F238E27FC236}">
                <a16:creationId xmlns:a16="http://schemas.microsoft.com/office/drawing/2014/main" id="{870AC8E6-FD38-57DB-D36F-5BAC84CA41E4}"/>
              </a:ext>
            </a:extLst>
          </p:cNvPr>
          <p:cNvGrpSpPr>
            <a:grpSpLocks noChangeAspect="1"/>
          </p:cNvGrpSpPr>
          <p:nvPr/>
        </p:nvGrpSpPr>
        <p:grpSpPr bwMode="auto">
          <a:xfrm>
            <a:off x="8784149" y="1814179"/>
            <a:ext cx="799277" cy="692128"/>
            <a:chOff x="2204" y="1026"/>
            <a:chExt cx="312" cy="259"/>
          </a:xfrm>
        </p:grpSpPr>
        <p:sp>
          <p:nvSpPr>
            <p:cNvPr id="15" name="Freeform 136">
              <a:extLst>
                <a:ext uri="{FF2B5EF4-FFF2-40B4-BE49-F238E27FC236}">
                  <a16:creationId xmlns:a16="http://schemas.microsoft.com/office/drawing/2014/main" id="{C8D7DE0E-BD48-381F-C93E-ACA75DAB371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37">
              <a:extLst>
                <a:ext uri="{FF2B5EF4-FFF2-40B4-BE49-F238E27FC236}">
                  <a16:creationId xmlns:a16="http://schemas.microsoft.com/office/drawing/2014/main" id="{B297E65C-21DB-DFAE-978B-A743538A2B5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138">
              <a:extLst>
                <a:ext uri="{FF2B5EF4-FFF2-40B4-BE49-F238E27FC236}">
                  <a16:creationId xmlns:a16="http://schemas.microsoft.com/office/drawing/2014/main" id="{7888C572-ADA8-E706-7D4A-2B800528D82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139">
              <a:extLst>
                <a:ext uri="{FF2B5EF4-FFF2-40B4-BE49-F238E27FC236}">
                  <a16:creationId xmlns:a16="http://schemas.microsoft.com/office/drawing/2014/main" id="{A7EDE655-3B3D-4B16-EE23-54A8C5653E5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40">
              <a:extLst>
                <a:ext uri="{FF2B5EF4-FFF2-40B4-BE49-F238E27FC236}">
                  <a16:creationId xmlns:a16="http://schemas.microsoft.com/office/drawing/2014/main" id="{8990E6EA-9933-BD50-E474-5BD3C72954D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141">
              <a:extLst>
                <a:ext uri="{FF2B5EF4-FFF2-40B4-BE49-F238E27FC236}">
                  <a16:creationId xmlns:a16="http://schemas.microsoft.com/office/drawing/2014/main" id="{DAD5D6E3-AC47-6F5B-77F8-83DACA78A333}"/>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Oval 142">
              <a:extLst>
                <a:ext uri="{FF2B5EF4-FFF2-40B4-BE49-F238E27FC236}">
                  <a16:creationId xmlns:a16="http://schemas.microsoft.com/office/drawing/2014/main" id="{CBC1F52D-60CC-2942-1277-CEB439720A96}"/>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143">
              <a:extLst>
                <a:ext uri="{FF2B5EF4-FFF2-40B4-BE49-F238E27FC236}">
                  <a16:creationId xmlns:a16="http://schemas.microsoft.com/office/drawing/2014/main" id="{C10FA428-FA19-E064-EABE-9D6384324AA9}"/>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23" name="Graphic 22" title="Multi-Tenant Icon">
            <a:extLst>
              <a:ext uri="{FF2B5EF4-FFF2-40B4-BE49-F238E27FC236}">
                <a16:creationId xmlns:a16="http://schemas.microsoft.com/office/drawing/2014/main" id="{1DE0EDC9-75E8-7796-8CE2-C19FAA3FE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9633" y="4199284"/>
            <a:ext cx="692128" cy="692128"/>
          </a:xfrm>
          <a:prstGeom prst="rect">
            <a:avLst/>
          </a:prstGeom>
        </p:spPr>
      </p:pic>
      <p:grpSp>
        <p:nvGrpSpPr>
          <p:cNvPr id="24" name="Group 23" title="Suited to OLTP &amp; OLAP Icon">
            <a:extLst>
              <a:ext uri="{FF2B5EF4-FFF2-40B4-BE49-F238E27FC236}">
                <a16:creationId xmlns:a16="http://schemas.microsoft.com/office/drawing/2014/main" id="{2F6E77E1-DCE7-6F18-EAC1-B5B1C8BB2F3C}"/>
              </a:ext>
            </a:extLst>
          </p:cNvPr>
          <p:cNvGrpSpPr/>
          <p:nvPr/>
        </p:nvGrpSpPr>
        <p:grpSpPr>
          <a:xfrm>
            <a:off x="5434111" y="4268763"/>
            <a:ext cx="692128" cy="645793"/>
            <a:chOff x="5296822" y="1760012"/>
            <a:chExt cx="1047821" cy="1091130"/>
          </a:xfrm>
        </p:grpSpPr>
        <p:sp>
          <p:nvSpPr>
            <p:cNvPr id="25" name="AutoShape 32">
              <a:extLst>
                <a:ext uri="{FF2B5EF4-FFF2-40B4-BE49-F238E27FC236}">
                  <a16:creationId xmlns:a16="http://schemas.microsoft.com/office/drawing/2014/main" id="{860C62A6-37E9-0D45-7966-884A2EF8630C}"/>
                </a:ext>
              </a:extLst>
            </p:cNvPr>
            <p:cNvSpPr>
              <a:spLocks noChangeAspect="1" noChangeArrowheads="1" noTextEdit="1"/>
            </p:cNvSpPr>
            <p:nvPr/>
          </p:nvSpPr>
          <p:spPr bwMode="auto">
            <a:xfrm>
              <a:off x="5296822" y="1760012"/>
              <a:ext cx="1047820" cy="109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4">
              <a:extLst>
                <a:ext uri="{FF2B5EF4-FFF2-40B4-BE49-F238E27FC236}">
                  <a16:creationId xmlns:a16="http://schemas.microsoft.com/office/drawing/2014/main" id="{1146A37F-2521-908B-BBC2-8F54A1A5233B}"/>
                </a:ext>
              </a:extLst>
            </p:cNvPr>
            <p:cNvSpPr>
              <a:spLocks noChangeArrowheads="1"/>
            </p:cNvSpPr>
            <p:nvPr/>
          </p:nvSpPr>
          <p:spPr bwMode="auto">
            <a:xfrm>
              <a:off x="5296822" y="1760012"/>
              <a:ext cx="392933" cy="409174"/>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35">
              <a:extLst>
                <a:ext uri="{FF2B5EF4-FFF2-40B4-BE49-F238E27FC236}">
                  <a16:creationId xmlns:a16="http://schemas.microsoft.com/office/drawing/2014/main" id="{B3067B61-F012-D337-5DE6-6F8B82A823E8}"/>
                </a:ext>
              </a:extLst>
            </p:cNvPr>
            <p:cNvSpPr>
              <a:spLocks noChangeArrowheads="1"/>
            </p:cNvSpPr>
            <p:nvPr/>
          </p:nvSpPr>
          <p:spPr bwMode="auto">
            <a:xfrm>
              <a:off x="5951710" y="1760012"/>
              <a:ext cx="392933" cy="409174"/>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36">
              <a:extLst>
                <a:ext uri="{FF2B5EF4-FFF2-40B4-BE49-F238E27FC236}">
                  <a16:creationId xmlns:a16="http://schemas.microsoft.com/office/drawing/2014/main" id="{E13F8FC7-96F3-75ED-C056-BC1544A63AC0}"/>
                </a:ext>
              </a:extLst>
            </p:cNvPr>
            <p:cNvSpPr>
              <a:spLocks noChangeArrowheads="1"/>
            </p:cNvSpPr>
            <p:nvPr/>
          </p:nvSpPr>
          <p:spPr bwMode="auto">
            <a:xfrm>
              <a:off x="5296822" y="2441968"/>
              <a:ext cx="392933" cy="409174"/>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7">
              <a:extLst>
                <a:ext uri="{FF2B5EF4-FFF2-40B4-BE49-F238E27FC236}">
                  <a16:creationId xmlns:a16="http://schemas.microsoft.com/office/drawing/2014/main" id="{FBA47511-1857-84E0-E8DF-D5D0628BECDF}"/>
                </a:ext>
              </a:extLst>
            </p:cNvPr>
            <p:cNvSpPr>
              <a:spLocks noChangeArrowheads="1"/>
            </p:cNvSpPr>
            <p:nvPr/>
          </p:nvSpPr>
          <p:spPr bwMode="auto">
            <a:xfrm>
              <a:off x="5951710" y="2441968"/>
              <a:ext cx="392933" cy="409174"/>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8">
              <a:extLst>
                <a:ext uri="{FF2B5EF4-FFF2-40B4-BE49-F238E27FC236}">
                  <a16:creationId xmlns:a16="http://schemas.microsoft.com/office/drawing/2014/main" id="{64C43F92-DF22-99FA-8C21-00F4DF7BABDC}"/>
                </a:ext>
              </a:extLst>
            </p:cNvPr>
            <p:cNvSpPr>
              <a:spLocks noEditPoints="1"/>
            </p:cNvSpPr>
            <p:nvPr/>
          </p:nvSpPr>
          <p:spPr bwMode="auto">
            <a:xfrm>
              <a:off x="5615870" y="1987331"/>
              <a:ext cx="654888" cy="678459"/>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close/>
                  <a:moveTo>
                    <a:pt x="195" y="0"/>
                  </a:moveTo>
                  <a:lnTo>
                    <a:pt x="0" y="0"/>
                  </a:lnTo>
                  <a:lnTo>
                    <a:pt x="0" y="194"/>
                  </a:lnTo>
                  <a:lnTo>
                    <a:pt x="195" y="194"/>
                  </a:lnTo>
                  <a:lnTo>
                    <a:pt x="195" y="0"/>
                  </a:lnTo>
                  <a:lnTo>
                    <a:pt x="19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9">
              <a:extLst>
                <a:ext uri="{FF2B5EF4-FFF2-40B4-BE49-F238E27FC236}">
                  <a16:creationId xmlns:a16="http://schemas.microsoft.com/office/drawing/2014/main" id="{FD196E43-4677-8DA2-322B-1A16535D2899}"/>
                </a:ext>
              </a:extLst>
            </p:cNvPr>
            <p:cNvSpPr>
              <a:spLocks noEditPoints="1"/>
            </p:cNvSpPr>
            <p:nvPr/>
          </p:nvSpPr>
          <p:spPr bwMode="auto">
            <a:xfrm>
              <a:off x="5494967" y="1966347"/>
              <a:ext cx="654888" cy="678459"/>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moveTo>
                    <a:pt x="195" y="0"/>
                  </a:moveTo>
                  <a:lnTo>
                    <a:pt x="0" y="0"/>
                  </a:lnTo>
                  <a:lnTo>
                    <a:pt x="0" y="194"/>
                  </a:lnTo>
                  <a:lnTo>
                    <a:pt x="195" y="194"/>
                  </a:lnTo>
                  <a:lnTo>
                    <a:pt x="195" y="0"/>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40">
              <a:extLst>
                <a:ext uri="{FF2B5EF4-FFF2-40B4-BE49-F238E27FC236}">
                  <a16:creationId xmlns:a16="http://schemas.microsoft.com/office/drawing/2014/main" id="{C7A3F5B3-782A-995D-2256-C522BE80B1A4}"/>
                </a:ext>
              </a:extLst>
            </p:cNvPr>
            <p:cNvSpPr>
              <a:spLocks noChangeArrowheads="1"/>
            </p:cNvSpPr>
            <p:nvPr/>
          </p:nvSpPr>
          <p:spPr bwMode="auto">
            <a:xfrm>
              <a:off x="6082687" y="2578360"/>
              <a:ext cx="130978" cy="13639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41">
              <a:extLst>
                <a:ext uri="{FF2B5EF4-FFF2-40B4-BE49-F238E27FC236}">
                  <a16:creationId xmlns:a16="http://schemas.microsoft.com/office/drawing/2014/main" id="{17703709-BFB0-F137-2AFE-3251E7F74156}"/>
                </a:ext>
              </a:extLst>
            </p:cNvPr>
            <p:cNvSpPr>
              <a:spLocks noChangeArrowheads="1"/>
            </p:cNvSpPr>
            <p:nvPr/>
          </p:nvSpPr>
          <p:spPr bwMode="auto">
            <a:xfrm>
              <a:off x="5427800" y="2578360"/>
              <a:ext cx="130978" cy="13639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42">
              <a:extLst>
                <a:ext uri="{FF2B5EF4-FFF2-40B4-BE49-F238E27FC236}">
                  <a16:creationId xmlns:a16="http://schemas.microsoft.com/office/drawing/2014/main" id="{170AE655-B037-4BB2-3B4D-FA76E06DE05F}"/>
                </a:ext>
              </a:extLst>
            </p:cNvPr>
            <p:cNvSpPr>
              <a:spLocks noChangeArrowheads="1"/>
            </p:cNvSpPr>
            <p:nvPr/>
          </p:nvSpPr>
          <p:spPr bwMode="auto">
            <a:xfrm>
              <a:off x="5427800" y="1896403"/>
              <a:ext cx="130978" cy="13639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43">
              <a:extLst>
                <a:ext uri="{FF2B5EF4-FFF2-40B4-BE49-F238E27FC236}">
                  <a16:creationId xmlns:a16="http://schemas.microsoft.com/office/drawing/2014/main" id="{E7CBB1D1-A552-A711-894B-6957CB37BE78}"/>
                </a:ext>
              </a:extLst>
            </p:cNvPr>
            <p:cNvSpPr>
              <a:spLocks noChangeArrowheads="1"/>
            </p:cNvSpPr>
            <p:nvPr/>
          </p:nvSpPr>
          <p:spPr bwMode="auto">
            <a:xfrm>
              <a:off x="6082687" y="1896403"/>
              <a:ext cx="130978" cy="13639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1" name="Graphic 40" title="Postgres Icon">
            <a:extLst>
              <a:ext uri="{FF2B5EF4-FFF2-40B4-BE49-F238E27FC236}">
                <a16:creationId xmlns:a16="http://schemas.microsoft.com/office/drawing/2014/main" id="{CAD567F1-63D2-C4A0-C4DE-0D64DC64EE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6446" y="4192448"/>
            <a:ext cx="720816" cy="744067"/>
          </a:xfrm>
          <a:prstGeom prst="rect">
            <a:avLst/>
          </a:prstGeom>
        </p:spPr>
      </p:pic>
    </p:spTree>
    <p:extLst>
      <p:ext uri="{BB962C8B-B14F-4D97-AF65-F5344CB8AC3E}">
        <p14:creationId xmlns:p14="http://schemas.microsoft.com/office/powerpoint/2010/main" val="3003090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6CEC-AFB6-67D6-52E8-E7C86D8FD2DC}"/>
              </a:ext>
            </a:extLst>
          </p:cNvPr>
          <p:cNvSpPr>
            <a:spLocks noGrp="1"/>
          </p:cNvSpPr>
          <p:nvPr>
            <p:ph type="title"/>
          </p:nvPr>
        </p:nvSpPr>
        <p:spPr>
          <a:xfrm>
            <a:off x="3853840" y="132344"/>
            <a:ext cx="3662371" cy="660596"/>
          </a:xfrm>
        </p:spPr>
        <p:txBody>
          <a:bodyPr>
            <a:normAutofit fontScale="90000"/>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Data Modeling</a:t>
            </a:r>
          </a:p>
        </p:txBody>
      </p:sp>
      <p:graphicFrame>
        <p:nvGraphicFramePr>
          <p:cNvPr id="3" name="Table 2">
            <a:extLst>
              <a:ext uri="{FF2B5EF4-FFF2-40B4-BE49-F238E27FC236}">
                <a16:creationId xmlns:a16="http://schemas.microsoft.com/office/drawing/2014/main" id="{BA1377F0-A24C-E985-CD13-384850980D40}"/>
              </a:ext>
            </a:extLst>
          </p:cNvPr>
          <p:cNvGraphicFramePr>
            <a:graphicFrameLocks noGrp="1"/>
          </p:cNvGraphicFramePr>
          <p:nvPr>
            <p:extLst>
              <p:ext uri="{D42A27DB-BD31-4B8C-83A1-F6EECF244321}">
                <p14:modId xmlns:p14="http://schemas.microsoft.com/office/powerpoint/2010/main" val="336568017"/>
              </p:ext>
            </p:extLst>
          </p:nvPr>
        </p:nvGraphicFramePr>
        <p:xfrm>
          <a:off x="10698662" y="4230818"/>
          <a:ext cx="1207315" cy="1247775"/>
        </p:xfrm>
        <a:graphic>
          <a:graphicData uri="http://schemas.openxmlformats.org/drawingml/2006/table">
            <a:tbl>
              <a:tblPr firstRow="1">
                <a:tableStyleId>{08FB837D-C827-4EFA-A057-4D05807E0F7C}</a:tableStyleId>
              </a:tblPr>
              <a:tblGrid>
                <a:gridCol w="1207315">
                  <a:extLst>
                    <a:ext uri="{9D8B030D-6E8A-4147-A177-3AD203B41FA5}">
                      <a16:colId xmlns:a16="http://schemas.microsoft.com/office/drawing/2014/main" val="403863042"/>
                    </a:ext>
                  </a:extLst>
                </a:gridCol>
              </a:tblGrid>
              <a:tr h="238125">
                <a:tc>
                  <a:txBody>
                    <a:bodyPr/>
                    <a:lstStyle/>
                    <a:p>
                      <a:pPr algn="ctr" fontAlgn="base"/>
                      <a:r>
                        <a:rPr lang="en-US" sz="1400" b="1">
                          <a:solidFill>
                            <a:srgbClr val="000000"/>
                          </a:solidFill>
                          <a:effectLst/>
                        </a:rPr>
                        <a:t>Taxation</a:t>
                      </a:r>
                      <a:endParaRPr lang="en-US" sz="1400" b="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68354607"/>
                  </a:ext>
                </a:extLst>
              </a:tr>
              <a:tr h="314325">
                <a:tc>
                  <a:txBody>
                    <a:bodyPr/>
                    <a:lstStyle/>
                    <a:p>
                      <a:pPr algn="l" fontAlgn="base"/>
                      <a:r>
                        <a:rPr lang="en-US" sz="1400" b="0" err="1">
                          <a:solidFill>
                            <a:srgbClr val="000000"/>
                          </a:solidFill>
                          <a:effectLst/>
                        </a:rPr>
                        <a:t>Tax_id</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645873074"/>
                  </a:ext>
                </a:extLst>
              </a:tr>
              <a:tr h="314325">
                <a:tc>
                  <a:txBody>
                    <a:bodyPr/>
                    <a:lstStyle/>
                    <a:p>
                      <a:pPr algn="l" fontAlgn="base"/>
                      <a:r>
                        <a:rPr lang="en-US" sz="1400" b="0" err="1">
                          <a:solidFill>
                            <a:srgbClr val="000000"/>
                          </a:solidFill>
                          <a:effectLst/>
                        </a:rPr>
                        <a:t>Tax_desc</a:t>
                      </a:r>
                      <a:endParaRPr lang="en-US" b="0" i="0" err="1">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98709170"/>
                  </a:ext>
                </a:extLst>
              </a:tr>
              <a:tr h="314325">
                <a:tc>
                  <a:txBody>
                    <a:bodyPr/>
                    <a:lstStyle/>
                    <a:p>
                      <a:pPr algn="l" fontAlgn="base"/>
                      <a:r>
                        <a:rPr lang="en-US" sz="1400" b="0" dirty="0" err="1">
                          <a:solidFill>
                            <a:srgbClr val="000000"/>
                          </a:solidFill>
                          <a:effectLst/>
                        </a:rPr>
                        <a:t>tax_rate</a:t>
                      </a:r>
                      <a:endParaRPr lang="en-US" sz="1400" b="0" dirty="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14265674"/>
                  </a:ext>
                </a:extLst>
              </a:tr>
            </a:tbl>
          </a:graphicData>
        </a:graphic>
      </p:graphicFrame>
      <p:graphicFrame>
        <p:nvGraphicFramePr>
          <p:cNvPr id="4" name="Table 3">
            <a:extLst>
              <a:ext uri="{FF2B5EF4-FFF2-40B4-BE49-F238E27FC236}">
                <a16:creationId xmlns:a16="http://schemas.microsoft.com/office/drawing/2014/main" id="{FF56E0A9-7179-11BE-FEC7-60B553362C73}"/>
              </a:ext>
            </a:extLst>
          </p:cNvPr>
          <p:cNvGraphicFramePr>
            <a:graphicFrameLocks noGrp="1"/>
          </p:cNvGraphicFramePr>
          <p:nvPr>
            <p:extLst>
              <p:ext uri="{D42A27DB-BD31-4B8C-83A1-F6EECF244321}">
                <p14:modId xmlns:p14="http://schemas.microsoft.com/office/powerpoint/2010/main" val="3798062456"/>
              </p:ext>
            </p:extLst>
          </p:nvPr>
        </p:nvGraphicFramePr>
        <p:xfrm>
          <a:off x="6487885" y="1033259"/>
          <a:ext cx="876901" cy="1350642"/>
        </p:xfrm>
        <a:graphic>
          <a:graphicData uri="http://schemas.openxmlformats.org/drawingml/2006/table">
            <a:tbl>
              <a:tblPr firstRow="1">
                <a:tableStyleId>{327F97BB-C833-4FB7-BDE5-3F7075034690}</a:tableStyleId>
              </a:tblPr>
              <a:tblGrid>
                <a:gridCol w="876901">
                  <a:extLst>
                    <a:ext uri="{9D8B030D-6E8A-4147-A177-3AD203B41FA5}">
                      <a16:colId xmlns:a16="http://schemas.microsoft.com/office/drawing/2014/main" val="3227295286"/>
                    </a:ext>
                  </a:extLst>
                </a:gridCol>
              </a:tblGrid>
              <a:tr h="345054">
                <a:tc>
                  <a:txBody>
                    <a:bodyPr/>
                    <a:lstStyle/>
                    <a:p>
                      <a:pPr algn="ctr" fontAlgn="base"/>
                      <a:r>
                        <a:rPr lang="en-US" sz="1400" b="1">
                          <a:solidFill>
                            <a:schemeClr val="tx1"/>
                          </a:solidFill>
                          <a:effectLst/>
                        </a:rPr>
                        <a:t>Stores</a:t>
                      </a:r>
                      <a:r>
                        <a:rPr lang="en-US" sz="1400" b="0">
                          <a:solidFill>
                            <a:schemeClr val="tx1"/>
                          </a:solidFill>
                          <a:effectLst/>
                        </a:rPr>
                        <a:t>​</a:t>
                      </a:r>
                      <a:endParaRPr lang="en-US" b="0" i="0">
                        <a:solidFill>
                          <a:schemeClr val="tx1"/>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13489412"/>
                  </a:ext>
                </a:extLst>
              </a:tr>
              <a:tr h="335196">
                <a:tc>
                  <a:txBody>
                    <a:bodyPr/>
                    <a:lstStyle/>
                    <a:p>
                      <a:pPr algn="l" fontAlgn="base"/>
                      <a:r>
                        <a:rPr lang="en-US" sz="1400" b="0">
                          <a:solidFill>
                            <a:schemeClr val="tx1"/>
                          </a:solidFill>
                          <a:effectLst/>
                        </a:rPr>
                        <a:t>store_id​</a:t>
                      </a:r>
                      <a:endParaRPr lang="en-US" b="0" i="0">
                        <a:solidFill>
                          <a:schemeClr val="tx1"/>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229854439"/>
                  </a:ext>
                </a:extLst>
              </a:tr>
              <a:tr h="335196">
                <a:tc>
                  <a:txBody>
                    <a:bodyPr/>
                    <a:lstStyle/>
                    <a:p>
                      <a:pPr algn="l" fontAlgn="base"/>
                      <a:r>
                        <a:rPr lang="en-US" sz="1400" b="0">
                          <a:solidFill>
                            <a:schemeClr val="tx1"/>
                          </a:solidFill>
                          <a:effectLst/>
                        </a:rPr>
                        <a:t>name​</a:t>
                      </a:r>
                      <a:endParaRPr lang="en-US" b="0" i="0">
                        <a:solidFill>
                          <a:schemeClr val="tx1"/>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249184480"/>
                  </a:ext>
                </a:extLst>
              </a:tr>
              <a:tr h="335196">
                <a:tc>
                  <a:txBody>
                    <a:bodyPr/>
                    <a:lstStyle/>
                    <a:p>
                      <a:pPr algn="l" fontAlgn="base"/>
                      <a:r>
                        <a:rPr lang="en-US" sz="1400" b="0" dirty="0">
                          <a:solidFill>
                            <a:schemeClr val="tx1"/>
                          </a:solidFill>
                          <a:effectLst/>
                        </a:rPr>
                        <a:t>category​</a:t>
                      </a:r>
                      <a:endParaRPr lang="en-US" b="0" i="0" dirty="0">
                        <a:solidFill>
                          <a:schemeClr val="tx1"/>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570899332"/>
                  </a:ext>
                </a:extLst>
              </a:tr>
            </a:tbl>
          </a:graphicData>
        </a:graphic>
      </p:graphicFrame>
      <p:graphicFrame>
        <p:nvGraphicFramePr>
          <p:cNvPr id="5" name="Table 4">
            <a:extLst>
              <a:ext uri="{FF2B5EF4-FFF2-40B4-BE49-F238E27FC236}">
                <a16:creationId xmlns:a16="http://schemas.microsoft.com/office/drawing/2014/main" id="{9BE218FB-43F1-7E6A-3DE1-1DF5D60DDB29}"/>
              </a:ext>
            </a:extLst>
          </p:cNvPr>
          <p:cNvGraphicFramePr>
            <a:graphicFrameLocks noGrp="1"/>
          </p:cNvGraphicFramePr>
          <p:nvPr>
            <p:extLst>
              <p:ext uri="{D42A27DB-BD31-4B8C-83A1-F6EECF244321}">
                <p14:modId xmlns:p14="http://schemas.microsoft.com/office/powerpoint/2010/main" val="2379541180"/>
              </p:ext>
            </p:extLst>
          </p:nvPr>
        </p:nvGraphicFramePr>
        <p:xfrm>
          <a:off x="3609781" y="2489806"/>
          <a:ext cx="1285875" cy="2276475"/>
        </p:xfrm>
        <a:graphic>
          <a:graphicData uri="http://schemas.openxmlformats.org/drawingml/2006/table">
            <a:tbl>
              <a:tblPr firstRow="1">
                <a:tableStyleId>{327F97BB-C833-4FB7-BDE5-3F7075034690}</a:tableStyleId>
              </a:tblPr>
              <a:tblGrid>
                <a:gridCol w="1285875">
                  <a:extLst>
                    <a:ext uri="{9D8B030D-6E8A-4147-A177-3AD203B41FA5}">
                      <a16:colId xmlns:a16="http://schemas.microsoft.com/office/drawing/2014/main" val="151748828"/>
                    </a:ext>
                  </a:extLst>
                </a:gridCol>
              </a:tblGrid>
              <a:tr h="333375">
                <a:tc>
                  <a:txBody>
                    <a:bodyPr/>
                    <a:lstStyle/>
                    <a:p>
                      <a:pPr algn="ctr" fontAlgn="base"/>
                      <a:r>
                        <a:rPr lang="en-US" sz="1400" b="1">
                          <a:solidFill>
                            <a:srgbClr val="000000"/>
                          </a:solidFill>
                          <a:effectLst/>
                        </a:rPr>
                        <a:t>products</a:t>
                      </a:r>
                      <a:r>
                        <a:rPr lang="en-US" sz="14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96631220"/>
                  </a:ext>
                </a:extLst>
              </a:tr>
              <a:tr h="323850">
                <a:tc>
                  <a:txBody>
                    <a:bodyPr/>
                    <a:lstStyle/>
                    <a:p>
                      <a:pPr algn="l" fontAlgn="base"/>
                      <a:r>
                        <a:rPr lang="en-US" sz="1400" b="0">
                          <a:solidFill>
                            <a:srgbClr val="000000"/>
                          </a:solidFill>
                          <a:effectLst/>
                        </a:rPr>
                        <a:t>product_id​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90505705"/>
                  </a:ext>
                </a:extLst>
              </a:tr>
              <a:tr h="323850">
                <a:tc>
                  <a:txBody>
                    <a:bodyPr/>
                    <a:lstStyle/>
                    <a:p>
                      <a:pPr algn="l" fontAlgn="base"/>
                      <a:r>
                        <a:rPr lang="en-US" sz="1400" b="0">
                          <a:solidFill>
                            <a:srgbClr val="000000"/>
                          </a:solidFill>
                          <a:effectLst/>
                        </a:rPr>
                        <a:t>store_id​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93983268"/>
                  </a:ext>
                </a:extLst>
              </a:tr>
              <a:tr h="323850">
                <a:tc>
                  <a:txBody>
                    <a:bodyPr/>
                    <a:lstStyle/>
                    <a:p>
                      <a:pPr algn="l" fontAlgn="base"/>
                      <a:r>
                        <a:rPr lang="en-US" sz="1400" b="0">
                          <a:solidFill>
                            <a:srgbClr val="000000"/>
                          </a:solidFill>
                          <a:effectLst/>
                        </a:rPr>
                        <a:t>name​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30014846"/>
                  </a:ext>
                </a:extLst>
              </a:tr>
              <a:tr h="323850">
                <a:tc>
                  <a:txBody>
                    <a:bodyPr/>
                    <a:lstStyle/>
                    <a:p>
                      <a:pPr algn="l" fontAlgn="base"/>
                      <a:r>
                        <a:rPr lang="en-US" sz="1400" b="0">
                          <a:solidFill>
                            <a:srgbClr val="000000"/>
                          </a:solidFill>
                          <a:effectLst/>
                        </a:rPr>
                        <a:t>description​</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00083571"/>
                  </a:ext>
                </a:extLst>
              </a:tr>
              <a:tr h="323850">
                <a:tc>
                  <a:txBody>
                    <a:bodyPr/>
                    <a:lstStyle/>
                    <a:p>
                      <a:pPr algn="l" fontAlgn="base"/>
                      <a:r>
                        <a:rPr lang="en-US" sz="1400" b="0">
                          <a:solidFill>
                            <a:srgbClr val="000000"/>
                          </a:solidFill>
                          <a:effectLst/>
                        </a:rPr>
                        <a:t>price​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3948017"/>
                  </a:ext>
                </a:extLst>
              </a:tr>
              <a:tr h="323850">
                <a:tc>
                  <a:txBody>
                    <a:bodyPr/>
                    <a:lstStyle/>
                    <a:p>
                      <a:pPr marL="0" algn="l" defTabSz="914400" rtl="0" eaLnBrk="1" fontAlgn="base" latinLnBrk="0" hangingPunct="1"/>
                      <a:r>
                        <a:rPr lang="en-US" sz="1400" b="0" kern="1200" dirty="0" err="1">
                          <a:solidFill>
                            <a:srgbClr val="000000"/>
                          </a:solidFill>
                          <a:effectLst/>
                          <a:latin typeface="+mn-lt"/>
                          <a:ea typeface="+mn-ea"/>
                          <a:cs typeface="+mn-cs"/>
                        </a:rPr>
                        <a:t>category_id</a:t>
                      </a:r>
                      <a:endParaRPr lang="en-US" sz="1400" b="0" kern="1200" dirty="0">
                        <a:solidFill>
                          <a:srgbClr val="000000"/>
                        </a:solidFill>
                        <a:effectLst/>
                        <a:latin typeface="+mn-lt"/>
                        <a:ea typeface="+mn-ea"/>
                        <a:cs typeface="+mn-cs"/>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90041661"/>
                  </a:ext>
                </a:extLst>
              </a:tr>
            </a:tbl>
          </a:graphicData>
        </a:graphic>
      </p:graphicFrame>
      <p:graphicFrame>
        <p:nvGraphicFramePr>
          <p:cNvPr id="6" name="Table 5">
            <a:extLst>
              <a:ext uri="{FF2B5EF4-FFF2-40B4-BE49-F238E27FC236}">
                <a16:creationId xmlns:a16="http://schemas.microsoft.com/office/drawing/2014/main" id="{C16C19C3-2C82-C00A-309A-ADE2A4BE774A}"/>
              </a:ext>
            </a:extLst>
          </p:cNvPr>
          <p:cNvGraphicFramePr>
            <a:graphicFrameLocks noGrp="1"/>
          </p:cNvGraphicFramePr>
          <p:nvPr>
            <p:extLst>
              <p:ext uri="{D42A27DB-BD31-4B8C-83A1-F6EECF244321}">
                <p14:modId xmlns:p14="http://schemas.microsoft.com/office/powerpoint/2010/main" val="366208725"/>
              </p:ext>
            </p:extLst>
          </p:nvPr>
        </p:nvGraphicFramePr>
        <p:xfrm>
          <a:off x="8917607" y="2713642"/>
          <a:ext cx="1219200" cy="2133600"/>
        </p:xfrm>
        <a:graphic>
          <a:graphicData uri="http://schemas.openxmlformats.org/drawingml/2006/table">
            <a:tbl>
              <a:tblPr firstRow="1">
                <a:tableStyleId>{327F97BB-C833-4FB7-BDE5-3F7075034690}</a:tableStyleId>
              </a:tblPr>
              <a:tblGrid>
                <a:gridCol w="1219200">
                  <a:extLst>
                    <a:ext uri="{9D8B030D-6E8A-4147-A177-3AD203B41FA5}">
                      <a16:colId xmlns:a16="http://schemas.microsoft.com/office/drawing/2014/main" val="1960117585"/>
                    </a:ext>
                  </a:extLst>
                </a:gridCol>
              </a:tblGrid>
              <a:tr h="276225">
                <a:tc>
                  <a:txBody>
                    <a:bodyPr/>
                    <a:lstStyle/>
                    <a:p>
                      <a:pPr algn="ctr" fontAlgn="base"/>
                      <a:r>
                        <a:rPr lang="en-US" sz="1400" b="1">
                          <a:solidFill>
                            <a:srgbClr val="000000"/>
                          </a:solidFill>
                          <a:effectLst/>
                        </a:rPr>
                        <a:t>orders</a:t>
                      </a:r>
                      <a:r>
                        <a:rPr lang="en-US" sz="14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84140352"/>
                  </a:ext>
                </a:extLst>
              </a:tr>
              <a:tr h="276225">
                <a:tc>
                  <a:txBody>
                    <a:bodyPr/>
                    <a:lstStyle/>
                    <a:p>
                      <a:pPr algn="l" fontAlgn="base"/>
                      <a:r>
                        <a:rPr lang="en-US" sz="1400" b="0" err="1">
                          <a:solidFill>
                            <a:srgbClr val="000000"/>
                          </a:solidFill>
                          <a:effectLst/>
                        </a:rPr>
                        <a:t>order_id</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31471300"/>
                  </a:ext>
                </a:extLst>
              </a:tr>
              <a:tr h="276225">
                <a:tc>
                  <a:txBody>
                    <a:bodyPr/>
                    <a:lstStyle/>
                    <a:p>
                      <a:pPr algn="l" fontAlgn="base"/>
                      <a:r>
                        <a:rPr lang="en-US" sz="1400" b="0" err="1">
                          <a:solidFill>
                            <a:srgbClr val="000000"/>
                          </a:solidFill>
                          <a:effectLst/>
                        </a:rPr>
                        <a:t>store_id</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15458783"/>
                  </a:ext>
                </a:extLst>
              </a:tr>
              <a:tr h="276225">
                <a:tc>
                  <a:txBody>
                    <a:bodyPr/>
                    <a:lstStyle/>
                    <a:p>
                      <a:pPr algn="l" fontAlgn="base"/>
                      <a:r>
                        <a:rPr lang="en-US" sz="1400" b="0">
                          <a:solidFill>
                            <a:srgbClr val="000000"/>
                          </a:solidFill>
                          <a:effectLst/>
                        </a:rPr>
                        <a:t>status​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3196310"/>
                  </a:ext>
                </a:extLst>
              </a:tr>
              <a:tr h="276225">
                <a:tc>
                  <a:txBody>
                    <a:bodyPr/>
                    <a:lstStyle/>
                    <a:p>
                      <a:pPr algn="l" fontAlgn="base"/>
                      <a:r>
                        <a:rPr lang="en-US" sz="1400" b="0">
                          <a:solidFill>
                            <a:schemeClr val="tx1"/>
                          </a:solidFill>
                          <a:effectLst/>
                        </a:rPr>
                        <a:t>address</a:t>
                      </a:r>
                      <a:endParaRPr lang="en-US" b="0" i="0">
                        <a:solidFill>
                          <a:schemeClr val="tx1"/>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43295109"/>
                  </a:ext>
                </a:extLst>
              </a:tr>
              <a:tr h="276225">
                <a:tc>
                  <a:txBody>
                    <a:bodyPr/>
                    <a:lstStyle/>
                    <a:p>
                      <a:pPr algn="l" fontAlgn="base"/>
                      <a:r>
                        <a:rPr lang="en-US" sz="1400" b="0" err="1">
                          <a:solidFill>
                            <a:srgbClr val="000000"/>
                          </a:solidFill>
                          <a:effectLst/>
                        </a:rPr>
                        <a:t>ordered_at</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69883466"/>
                  </a:ext>
                </a:extLst>
              </a:tr>
              <a:tr h="276225">
                <a:tc>
                  <a:txBody>
                    <a:bodyPr/>
                    <a:lstStyle/>
                    <a:p>
                      <a:pPr lvl="0" algn="l">
                        <a:buNone/>
                      </a:pPr>
                      <a:r>
                        <a:rPr lang="en-US" sz="1400" b="0" dirty="0" err="1">
                          <a:solidFill>
                            <a:srgbClr val="000000"/>
                          </a:solidFill>
                          <a:effectLst/>
                        </a:rPr>
                        <a:t>Tax_id</a:t>
                      </a:r>
                      <a:endParaRPr lang="en-US" sz="1400" b="0" dirty="0">
                        <a:solidFill>
                          <a:srgbClr val="000000"/>
                        </a:solidFill>
                        <a:effectLst/>
                      </a:endParaRPr>
                    </a:p>
                  </a:txBody>
                  <a:tcPr>
                    <a:lnT w="12700">
                      <a:solidFill>
                        <a:schemeClr val="bg2"/>
                      </a:solidFill>
                    </a:lnT>
                  </a:tcPr>
                </a:tc>
                <a:extLst>
                  <a:ext uri="{0D108BD9-81ED-4DB2-BD59-A6C34878D82A}">
                    <a16:rowId xmlns:a16="http://schemas.microsoft.com/office/drawing/2014/main" val="2525763019"/>
                  </a:ext>
                </a:extLst>
              </a:tr>
            </a:tbl>
          </a:graphicData>
        </a:graphic>
      </p:graphicFrame>
      <p:sp>
        <p:nvSpPr>
          <p:cNvPr id="10" name="Oval 9" title="Oval created to point shard key field">
            <a:extLst>
              <a:ext uri="{FF2B5EF4-FFF2-40B4-BE49-F238E27FC236}">
                <a16:creationId xmlns:a16="http://schemas.microsoft.com/office/drawing/2014/main" id="{5672E67D-A953-4849-E2B3-85707552B001}"/>
              </a:ext>
            </a:extLst>
          </p:cNvPr>
          <p:cNvSpPr/>
          <p:nvPr/>
        </p:nvSpPr>
        <p:spPr>
          <a:xfrm>
            <a:off x="8917650" y="3333770"/>
            <a:ext cx="878392" cy="282397"/>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title="Oval created to point shard key field">
            <a:extLst>
              <a:ext uri="{FF2B5EF4-FFF2-40B4-BE49-F238E27FC236}">
                <a16:creationId xmlns:a16="http://schemas.microsoft.com/office/drawing/2014/main" id="{ADDCCC0A-A383-D08B-5CED-5C3092BCF2E0}"/>
              </a:ext>
            </a:extLst>
          </p:cNvPr>
          <p:cNvSpPr/>
          <p:nvPr/>
        </p:nvSpPr>
        <p:spPr>
          <a:xfrm>
            <a:off x="3546994" y="3132725"/>
            <a:ext cx="926542" cy="360018"/>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title="Oval created to point shard key field">
            <a:extLst>
              <a:ext uri="{FF2B5EF4-FFF2-40B4-BE49-F238E27FC236}">
                <a16:creationId xmlns:a16="http://schemas.microsoft.com/office/drawing/2014/main" id="{646B14A2-6FF8-641C-B6EB-E963AA807B0A}"/>
              </a:ext>
            </a:extLst>
          </p:cNvPr>
          <p:cNvSpPr/>
          <p:nvPr/>
        </p:nvSpPr>
        <p:spPr>
          <a:xfrm>
            <a:off x="6455644" y="1389186"/>
            <a:ext cx="876897" cy="304669"/>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8BDD7A9-C222-D1FD-04DF-3EBA302EE3D5}"/>
              </a:ext>
            </a:extLst>
          </p:cNvPr>
          <p:cNvSpPr txBox="1"/>
          <p:nvPr/>
        </p:nvSpPr>
        <p:spPr>
          <a:xfrm>
            <a:off x="219697" y="978931"/>
            <a:ext cx="2666219" cy="954107"/>
          </a:xfrm>
          <a:prstGeom prst="rect">
            <a:avLst/>
          </a:prstGeom>
          <a:solidFill>
            <a:schemeClr val="accent3">
              <a:lumMod val="40000"/>
              <a:lumOff val="60000"/>
            </a:schemeClr>
          </a:solidFill>
        </p:spPr>
        <p:txBody>
          <a:bodyPr wrap="squar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Example: </a:t>
            </a:r>
          </a:p>
          <a:p>
            <a:pPr lvl="1"/>
            <a:r>
              <a:rPr lang="en-US" b="1">
                <a:solidFill>
                  <a:schemeClr val="accent1">
                    <a:lumMod val="75000"/>
                  </a:schemeClr>
                </a:solidFill>
                <a:latin typeface="Segoe UI Semibold" panose="020B0502040204020203" pitchFamily="34" charset="0"/>
                <a:cs typeface="Segoe UI Semibold" panose="020B0502040204020203" pitchFamily="34" charset="0"/>
              </a:rPr>
              <a:t>Multi-Tenant </a:t>
            </a:r>
          </a:p>
          <a:p>
            <a:pPr lvl="1"/>
            <a:r>
              <a:rPr lang="en-US" b="1">
                <a:solidFill>
                  <a:schemeClr val="accent1">
                    <a:lumMod val="75000"/>
                  </a:schemeClr>
                </a:solidFill>
                <a:latin typeface="Segoe UI Semibold" panose="020B0502040204020203" pitchFamily="34" charset="0"/>
                <a:cs typeface="Segoe UI Semibold" panose="020B0502040204020203" pitchFamily="34" charset="0"/>
              </a:rPr>
              <a:t>e-commerce store</a:t>
            </a:r>
          </a:p>
        </p:txBody>
      </p:sp>
      <p:graphicFrame>
        <p:nvGraphicFramePr>
          <p:cNvPr id="29" name="Table 28">
            <a:extLst>
              <a:ext uri="{FF2B5EF4-FFF2-40B4-BE49-F238E27FC236}">
                <a16:creationId xmlns:a16="http://schemas.microsoft.com/office/drawing/2014/main" id="{03471726-44AF-2E61-8224-6CC2BD90056B}"/>
              </a:ext>
            </a:extLst>
          </p:cNvPr>
          <p:cNvGraphicFramePr>
            <a:graphicFrameLocks noGrp="1"/>
          </p:cNvGraphicFramePr>
          <p:nvPr>
            <p:extLst>
              <p:ext uri="{D42A27DB-BD31-4B8C-83A1-F6EECF244321}">
                <p14:modId xmlns:p14="http://schemas.microsoft.com/office/powerpoint/2010/main" val="992364699"/>
              </p:ext>
            </p:extLst>
          </p:nvPr>
        </p:nvGraphicFramePr>
        <p:xfrm>
          <a:off x="3616348" y="978931"/>
          <a:ext cx="1537062" cy="1247775"/>
        </p:xfrm>
        <a:graphic>
          <a:graphicData uri="http://schemas.openxmlformats.org/drawingml/2006/table">
            <a:tbl>
              <a:tblPr firstRow="1">
                <a:tableStyleId>{08FB837D-C827-4EFA-A057-4D05807E0F7C}</a:tableStyleId>
              </a:tblPr>
              <a:tblGrid>
                <a:gridCol w="1537062">
                  <a:extLst>
                    <a:ext uri="{9D8B030D-6E8A-4147-A177-3AD203B41FA5}">
                      <a16:colId xmlns:a16="http://schemas.microsoft.com/office/drawing/2014/main" val="403863042"/>
                    </a:ext>
                  </a:extLst>
                </a:gridCol>
              </a:tblGrid>
              <a:tr h="238125">
                <a:tc>
                  <a:txBody>
                    <a:bodyPr/>
                    <a:lstStyle/>
                    <a:p>
                      <a:pPr algn="ctr" fontAlgn="base"/>
                      <a:r>
                        <a:rPr lang="en-US" sz="1400" b="1">
                          <a:solidFill>
                            <a:srgbClr val="000000"/>
                          </a:solidFill>
                          <a:effectLst/>
                        </a:rPr>
                        <a:t>Category</a:t>
                      </a:r>
                      <a:r>
                        <a:rPr lang="en-US" sz="14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68354607"/>
                  </a:ext>
                </a:extLst>
              </a:tr>
              <a:tr h="314325">
                <a:tc>
                  <a:txBody>
                    <a:bodyPr/>
                    <a:lstStyle/>
                    <a:p>
                      <a:pPr algn="l" fontAlgn="base"/>
                      <a:r>
                        <a:rPr lang="en-US" sz="1400" b="0" err="1">
                          <a:solidFill>
                            <a:srgbClr val="000000"/>
                          </a:solidFill>
                          <a:effectLst/>
                        </a:rPr>
                        <a:t>category_id</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645873074"/>
                  </a:ext>
                </a:extLst>
              </a:tr>
              <a:tr h="314325">
                <a:tc>
                  <a:txBody>
                    <a:bodyPr/>
                    <a:lstStyle/>
                    <a:p>
                      <a:pPr algn="l" fontAlgn="base"/>
                      <a:r>
                        <a:rPr lang="en-US" sz="1400" b="0" err="1">
                          <a:solidFill>
                            <a:srgbClr val="000000"/>
                          </a:solidFill>
                          <a:effectLst/>
                        </a:rPr>
                        <a:t>category_type</a:t>
                      </a:r>
                      <a:r>
                        <a:rPr lang="en-US" sz="1400" b="0">
                          <a:solidFill>
                            <a:srgbClr val="000000"/>
                          </a:solidFill>
                          <a:effectLst/>
                        </a:rPr>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98709170"/>
                  </a:ext>
                </a:extLst>
              </a:tr>
              <a:tr h="314325">
                <a:tc>
                  <a:txBody>
                    <a:bodyPr/>
                    <a:lstStyle/>
                    <a:p>
                      <a:pPr marL="0" algn="l" defTabSz="914400" rtl="0" eaLnBrk="1" fontAlgn="base" latinLnBrk="0" hangingPunct="1"/>
                      <a:r>
                        <a:rPr lang="en-US" sz="1400" b="0" kern="1200" dirty="0" err="1">
                          <a:solidFill>
                            <a:srgbClr val="000000"/>
                          </a:solidFill>
                          <a:effectLst/>
                          <a:latin typeface="+mn-lt"/>
                          <a:ea typeface="+mn-ea"/>
                          <a:cs typeface="+mn-cs"/>
                        </a:rPr>
                        <a:t>expiry_applicable</a:t>
                      </a:r>
                      <a:endParaRPr lang="en-US" sz="1400" b="0" kern="1200" dirty="0">
                        <a:solidFill>
                          <a:srgbClr val="000000"/>
                        </a:solidFill>
                        <a:effectLst/>
                        <a:latin typeface="+mn-lt"/>
                        <a:ea typeface="+mn-ea"/>
                        <a:cs typeface="+mn-cs"/>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78750100"/>
                  </a:ext>
                </a:extLst>
              </a:tr>
            </a:tbl>
          </a:graphicData>
        </a:graphic>
      </p:graphicFrame>
      <p:cxnSp>
        <p:nvCxnSpPr>
          <p:cNvPr id="81" name="Straight Connector 80" descr="Foreign Key from LineItem to Orders table" title="Connector ">
            <a:extLst>
              <a:ext uri="{FF2B5EF4-FFF2-40B4-BE49-F238E27FC236}">
                <a16:creationId xmlns:a16="http://schemas.microsoft.com/office/drawing/2014/main" id="{56197F10-0EBB-23F8-6C03-B8D5FABC08F4}"/>
              </a:ext>
            </a:extLst>
          </p:cNvPr>
          <p:cNvCxnSpPr>
            <a:cxnSpLocks/>
          </p:cNvCxnSpPr>
          <p:nvPr/>
        </p:nvCxnSpPr>
        <p:spPr>
          <a:xfrm>
            <a:off x="7263264" y="5334436"/>
            <a:ext cx="935674" cy="132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descr="Foreign Key from LineItem to Orders table" title="Connector">
            <a:extLst>
              <a:ext uri="{FF2B5EF4-FFF2-40B4-BE49-F238E27FC236}">
                <a16:creationId xmlns:a16="http://schemas.microsoft.com/office/drawing/2014/main" id="{90566753-887A-C237-02D1-DDC141C7E2FB}"/>
              </a:ext>
            </a:extLst>
          </p:cNvPr>
          <p:cNvCxnSpPr>
            <a:cxnSpLocks/>
          </p:cNvCxnSpPr>
          <p:nvPr/>
        </p:nvCxnSpPr>
        <p:spPr>
          <a:xfrm flipV="1">
            <a:off x="8198938" y="3176619"/>
            <a:ext cx="0" cy="215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Arrow Connector 84" descr="Foreign Key from LineItem to Orders table.&#10;&#10;3 arrows joined to connect the tables." title="Connector">
            <a:extLst>
              <a:ext uri="{FF2B5EF4-FFF2-40B4-BE49-F238E27FC236}">
                <a16:creationId xmlns:a16="http://schemas.microsoft.com/office/drawing/2014/main" id="{35DA7BD2-0E6B-27C4-5624-27F3224211BF}"/>
              </a:ext>
            </a:extLst>
          </p:cNvPr>
          <p:cNvCxnSpPr>
            <a:cxnSpLocks/>
          </p:cNvCxnSpPr>
          <p:nvPr/>
        </p:nvCxnSpPr>
        <p:spPr>
          <a:xfrm>
            <a:off x="8198938" y="3176619"/>
            <a:ext cx="70683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descr="Foreign Key from Orders table to Stores table" title="connector">
            <a:extLst>
              <a:ext uri="{FF2B5EF4-FFF2-40B4-BE49-F238E27FC236}">
                <a16:creationId xmlns:a16="http://schemas.microsoft.com/office/drawing/2014/main" id="{C362D51D-AE62-A7EC-9DD6-16820034E2AF}"/>
              </a:ext>
            </a:extLst>
          </p:cNvPr>
          <p:cNvCxnSpPr>
            <a:cxnSpLocks/>
          </p:cNvCxnSpPr>
          <p:nvPr/>
        </p:nvCxnSpPr>
        <p:spPr>
          <a:xfrm flipH="1">
            <a:off x="8330903" y="3452657"/>
            <a:ext cx="5748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Straight Connector 89" descr="Foreign Key from Orders table to Stores table" title="connector">
            <a:extLst>
              <a:ext uri="{FF2B5EF4-FFF2-40B4-BE49-F238E27FC236}">
                <a16:creationId xmlns:a16="http://schemas.microsoft.com/office/drawing/2014/main" id="{F4781523-093E-1B15-10DC-833137205B48}"/>
              </a:ext>
            </a:extLst>
          </p:cNvPr>
          <p:cNvCxnSpPr>
            <a:cxnSpLocks/>
          </p:cNvCxnSpPr>
          <p:nvPr/>
        </p:nvCxnSpPr>
        <p:spPr>
          <a:xfrm flipH="1" flipV="1">
            <a:off x="8319070" y="1602818"/>
            <a:ext cx="11833" cy="184983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Arrow Connector 91" descr="Foreign Key from Orders table to Stores table" title="connector">
            <a:extLst>
              <a:ext uri="{FF2B5EF4-FFF2-40B4-BE49-F238E27FC236}">
                <a16:creationId xmlns:a16="http://schemas.microsoft.com/office/drawing/2014/main" id="{CFF80E29-00D5-6F3D-AA43-E4960ECC2099}"/>
              </a:ext>
            </a:extLst>
          </p:cNvPr>
          <p:cNvCxnSpPr>
            <a:cxnSpLocks/>
          </p:cNvCxnSpPr>
          <p:nvPr/>
        </p:nvCxnSpPr>
        <p:spPr>
          <a:xfrm flipH="1">
            <a:off x="7364786" y="1602818"/>
            <a:ext cx="9542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descr="Foreign Key from products table to Stores table" title="connector">
            <a:extLst>
              <a:ext uri="{FF2B5EF4-FFF2-40B4-BE49-F238E27FC236}">
                <a16:creationId xmlns:a16="http://schemas.microsoft.com/office/drawing/2014/main" id="{F19265AF-E51F-D9F8-B863-12307E0AACF5}"/>
              </a:ext>
            </a:extLst>
          </p:cNvPr>
          <p:cNvCxnSpPr/>
          <p:nvPr/>
        </p:nvCxnSpPr>
        <p:spPr>
          <a:xfrm>
            <a:off x="4895656" y="3254629"/>
            <a:ext cx="7068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descr="Foreign Key from products table to Stores table" title="connector">
            <a:extLst>
              <a:ext uri="{FF2B5EF4-FFF2-40B4-BE49-F238E27FC236}">
                <a16:creationId xmlns:a16="http://schemas.microsoft.com/office/drawing/2014/main" id="{FD1C6F82-4386-C45D-B9F4-55594EB84C6C}"/>
              </a:ext>
            </a:extLst>
          </p:cNvPr>
          <p:cNvCxnSpPr/>
          <p:nvPr/>
        </p:nvCxnSpPr>
        <p:spPr>
          <a:xfrm flipV="1">
            <a:off x="5602493" y="1602818"/>
            <a:ext cx="0" cy="1651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Arrow Connector 100" descr="Foreign Key from products table to Stores table" title="connector">
            <a:extLst>
              <a:ext uri="{FF2B5EF4-FFF2-40B4-BE49-F238E27FC236}">
                <a16:creationId xmlns:a16="http://schemas.microsoft.com/office/drawing/2014/main" id="{EB19E05A-AAFA-8A5F-E82D-470BE15BB1CE}"/>
              </a:ext>
            </a:extLst>
          </p:cNvPr>
          <p:cNvCxnSpPr/>
          <p:nvPr/>
        </p:nvCxnSpPr>
        <p:spPr>
          <a:xfrm>
            <a:off x="5602493" y="1602818"/>
            <a:ext cx="8853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descr="taxation table reference to orders table" title="connector">
            <a:extLst>
              <a:ext uri="{FF2B5EF4-FFF2-40B4-BE49-F238E27FC236}">
                <a16:creationId xmlns:a16="http://schemas.microsoft.com/office/drawing/2014/main" id="{59EAFB75-AB59-C937-6312-7A7850118007}"/>
              </a:ext>
            </a:extLst>
          </p:cNvPr>
          <p:cNvCxnSpPr>
            <a:cxnSpLocks/>
          </p:cNvCxnSpPr>
          <p:nvPr/>
        </p:nvCxnSpPr>
        <p:spPr>
          <a:xfrm flipH="1">
            <a:off x="10124932" y="4695923"/>
            <a:ext cx="55098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descr="Foreign key from products table to category table" title="connector">
            <a:extLst>
              <a:ext uri="{FF2B5EF4-FFF2-40B4-BE49-F238E27FC236}">
                <a16:creationId xmlns:a16="http://schemas.microsoft.com/office/drawing/2014/main" id="{0DE6EC06-BF40-85DB-3006-54AE90F9207C}"/>
              </a:ext>
            </a:extLst>
          </p:cNvPr>
          <p:cNvCxnSpPr>
            <a:cxnSpLocks/>
          </p:cNvCxnSpPr>
          <p:nvPr/>
        </p:nvCxnSpPr>
        <p:spPr>
          <a:xfrm flipH="1">
            <a:off x="3043272" y="4563481"/>
            <a:ext cx="5748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1" name="Straight Connector 120" descr="Foreign key from products table to category table" title="connector">
            <a:extLst>
              <a:ext uri="{FF2B5EF4-FFF2-40B4-BE49-F238E27FC236}">
                <a16:creationId xmlns:a16="http://schemas.microsoft.com/office/drawing/2014/main" id="{3BD333C1-5CFB-0186-CACF-169142A190A9}"/>
              </a:ext>
            </a:extLst>
          </p:cNvPr>
          <p:cNvCxnSpPr>
            <a:cxnSpLocks/>
          </p:cNvCxnSpPr>
          <p:nvPr/>
        </p:nvCxnSpPr>
        <p:spPr>
          <a:xfrm flipV="1">
            <a:off x="3043272" y="1411764"/>
            <a:ext cx="54639" cy="31517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Straight Arrow Connector 123" descr="Foreign key from products table to category table" title="connector">
            <a:extLst>
              <a:ext uri="{FF2B5EF4-FFF2-40B4-BE49-F238E27FC236}">
                <a16:creationId xmlns:a16="http://schemas.microsoft.com/office/drawing/2014/main" id="{056D3298-12BD-BFD6-740B-AD1E1D234D51}"/>
              </a:ext>
            </a:extLst>
          </p:cNvPr>
          <p:cNvCxnSpPr/>
          <p:nvPr/>
        </p:nvCxnSpPr>
        <p:spPr>
          <a:xfrm>
            <a:off x="3094226" y="1411764"/>
            <a:ext cx="5155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EDBBC56A-9756-9AF0-7C52-5B95A3A79A8C}"/>
              </a:ext>
            </a:extLst>
          </p:cNvPr>
          <p:cNvSpPr txBox="1"/>
          <p:nvPr/>
        </p:nvSpPr>
        <p:spPr>
          <a:xfrm>
            <a:off x="523017" y="4890133"/>
            <a:ext cx="4093388" cy="1754326"/>
          </a:xfrm>
          <a:prstGeom prst="rect">
            <a:avLst/>
          </a:prstGeom>
          <a:noFill/>
        </p:spPr>
        <p:txBody>
          <a:bodyPr wrap="square" rtlCol="0">
            <a:spAutoFit/>
          </a:bodyPr>
          <a:lstStyle/>
          <a:p>
            <a:pPr marL="285750" indent="-285750">
              <a:buFont typeface="Arial" panose="020B0604020202020204" pitchFamily="34" charset="0"/>
              <a:buChar char="•"/>
            </a:pPr>
            <a:r>
              <a:rPr lang="en-US" sz="1200">
                <a:solidFill>
                  <a:schemeClr val="accent1">
                    <a:lumMod val="75000"/>
                  </a:schemeClr>
                </a:solidFill>
                <a:highlight>
                  <a:srgbClr val="00FFFF"/>
                </a:highlight>
                <a:latin typeface="Segoe UI" panose="020B0502040204020203" pitchFamily="34" charset="0"/>
                <a:cs typeface="Segoe UI" panose="020B0502040204020203" pitchFamily="34" charset="0"/>
              </a:rPr>
              <a:t>Store_id appears as the tenant identifier.</a:t>
            </a:r>
          </a:p>
          <a:p>
            <a:pPr marL="285750" indent="-285750">
              <a:buFont typeface="Arial" panose="020B0604020202020204" pitchFamily="34" charset="0"/>
              <a:buChar char="•"/>
            </a:pPr>
            <a:r>
              <a:rPr lang="en-US" sz="1200">
                <a:solidFill>
                  <a:schemeClr val="accent1">
                    <a:lumMod val="75000"/>
                  </a:schemeClr>
                </a:solidFill>
                <a:latin typeface="Segoe UI" panose="020B0502040204020203" pitchFamily="34" charset="0"/>
                <a:cs typeface="Segoe UI" panose="020B0502040204020203" pitchFamily="34" charset="0"/>
              </a:rPr>
              <a:t>It’s available in 3 tables allowing collocating these tables together</a:t>
            </a:r>
          </a:p>
          <a:p>
            <a:pPr marL="285750" indent="-285750">
              <a:buFont typeface="Arial" panose="020B0604020202020204" pitchFamily="34" charset="0"/>
              <a:buChar char="•"/>
            </a:pPr>
            <a:r>
              <a:rPr lang="en-US" sz="1200">
                <a:solidFill>
                  <a:schemeClr val="accent1">
                    <a:lumMod val="75000"/>
                  </a:schemeClr>
                </a:solidFill>
                <a:latin typeface="Segoe UI" panose="020B0502040204020203" pitchFamily="34" charset="0"/>
                <a:cs typeface="Segoe UI" panose="020B0502040204020203" pitchFamily="34" charset="0"/>
              </a:rPr>
              <a:t>Line_items would be joined against the order table often &amp; thus requires same distribution as orders table.</a:t>
            </a:r>
          </a:p>
          <a:p>
            <a:pPr marL="742950" lvl="1" indent="-285750">
              <a:buFont typeface="Arial" panose="020B0604020202020204" pitchFamily="34" charset="0"/>
              <a:buChar char="•"/>
            </a:pPr>
            <a:r>
              <a:rPr lang="en-US" sz="1200">
                <a:solidFill>
                  <a:schemeClr val="accent2">
                    <a:lumMod val="75000"/>
                  </a:schemeClr>
                </a:solidFill>
                <a:latin typeface="Segoe UI" panose="020B0502040204020203" pitchFamily="34" charset="0"/>
                <a:cs typeface="Segoe UI" panose="020B0502040204020203" pitchFamily="34" charset="0"/>
              </a:rPr>
              <a:t>Add field </a:t>
            </a:r>
            <a:r>
              <a:rPr lang="en-US" sz="1200" b="1">
                <a:solidFill>
                  <a:schemeClr val="accent2">
                    <a:lumMod val="75000"/>
                  </a:schemeClr>
                </a:solidFill>
                <a:latin typeface="Segoe UI" panose="020B0502040204020203" pitchFamily="34" charset="0"/>
                <a:cs typeface="Segoe UI" panose="020B0502040204020203" pitchFamily="34" charset="0"/>
              </a:rPr>
              <a:t>store_id</a:t>
            </a:r>
          </a:p>
          <a:p>
            <a:pPr marL="742950" lvl="1" indent="-285750">
              <a:buFont typeface="Arial" panose="020B0604020202020204" pitchFamily="34" charset="0"/>
              <a:buChar char="•"/>
            </a:pPr>
            <a:r>
              <a:rPr lang="en-US" sz="1200" b="1">
                <a:solidFill>
                  <a:schemeClr val="accent2">
                    <a:lumMod val="75000"/>
                  </a:schemeClr>
                </a:solidFill>
                <a:latin typeface="Segoe UI" panose="020B0502040204020203" pitchFamily="34" charset="0"/>
                <a:cs typeface="Segoe UI" panose="020B0502040204020203" pitchFamily="34" charset="0"/>
              </a:rPr>
              <a:t>Backfilling</a:t>
            </a:r>
            <a:r>
              <a:rPr lang="en-US" sz="1200">
                <a:solidFill>
                  <a:schemeClr val="accent2">
                    <a:lumMod val="75000"/>
                  </a:schemeClr>
                </a:solidFill>
                <a:latin typeface="Segoe UI" panose="020B0502040204020203" pitchFamily="34" charset="0"/>
                <a:cs typeface="Segoe UI" panose="020B0502040204020203" pitchFamily="34" charset="0"/>
              </a:rPr>
              <a:t> the line items with store_id allows even distribution of set across all 4 tables</a:t>
            </a:r>
          </a:p>
        </p:txBody>
      </p:sp>
      <p:graphicFrame>
        <p:nvGraphicFramePr>
          <p:cNvPr id="134" name="Table 133">
            <a:extLst>
              <a:ext uri="{FF2B5EF4-FFF2-40B4-BE49-F238E27FC236}">
                <a16:creationId xmlns:a16="http://schemas.microsoft.com/office/drawing/2014/main" id="{7EB2648E-E3FD-C444-8194-9B0F88F6F981}"/>
              </a:ext>
            </a:extLst>
          </p:cNvPr>
          <p:cNvGraphicFramePr>
            <a:graphicFrameLocks noGrp="1"/>
          </p:cNvGraphicFramePr>
          <p:nvPr>
            <p:extLst>
              <p:ext uri="{D42A27DB-BD31-4B8C-83A1-F6EECF244321}">
                <p14:modId xmlns:p14="http://schemas.microsoft.com/office/powerpoint/2010/main" val="3577906063"/>
              </p:ext>
            </p:extLst>
          </p:nvPr>
        </p:nvGraphicFramePr>
        <p:xfrm>
          <a:off x="6062934" y="4266598"/>
          <a:ext cx="1219200" cy="2162175"/>
        </p:xfrm>
        <a:graphic>
          <a:graphicData uri="http://schemas.openxmlformats.org/drawingml/2006/table">
            <a:tbl>
              <a:tblPr firstRow="1">
                <a:tableStyleId>{327F97BB-C833-4FB7-BDE5-3F7075034690}</a:tableStyleId>
              </a:tblPr>
              <a:tblGrid>
                <a:gridCol w="1219200">
                  <a:extLst>
                    <a:ext uri="{9D8B030D-6E8A-4147-A177-3AD203B41FA5}">
                      <a16:colId xmlns:a16="http://schemas.microsoft.com/office/drawing/2014/main" val="2632245841"/>
                    </a:ext>
                  </a:extLst>
                </a:gridCol>
              </a:tblGrid>
              <a:tr h="276225">
                <a:tc>
                  <a:txBody>
                    <a:bodyPr/>
                    <a:lstStyle/>
                    <a:p>
                      <a:pPr algn="ctr" fontAlgn="base"/>
                      <a:r>
                        <a:rPr lang="en-US" sz="1400" b="1">
                          <a:solidFill>
                            <a:srgbClr val="000000"/>
                          </a:solidFill>
                          <a:effectLst/>
                        </a:rPr>
                        <a:t>line_items</a:t>
                      </a:r>
                      <a:r>
                        <a:rPr lang="en-US" sz="14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70572975"/>
                  </a:ext>
                </a:extLst>
              </a:tr>
              <a:tr h="276225">
                <a:tc>
                  <a:txBody>
                    <a:bodyPr/>
                    <a:lstStyle/>
                    <a:p>
                      <a:pPr algn="l" fontAlgn="base"/>
                      <a:r>
                        <a:rPr lang="en-US" sz="1400" b="0">
                          <a:solidFill>
                            <a:srgbClr val="000000"/>
                          </a:solidFill>
                          <a:effectLst/>
                        </a:rPr>
                        <a:t>line_item_id​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28494482"/>
                  </a:ext>
                </a:extLst>
              </a:tr>
              <a:tr h="276225">
                <a:tc>
                  <a:txBody>
                    <a:bodyPr/>
                    <a:lstStyle/>
                    <a:p>
                      <a:pPr algn="l" fontAlgn="base"/>
                      <a:r>
                        <a:rPr lang="en-US" sz="1400" b="0">
                          <a:solidFill>
                            <a:srgbClr val="000000"/>
                          </a:solidFill>
                          <a:effectLst/>
                        </a:rPr>
                        <a:t>product_id​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68298404"/>
                  </a:ext>
                </a:extLst>
              </a:tr>
              <a:tr h="276225">
                <a:tc>
                  <a:txBody>
                    <a:bodyPr/>
                    <a:lstStyle/>
                    <a:p>
                      <a:pPr algn="l" fontAlgn="base"/>
                      <a:r>
                        <a:rPr lang="en-US" sz="1400" b="0">
                          <a:solidFill>
                            <a:srgbClr val="000000"/>
                          </a:solidFill>
                          <a:effectLst/>
                        </a:rPr>
                        <a:t>order_id​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05670343"/>
                  </a:ext>
                </a:extLst>
              </a:tr>
              <a:tr h="276225">
                <a:tc>
                  <a:txBody>
                    <a:bodyPr/>
                    <a:lstStyle/>
                    <a:p>
                      <a:pPr algn="l" fontAlgn="base"/>
                      <a:r>
                        <a:rPr lang="en-US" sz="1400" b="0">
                          <a:solidFill>
                            <a:srgbClr val="000000"/>
                          </a:solidFill>
                          <a:effectLst/>
                        </a:rPr>
                        <a:t>store_id​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384547513"/>
                  </a:ext>
                </a:extLst>
              </a:tr>
              <a:tr h="333375">
                <a:tc>
                  <a:txBody>
                    <a:bodyPr/>
                    <a:lstStyle/>
                    <a:p>
                      <a:pPr algn="l" fontAlgn="base"/>
                      <a:r>
                        <a:rPr lang="en-US" sz="1400" b="0">
                          <a:solidFill>
                            <a:srgbClr val="000000"/>
                          </a:solidFill>
                          <a:effectLst/>
                        </a:rPr>
                        <a:t>quantity​</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05574420"/>
                  </a:ext>
                </a:extLst>
              </a:tr>
              <a:tr h="276225">
                <a:tc>
                  <a:txBody>
                    <a:bodyPr/>
                    <a:lstStyle/>
                    <a:p>
                      <a:pPr algn="l" fontAlgn="base"/>
                      <a:r>
                        <a:rPr lang="en-US" sz="1400" b="0" dirty="0" err="1">
                          <a:solidFill>
                            <a:srgbClr val="000000"/>
                          </a:solidFill>
                          <a:effectLst/>
                        </a:rPr>
                        <a:t>line_amount</a:t>
                      </a:r>
                      <a:r>
                        <a:rPr lang="en-US" sz="14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077999259"/>
                  </a:ext>
                </a:extLst>
              </a:tr>
            </a:tbl>
          </a:graphicData>
        </a:graphic>
      </p:graphicFrame>
      <p:sp>
        <p:nvSpPr>
          <p:cNvPr id="135" name="Rectangle 134" descr="Reference table legend" title="Legend">
            <a:extLst>
              <a:ext uri="{FF2B5EF4-FFF2-40B4-BE49-F238E27FC236}">
                <a16:creationId xmlns:a16="http://schemas.microsoft.com/office/drawing/2014/main" id="{3D7E77FC-0A59-5277-A3C9-7318ECBFCEC3}"/>
              </a:ext>
            </a:extLst>
          </p:cNvPr>
          <p:cNvSpPr/>
          <p:nvPr/>
        </p:nvSpPr>
        <p:spPr>
          <a:xfrm>
            <a:off x="9273354" y="1228154"/>
            <a:ext cx="141404" cy="17813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title="Distributed table legend">
            <a:extLst>
              <a:ext uri="{FF2B5EF4-FFF2-40B4-BE49-F238E27FC236}">
                <a16:creationId xmlns:a16="http://schemas.microsoft.com/office/drawing/2014/main" id="{C2CED567-3475-4D64-D801-13E0A860C599}"/>
              </a:ext>
            </a:extLst>
          </p:cNvPr>
          <p:cNvSpPr/>
          <p:nvPr/>
        </p:nvSpPr>
        <p:spPr>
          <a:xfrm>
            <a:off x="9273354" y="1647922"/>
            <a:ext cx="141404" cy="17813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6EEA8421-FC50-5F83-9F5C-33982129ABC9}"/>
              </a:ext>
            </a:extLst>
          </p:cNvPr>
          <p:cNvSpPr txBox="1"/>
          <p:nvPr/>
        </p:nvSpPr>
        <p:spPr>
          <a:xfrm>
            <a:off x="9560908" y="1041798"/>
            <a:ext cx="1850315" cy="880369"/>
          </a:xfrm>
          <a:prstGeom prst="rect">
            <a:avLst/>
          </a:prstGeom>
          <a:noFill/>
        </p:spPr>
        <p:txBody>
          <a:bodyPr wrap="none" rtlCol="0">
            <a:spAutoFit/>
          </a:bodyPr>
          <a:lstStyle/>
          <a:p>
            <a:pPr>
              <a:lnSpc>
                <a:spcPct val="150000"/>
              </a:lnSpc>
            </a:pPr>
            <a:r>
              <a:rPr lang="en-US"/>
              <a:t>Reference tables</a:t>
            </a:r>
          </a:p>
          <a:p>
            <a:pPr>
              <a:lnSpc>
                <a:spcPct val="150000"/>
              </a:lnSpc>
            </a:pPr>
            <a:r>
              <a:rPr lang="en-US"/>
              <a:t>Distributed tables</a:t>
            </a:r>
          </a:p>
        </p:txBody>
      </p:sp>
      <p:cxnSp>
        <p:nvCxnSpPr>
          <p:cNvPr id="146" name="Straight Arrow Connector 145" title="decorative">
            <a:extLst>
              <a:ext uri="{FF2B5EF4-FFF2-40B4-BE49-F238E27FC236}">
                <a16:creationId xmlns:a16="http://schemas.microsoft.com/office/drawing/2014/main" id="{06E88628-223E-2044-DEBD-2BD3FDE4A66E}"/>
              </a:ext>
            </a:extLst>
          </p:cNvPr>
          <p:cNvCxnSpPr>
            <a:cxnSpLocks/>
          </p:cNvCxnSpPr>
          <p:nvPr/>
        </p:nvCxnSpPr>
        <p:spPr>
          <a:xfrm flipV="1">
            <a:off x="4473536" y="5645869"/>
            <a:ext cx="1589398" cy="63617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11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6A02-8940-7FBE-04CF-8B0E2EF14645}"/>
              </a:ext>
            </a:extLst>
          </p:cNvPr>
          <p:cNvSpPr>
            <a:spLocks noGrp="1"/>
          </p:cNvSpPr>
          <p:nvPr>
            <p:ph type="title"/>
          </p:nvPr>
        </p:nvSpPr>
        <p:spPr>
          <a:xfrm>
            <a:off x="857269" y="126340"/>
            <a:ext cx="10621488" cy="834283"/>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Multi-Tenant data placement</a:t>
            </a:r>
          </a:p>
        </p:txBody>
      </p:sp>
      <p:graphicFrame>
        <p:nvGraphicFramePr>
          <p:cNvPr id="16" name="Table 16">
            <a:extLst>
              <a:ext uri="{FF2B5EF4-FFF2-40B4-BE49-F238E27FC236}">
                <a16:creationId xmlns:a16="http://schemas.microsoft.com/office/drawing/2014/main" id="{DB6657AF-9EEA-0F6F-E11A-4F67979F3254}"/>
              </a:ext>
            </a:extLst>
          </p:cNvPr>
          <p:cNvGraphicFramePr>
            <a:graphicFrameLocks noGrp="1"/>
          </p:cNvGraphicFramePr>
          <p:nvPr>
            <p:extLst>
              <p:ext uri="{D42A27DB-BD31-4B8C-83A1-F6EECF244321}">
                <p14:modId xmlns:p14="http://schemas.microsoft.com/office/powerpoint/2010/main" val="1357331508"/>
              </p:ext>
            </p:extLst>
          </p:nvPr>
        </p:nvGraphicFramePr>
        <p:xfrm>
          <a:off x="328036" y="1470628"/>
          <a:ext cx="2558142" cy="2133600"/>
        </p:xfrm>
        <a:graphic>
          <a:graphicData uri="http://schemas.openxmlformats.org/drawingml/2006/table">
            <a:tbl>
              <a:tblPr firstRow="1" bandRow="1">
                <a:tableStyleId>{5C22544A-7EE6-4342-B048-85BDC9FD1C3A}</a:tableStyleId>
              </a:tblPr>
              <a:tblGrid>
                <a:gridCol w="1070986">
                  <a:extLst>
                    <a:ext uri="{9D8B030D-6E8A-4147-A177-3AD203B41FA5}">
                      <a16:colId xmlns:a16="http://schemas.microsoft.com/office/drawing/2014/main" val="3382012730"/>
                    </a:ext>
                  </a:extLst>
                </a:gridCol>
                <a:gridCol w="924448">
                  <a:extLst>
                    <a:ext uri="{9D8B030D-6E8A-4147-A177-3AD203B41FA5}">
                      <a16:colId xmlns:a16="http://schemas.microsoft.com/office/drawing/2014/main" val="2508163569"/>
                    </a:ext>
                  </a:extLst>
                </a:gridCol>
                <a:gridCol w="562708">
                  <a:extLst>
                    <a:ext uri="{9D8B030D-6E8A-4147-A177-3AD203B41FA5}">
                      <a16:colId xmlns:a16="http://schemas.microsoft.com/office/drawing/2014/main" val="3059765589"/>
                    </a:ext>
                  </a:extLst>
                </a:gridCol>
              </a:tblGrid>
              <a:tr h="275291">
                <a:tc>
                  <a:txBody>
                    <a:bodyPr/>
                    <a:lstStyle/>
                    <a:p>
                      <a:r>
                        <a:rPr lang="en-US" sz="1400" b="0" i="0">
                          <a:latin typeface="Segoe UI" panose="020B0502040204020203" pitchFamily="34" charset="0"/>
                          <a:cs typeface="Segoe UI" panose="020B0502040204020203" pitchFamily="34" charset="0"/>
                        </a:rPr>
                        <a:t>Product_id</a:t>
                      </a:r>
                    </a:p>
                  </a:txBody>
                  <a:tcPr/>
                </a:tc>
                <a:tc>
                  <a:txBody>
                    <a:bodyPr/>
                    <a:lstStyle/>
                    <a:p>
                      <a:r>
                        <a:rPr lang="en-US" sz="14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570581168"/>
                  </a:ext>
                </a:extLst>
              </a:tr>
              <a:tr h="275291">
                <a:tc>
                  <a:txBody>
                    <a:bodyPr/>
                    <a:lstStyle/>
                    <a:p>
                      <a:r>
                        <a:rPr lang="en-US" sz="1400" b="0" i="0">
                          <a:latin typeface="Segoe UI" panose="020B0502040204020203" pitchFamily="34" charset="0"/>
                          <a:cs typeface="Segoe UI" panose="020B0502040204020203" pitchFamily="34" charset="0"/>
                        </a:rPr>
                        <a:t>2</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3612292831"/>
                  </a:ext>
                </a:extLst>
              </a:tr>
              <a:tr h="275291">
                <a:tc>
                  <a:txBody>
                    <a:bodyPr/>
                    <a:lstStyle/>
                    <a:p>
                      <a:r>
                        <a:rPr lang="en-US" sz="1400" b="0" i="0">
                          <a:latin typeface="Segoe UI" panose="020B0502040204020203" pitchFamily="34" charset="0"/>
                          <a:cs typeface="Segoe UI" panose="020B0502040204020203" pitchFamily="34" charset="0"/>
                        </a:rPr>
                        <a:t>3</a:t>
                      </a:r>
                    </a:p>
                  </a:txBody>
                  <a:tcPr>
                    <a:solidFill>
                      <a:schemeClr val="accent4">
                        <a:lumMod val="40000"/>
                        <a:lumOff val="60000"/>
                      </a:schemeClr>
                    </a:solidFill>
                  </a:tcPr>
                </a:tc>
                <a:tc>
                  <a:txBody>
                    <a:bodyPr/>
                    <a:lstStyle/>
                    <a:p>
                      <a:r>
                        <a:rPr lang="en-US" sz="1400" b="0" i="0">
                          <a:latin typeface="Segoe UI" panose="020B0502040204020203" pitchFamily="34" charset="0"/>
                          <a:cs typeface="Segoe UI" panose="020B0502040204020203" pitchFamily="34" charset="0"/>
                        </a:rPr>
                        <a:t>2</a:t>
                      </a:r>
                    </a:p>
                  </a:txBody>
                  <a:tcPr>
                    <a:solidFill>
                      <a:schemeClr val="accent4">
                        <a:lumMod val="40000"/>
                        <a:lumOff val="6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4">
                        <a:lumMod val="40000"/>
                        <a:lumOff val="60000"/>
                      </a:schemeClr>
                    </a:solidFill>
                  </a:tcPr>
                </a:tc>
                <a:extLst>
                  <a:ext uri="{0D108BD9-81ED-4DB2-BD59-A6C34878D82A}">
                    <a16:rowId xmlns:a16="http://schemas.microsoft.com/office/drawing/2014/main" val="3924944308"/>
                  </a:ext>
                </a:extLst>
              </a:tr>
              <a:tr h="275291">
                <a:tc>
                  <a:txBody>
                    <a:bodyPr/>
                    <a:lstStyle/>
                    <a:p>
                      <a:r>
                        <a:rPr lang="en-US" sz="1400" b="0" i="0">
                          <a:latin typeface="Segoe UI" panose="020B0502040204020203" pitchFamily="34" charset="0"/>
                          <a:cs typeface="Segoe UI" panose="020B0502040204020203" pitchFamily="34" charset="0"/>
                        </a:rPr>
                        <a:t>4</a:t>
                      </a:r>
                    </a:p>
                  </a:txBody>
                  <a:tcPr/>
                </a:tc>
                <a:tc>
                  <a:txBody>
                    <a:bodyPr/>
                    <a:lstStyle/>
                    <a:p>
                      <a:r>
                        <a:rPr lang="en-US" sz="1400" b="0" i="0">
                          <a:latin typeface="Segoe UI" panose="020B0502040204020203" pitchFamily="34" charset="0"/>
                          <a:cs typeface="Segoe UI" panose="020B0502040204020203" pitchFamily="34" charset="0"/>
                        </a:rPr>
                        <a:t>4</a:t>
                      </a:r>
                    </a:p>
                  </a:txBody>
                  <a:tcPr/>
                </a:tc>
                <a:tc>
                  <a:txBody>
                    <a:bodyPr/>
                    <a:lstStyle/>
                    <a:p>
                      <a:endParaRPr lang="en-US" sz="1400" b="0" i="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62814232"/>
                  </a:ext>
                </a:extLst>
              </a:tr>
              <a:tr h="275291">
                <a:tc>
                  <a:txBody>
                    <a:bodyPr/>
                    <a:lstStyle/>
                    <a:p>
                      <a:r>
                        <a:rPr lang="en-US" sz="1400" b="0" i="0">
                          <a:latin typeface="Segoe UI" panose="020B0502040204020203" pitchFamily="34" charset="0"/>
                          <a:cs typeface="Segoe UI" panose="020B0502040204020203" pitchFamily="34" charset="0"/>
                        </a:rPr>
                        <a:t>5</a:t>
                      </a:r>
                    </a:p>
                  </a:txBody>
                  <a:tcPr>
                    <a:solidFill>
                      <a:schemeClr val="accent6">
                        <a:lumMod val="40000"/>
                        <a:lumOff val="60000"/>
                      </a:schemeClr>
                    </a:solidFill>
                  </a:tcPr>
                </a:tc>
                <a:tc>
                  <a:txBody>
                    <a:bodyPr/>
                    <a:lstStyle/>
                    <a:p>
                      <a:r>
                        <a:rPr lang="en-US" sz="1400" b="0" i="0">
                          <a:latin typeface="Segoe UI" panose="020B0502040204020203" pitchFamily="34" charset="0"/>
                          <a:cs typeface="Segoe UI" panose="020B0502040204020203" pitchFamily="34" charset="0"/>
                        </a:rPr>
                        <a:t>3</a:t>
                      </a:r>
                    </a:p>
                  </a:txBody>
                  <a:tcPr>
                    <a:solidFill>
                      <a:schemeClr val="accent6">
                        <a:lumMod val="40000"/>
                        <a:lumOff val="6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6">
                        <a:lumMod val="40000"/>
                        <a:lumOff val="60000"/>
                      </a:schemeClr>
                    </a:solidFill>
                  </a:tcPr>
                </a:tc>
                <a:extLst>
                  <a:ext uri="{0D108BD9-81ED-4DB2-BD59-A6C34878D82A}">
                    <a16:rowId xmlns:a16="http://schemas.microsoft.com/office/drawing/2014/main" val="189582555"/>
                  </a:ext>
                </a:extLst>
              </a:tr>
              <a:tr h="275291">
                <a:tc>
                  <a:txBody>
                    <a:bodyPr/>
                    <a:lstStyle/>
                    <a:p>
                      <a:r>
                        <a:rPr lang="en-US" sz="1400" b="0" i="0">
                          <a:latin typeface="Segoe UI" panose="020B0502040204020203" pitchFamily="34" charset="0"/>
                          <a:cs typeface="Segoe UI" panose="020B0502040204020203" pitchFamily="34" charset="0"/>
                        </a:rPr>
                        <a:t>6</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71618457"/>
                  </a:ext>
                </a:extLst>
              </a:tr>
            </a:tbl>
          </a:graphicData>
        </a:graphic>
      </p:graphicFrame>
      <p:graphicFrame>
        <p:nvGraphicFramePr>
          <p:cNvPr id="18" name="Table 16">
            <a:extLst>
              <a:ext uri="{FF2B5EF4-FFF2-40B4-BE49-F238E27FC236}">
                <a16:creationId xmlns:a16="http://schemas.microsoft.com/office/drawing/2014/main" id="{D33819D3-3ED5-0A36-188A-8286ED4A6094}"/>
              </a:ext>
            </a:extLst>
          </p:cNvPr>
          <p:cNvGraphicFramePr>
            <a:graphicFrameLocks noGrp="1"/>
          </p:cNvGraphicFramePr>
          <p:nvPr>
            <p:extLst>
              <p:ext uri="{D42A27DB-BD31-4B8C-83A1-F6EECF244321}">
                <p14:modId xmlns:p14="http://schemas.microsoft.com/office/powerpoint/2010/main" val="4276692104"/>
              </p:ext>
            </p:extLst>
          </p:nvPr>
        </p:nvGraphicFramePr>
        <p:xfrm>
          <a:off x="600051" y="4100951"/>
          <a:ext cx="1487156" cy="1524000"/>
        </p:xfrm>
        <a:graphic>
          <a:graphicData uri="http://schemas.openxmlformats.org/drawingml/2006/table">
            <a:tbl>
              <a:tblPr firstRow="1" bandRow="1">
                <a:tableStyleId>{5C22544A-7EE6-4342-B048-85BDC9FD1C3A}</a:tableStyleId>
              </a:tblPr>
              <a:tblGrid>
                <a:gridCol w="924448">
                  <a:extLst>
                    <a:ext uri="{9D8B030D-6E8A-4147-A177-3AD203B41FA5}">
                      <a16:colId xmlns:a16="http://schemas.microsoft.com/office/drawing/2014/main" val="2508163569"/>
                    </a:ext>
                  </a:extLst>
                </a:gridCol>
                <a:gridCol w="562708">
                  <a:extLst>
                    <a:ext uri="{9D8B030D-6E8A-4147-A177-3AD203B41FA5}">
                      <a16:colId xmlns:a16="http://schemas.microsoft.com/office/drawing/2014/main" val="3059765589"/>
                    </a:ext>
                  </a:extLst>
                </a:gridCol>
              </a:tblGrid>
              <a:tr h="275291">
                <a:tc>
                  <a:txBody>
                    <a:bodyPr/>
                    <a:lstStyle/>
                    <a:p>
                      <a:r>
                        <a:rPr lang="en-US" sz="14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570581168"/>
                  </a:ext>
                </a:extLst>
              </a:tr>
              <a:tr h="275291">
                <a:tc>
                  <a:txBody>
                    <a:bodyPr/>
                    <a:lstStyle/>
                    <a:p>
                      <a:r>
                        <a:rPr lang="en-US" sz="1400" b="0" i="0">
                          <a:latin typeface="Segoe UI" panose="020B0502040204020203" pitchFamily="34" charset="0"/>
                          <a:cs typeface="Segoe UI" panose="020B0502040204020203" pitchFamily="34" charset="0"/>
                        </a:rPr>
                        <a:t>2</a:t>
                      </a:r>
                    </a:p>
                  </a:txBody>
                  <a:tcPr>
                    <a:solidFill>
                      <a:schemeClr val="accent4">
                        <a:lumMod val="40000"/>
                        <a:lumOff val="6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4">
                        <a:lumMod val="40000"/>
                        <a:lumOff val="60000"/>
                      </a:schemeClr>
                    </a:solidFill>
                  </a:tcPr>
                </a:tc>
                <a:extLst>
                  <a:ext uri="{0D108BD9-81ED-4DB2-BD59-A6C34878D82A}">
                    <a16:rowId xmlns:a16="http://schemas.microsoft.com/office/drawing/2014/main" val="3924944308"/>
                  </a:ext>
                </a:extLst>
              </a:tr>
              <a:tr h="275291">
                <a:tc>
                  <a:txBody>
                    <a:bodyPr/>
                    <a:lstStyle/>
                    <a:p>
                      <a:r>
                        <a:rPr lang="en-US" sz="1400" b="0" i="0">
                          <a:latin typeface="Segoe UI" panose="020B0502040204020203" pitchFamily="34" charset="0"/>
                          <a:cs typeface="Segoe UI" panose="020B0502040204020203" pitchFamily="34" charset="0"/>
                        </a:rPr>
                        <a:t>3</a:t>
                      </a:r>
                    </a:p>
                  </a:txBody>
                  <a:tcPr>
                    <a:solidFill>
                      <a:schemeClr val="accent6">
                        <a:lumMod val="40000"/>
                        <a:lumOff val="6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6">
                        <a:lumMod val="40000"/>
                        <a:lumOff val="60000"/>
                      </a:schemeClr>
                    </a:solidFill>
                  </a:tcPr>
                </a:tc>
                <a:extLst>
                  <a:ext uri="{0D108BD9-81ED-4DB2-BD59-A6C34878D82A}">
                    <a16:rowId xmlns:a16="http://schemas.microsoft.com/office/drawing/2014/main" val="162814232"/>
                  </a:ext>
                </a:extLst>
              </a:tr>
              <a:tr h="275291">
                <a:tc>
                  <a:txBody>
                    <a:bodyPr/>
                    <a:lstStyle/>
                    <a:p>
                      <a:r>
                        <a:rPr lang="en-US" sz="1400" b="0" i="0">
                          <a:latin typeface="Segoe UI" panose="020B0502040204020203" pitchFamily="34" charset="0"/>
                          <a:cs typeface="Segoe UI" panose="020B0502040204020203" pitchFamily="34" charset="0"/>
                        </a:rPr>
                        <a:t>4</a:t>
                      </a:r>
                    </a:p>
                  </a:txBody>
                  <a:tcPr/>
                </a:tc>
                <a:tc>
                  <a:txBody>
                    <a:bodyPr/>
                    <a:lstStyle/>
                    <a:p>
                      <a:endParaRPr lang="en-US" sz="1400" b="0" i="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89582555"/>
                  </a:ext>
                </a:extLst>
              </a:tr>
            </a:tbl>
          </a:graphicData>
        </a:graphic>
      </p:graphicFrame>
      <p:sp>
        <p:nvSpPr>
          <p:cNvPr id="19" name="Rounded Rectangle 18" title="Decorative">
            <a:extLst>
              <a:ext uri="{FF2B5EF4-FFF2-40B4-BE49-F238E27FC236}">
                <a16:creationId xmlns:a16="http://schemas.microsoft.com/office/drawing/2014/main" id="{256FF00F-2FC8-9C1D-431C-EF849D87EA17}"/>
              </a:ext>
            </a:extLst>
          </p:cNvPr>
          <p:cNvSpPr/>
          <p:nvPr/>
        </p:nvSpPr>
        <p:spPr>
          <a:xfrm>
            <a:off x="3652273" y="1348412"/>
            <a:ext cx="7675139" cy="2236596"/>
          </a:xfrm>
          <a:prstGeom prst="round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16">
            <a:extLst>
              <a:ext uri="{FF2B5EF4-FFF2-40B4-BE49-F238E27FC236}">
                <a16:creationId xmlns:a16="http://schemas.microsoft.com/office/drawing/2014/main" id="{25328BD7-75AA-7354-04DD-540AC4CA9D0E}"/>
              </a:ext>
            </a:extLst>
          </p:cNvPr>
          <p:cNvGraphicFramePr>
            <a:graphicFrameLocks noGrp="1"/>
          </p:cNvGraphicFramePr>
          <p:nvPr>
            <p:extLst>
              <p:ext uri="{D42A27DB-BD31-4B8C-83A1-F6EECF244321}">
                <p14:modId xmlns:p14="http://schemas.microsoft.com/office/powerpoint/2010/main" val="3254616454"/>
              </p:ext>
            </p:extLst>
          </p:nvPr>
        </p:nvGraphicFramePr>
        <p:xfrm>
          <a:off x="3933572" y="2176771"/>
          <a:ext cx="1087105" cy="609600"/>
        </p:xfrm>
        <a:graphic>
          <a:graphicData uri="http://schemas.openxmlformats.org/drawingml/2006/table">
            <a:tbl>
              <a:tblPr firstRow="1" bandRow="1">
                <a:tableStyleId>{5C22544A-7EE6-4342-B048-85BDC9FD1C3A}</a:tableStyleId>
              </a:tblPr>
              <a:tblGrid>
                <a:gridCol w="725365">
                  <a:extLst>
                    <a:ext uri="{9D8B030D-6E8A-4147-A177-3AD203B41FA5}">
                      <a16:colId xmlns:a16="http://schemas.microsoft.com/office/drawing/2014/main" val="2508163569"/>
                    </a:ext>
                  </a:extLst>
                </a:gridCol>
                <a:gridCol w="361740">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570581168"/>
                  </a:ext>
                </a:extLst>
              </a:tr>
            </a:tbl>
          </a:graphicData>
        </a:graphic>
      </p:graphicFrame>
      <p:graphicFrame>
        <p:nvGraphicFramePr>
          <p:cNvPr id="23" name="Table 16">
            <a:extLst>
              <a:ext uri="{FF2B5EF4-FFF2-40B4-BE49-F238E27FC236}">
                <a16:creationId xmlns:a16="http://schemas.microsoft.com/office/drawing/2014/main" id="{526DB2C3-C629-77C6-D69D-993215F310FD}"/>
              </a:ext>
            </a:extLst>
          </p:cNvPr>
          <p:cNvGraphicFramePr>
            <a:graphicFrameLocks noGrp="1"/>
          </p:cNvGraphicFramePr>
          <p:nvPr>
            <p:extLst>
              <p:ext uri="{D42A27DB-BD31-4B8C-83A1-F6EECF244321}">
                <p14:modId xmlns:p14="http://schemas.microsoft.com/office/powerpoint/2010/main" val="2627771029"/>
              </p:ext>
            </p:extLst>
          </p:nvPr>
        </p:nvGraphicFramePr>
        <p:xfrm>
          <a:off x="5259954" y="2176771"/>
          <a:ext cx="1951264" cy="1189691"/>
        </p:xfrm>
        <a:graphic>
          <a:graphicData uri="http://schemas.openxmlformats.org/drawingml/2006/table">
            <a:tbl>
              <a:tblPr firstRow="1" bandRow="1">
                <a:tableStyleId>{5C22544A-7EE6-4342-B048-85BDC9FD1C3A}</a:tableStyleId>
              </a:tblPr>
              <a:tblGrid>
                <a:gridCol w="845945">
                  <a:extLst>
                    <a:ext uri="{9D8B030D-6E8A-4147-A177-3AD203B41FA5}">
                      <a16:colId xmlns:a16="http://schemas.microsoft.com/office/drawing/2014/main" val="3382012730"/>
                    </a:ext>
                  </a:extLst>
                </a:gridCol>
                <a:gridCol w="713433">
                  <a:extLst>
                    <a:ext uri="{9D8B030D-6E8A-4147-A177-3AD203B41FA5}">
                      <a16:colId xmlns:a16="http://schemas.microsoft.com/office/drawing/2014/main" val="2508163569"/>
                    </a:ext>
                  </a:extLst>
                </a:gridCol>
                <a:gridCol w="391886">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Product_id</a:t>
                      </a:r>
                    </a:p>
                  </a:txBody>
                  <a:tcPr/>
                </a:tc>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1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570581168"/>
                  </a:ext>
                </a:extLst>
              </a:tr>
              <a:tr h="275291">
                <a:tc>
                  <a:txBody>
                    <a:bodyPr/>
                    <a:lstStyle/>
                    <a:p>
                      <a:r>
                        <a:rPr lang="en-US" sz="1400" b="0" i="0">
                          <a:latin typeface="Segoe UI" panose="020B0502040204020203" pitchFamily="34" charset="0"/>
                          <a:cs typeface="Segoe UI" panose="020B0502040204020203" pitchFamily="34" charset="0"/>
                        </a:rPr>
                        <a:t>2</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3612292831"/>
                  </a:ext>
                </a:extLst>
              </a:tr>
              <a:tr h="275291">
                <a:tc>
                  <a:txBody>
                    <a:bodyPr/>
                    <a:lstStyle/>
                    <a:p>
                      <a:r>
                        <a:rPr lang="en-US" sz="1400" b="0" i="0">
                          <a:latin typeface="Segoe UI" panose="020B0502040204020203" pitchFamily="34" charset="0"/>
                          <a:cs typeface="Segoe UI" panose="020B0502040204020203" pitchFamily="34" charset="0"/>
                        </a:rPr>
                        <a:t>6</a:t>
                      </a:r>
                    </a:p>
                  </a:txBody>
                  <a:tcPr>
                    <a:solidFill>
                      <a:schemeClr val="accent2">
                        <a:lumMod val="60000"/>
                        <a:lumOff val="40000"/>
                      </a:schemeClr>
                    </a:solidFill>
                  </a:tcPr>
                </a:tc>
                <a:tc>
                  <a:txBody>
                    <a:bodyPr/>
                    <a:lstStyle/>
                    <a:p>
                      <a:r>
                        <a:rPr lang="en-US" sz="1400" b="0" i="0">
                          <a:latin typeface="Segoe UI" panose="020B0502040204020203" pitchFamily="34" charset="0"/>
                          <a:cs typeface="Segoe UI" panose="020B0502040204020203" pitchFamily="34" charset="0"/>
                        </a:rPr>
                        <a:t>1</a:t>
                      </a:r>
                    </a:p>
                  </a:txBody>
                  <a:tcPr>
                    <a:solidFill>
                      <a:schemeClr val="accent2">
                        <a:lumMod val="60000"/>
                        <a:lumOff val="4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2">
                        <a:lumMod val="60000"/>
                        <a:lumOff val="40000"/>
                      </a:schemeClr>
                    </a:solidFill>
                  </a:tcPr>
                </a:tc>
                <a:extLst>
                  <a:ext uri="{0D108BD9-81ED-4DB2-BD59-A6C34878D82A}">
                    <a16:rowId xmlns:a16="http://schemas.microsoft.com/office/drawing/2014/main" val="271618457"/>
                  </a:ext>
                </a:extLst>
              </a:tr>
            </a:tbl>
          </a:graphicData>
        </a:graphic>
      </p:graphicFrame>
      <p:sp>
        <p:nvSpPr>
          <p:cNvPr id="24" name="Rectangle 23" title="Decorative">
            <a:extLst>
              <a:ext uri="{FF2B5EF4-FFF2-40B4-BE49-F238E27FC236}">
                <a16:creationId xmlns:a16="http://schemas.microsoft.com/office/drawing/2014/main" id="{39C1F8AB-F74C-EB85-94CB-72435758F614}"/>
              </a:ext>
            </a:extLst>
          </p:cNvPr>
          <p:cNvSpPr/>
          <p:nvPr/>
        </p:nvSpPr>
        <p:spPr>
          <a:xfrm>
            <a:off x="3824924" y="1774268"/>
            <a:ext cx="3547068" cy="17095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20C0B4-45F2-1E23-ED47-6E12DD4D1D5F}"/>
              </a:ext>
            </a:extLst>
          </p:cNvPr>
          <p:cNvSpPr txBox="1"/>
          <p:nvPr/>
        </p:nvSpPr>
        <p:spPr>
          <a:xfrm>
            <a:off x="5079712" y="1799539"/>
            <a:ext cx="947894"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1</a:t>
            </a:r>
          </a:p>
        </p:txBody>
      </p:sp>
      <p:graphicFrame>
        <p:nvGraphicFramePr>
          <p:cNvPr id="35" name="Table 16">
            <a:extLst>
              <a:ext uri="{FF2B5EF4-FFF2-40B4-BE49-F238E27FC236}">
                <a16:creationId xmlns:a16="http://schemas.microsoft.com/office/drawing/2014/main" id="{08BABBFA-E672-9BF0-50C3-22AEF1B84CAB}"/>
              </a:ext>
            </a:extLst>
          </p:cNvPr>
          <p:cNvGraphicFramePr>
            <a:graphicFrameLocks noGrp="1"/>
          </p:cNvGraphicFramePr>
          <p:nvPr>
            <p:extLst>
              <p:ext uri="{D42A27DB-BD31-4B8C-83A1-F6EECF244321}">
                <p14:modId xmlns:p14="http://schemas.microsoft.com/office/powerpoint/2010/main" val="2451172170"/>
              </p:ext>
            </p:extLst>
          </p:nvPr>
        </p:nvGraphicFramePr>
        <p:xfrm>
          <a:off x="7682444" y="2171898"/>
          <a:ext cx="1087105" cy="609600"/>
        </p:xfrm>
        <a:graphic>
          <a:graphicData uri="http://schemas.openxmlformats.org/drawingml/2006/table">
            <a:tbl>
              <a:tblPr firstRow="1" bandRow="1">
                <a:tableStyleId>{5C22544A-7EE6-4342-B048-85BDC9FD1C3A}</a:tableStyleId>
              </a:tblPr>
              <a:tblGrid>
                <a:gridCol w="725365">
                  <a:extLst>
                    <a:ext uri="{9D8B030D-6E8A-4147-A177-3AD203B41FA5}">
                      <a16:colId xmlns:a16="http://schemas.microsoft.com/office/drawing/2014/main" val="2508163569"/>
                    </a:ext>
                  </a:extLst>
                </a:gridCol>
                <a:gridCol w="361740">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4</a:t>
                      </a:r>
                    </a:p>
                  </a:txBody>
                  <a:tcPr>
                    <a:solidFill>
                      <a:schemeClr val="accent1">
                        <a:lumMod val="20000"/>
                        <a:lumOff val="8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1">
                        <a:lumMod val="20000"/>
                        <a:lumOff val="80000"/>
                      </a:schemeClr>
                    </a:solidFill>
                  </a:tcPr>
                </a:tc>
                <a:extLst>
                  <a:ext uri="{0D108BD9-81ED-4DB2-BD59-A6C34878D82A}">
                    <a16:rowId xmlns:a16="http://schemas.microsoft.com/office/drawing/2014/main" val="2570581168"/>
                  </a:ext>
                </a:extLst>
              </a:tr>
            </a:tbl>
          </a:graphicData>
        </a:graphic>
      </p:graphicFrame>
      <p:graphicFrame>
        <p:nvGraphicFramePr>
          <p:cNvPr id="37" name="Table 16">
            <a:extLst>
              <a:ext uri="{FF2B5EF4-FFF2-40B4-BE49-F238E27FC236}">
                <a16:creationId xmlns:a16="http://schemas.microsoft.com/office/drawing/2014/main" id="{5E3E81FA-CCE6-0444-484F-2680675B1027}"/>
              </a:ext>
            </a:extLst>
          </p:cNvPr>
          <p:cNvGraphicFramePr>
            <a:graphicFrameLocks noGrp="1"/>
          </p:cNvGraphicFramePr>
          <p:nvPr>
            <p:extLst>
              <p:ext uri="{D42A27DB-BD31-4B8C-83A1-F6EECF244321}">
                <p14:modId xmlns:p14="http://schemas.microsoft.com/office/powerpoint/2010/main" val="3628148905"/>
              </p:ext>
            </p:extLst>
          </p:nvPr>
        </p:nvGraphicFramePr>
        <p:xfrm>
          <a:off x="9008826" y="2171898"/>
          <a:ext cx="1951264" cy="580091"/>
        </p:xfrm>
        <a:graphic>
          <a:graphicData uri="http://schemas.openxmlformats.org/drawingml/2006/table">
            <a:tbl>
              <a:tblPr firstRow="1" bandRow="1">
                <a:tableStyleId>{5C22544A-7EE6-4342-B048-85BDC9FD1C3A}</a:tableStyleId>
              </a:tblPr>
              <a:tblGrid>
                <a:gridCol w="845945">
                  <a:extLst>
                    <a:ext uri="{9D8B030D-6E8A-4147-A177-3AD203B41FA5}">
                      <a16:colId xmlns:a16="http://schemas.microsoft.com/office/drawing/2014/main" val="3382012730"/>
                    </a:ext>
                  </a:extLst>
                </a:gridCol>
                <a:gridCol w="713433">
                  <a:extLst>
                    <a:ext uri="{9D8B030D-6E8A-4147-A177-3AD203B41FA5}">
                      <a16:colId xmlns:a16="http://schemas.microsoft.com/office/drawing/2014/main" val="2508163569"/>
                    </a:ext>
                  </a:extLst>
                </a:gridCol>
                <a:gridCol w="391886">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Product_id</a:t>
                      </a:r>
                    </a:p>
                  </a:txBody>
                  <a:tcPr/>
                </a:tc>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1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4</a:t>
                      </a:r>
                    </a:p>
                  </a:txBody>
                  <a:tcPr>
                    <a:solidFill>
                      <a:schemeClr val="accent1">
                        <a:lumMod val="20000"/>
                        <a:lumOff val="80000"/>
                      </a:schemeClr>
                    </a:solidFill>
                  </a:tcPr>
                </a:tc>
                <a:tc>
                  <a:txBody>
                    <a:bodyPr/>
                    <a:lstStyle/>
                    <a:p>
                      <a:r>
                        <a:rPr lang="en-US" sz="1400" b="0" i="0">
                          <a:latin typeface="Segoe UI" panose="020B0502040204020203" pitchFamily="34" charset="0"/>
                          <a:cs typeface="Segoe UI" panose="020B0502040204020203" pitchFamily="34" charset="0"/>
                        </a:rPr>
                        <a:t>4</a:t>
                      </a:r>
                    </a:p>
                  </a:txBody>
                  <a:tcPr>
                    <a:solidFill>
                      <a:schemeClr val="accent1">
                        <a:lumMod val="20000"/>
                        <a:lumOff val="8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1">
                        <a:lumMod val="20000"/>
                        <a:lumOff val="80000"/>
                      </a:schemeClr>
                    </a:solidFill>
                  </a:tcPr>
                </a:tc>
                <a:extLst>
                  <a:ext uri="{0D108BD9-81ED-4DB2-BD59-A6C34878D82A}">
                    <a16:rowId xmlns:a16="http://schemas.microsoft.com/office/drawing/2014/main" val="2570581168"/>
                  </a:ext>
                </a:extLst>
              </a:tr>
            </a:tbl>
          </a:graphicData>
        </a:graphic>
      </p:graphicFrame>
      <p:sp>
        <p:nvSpPr>
          <p:cNvPr id="39" name="Rectangle 38" title="Decorative">
            <a:extLst>
              <a:ext uri="{FF2B5EF4-FFF2-40B4-BE49-F238E27FC236}">
                <a16:creationId xmlns:a16="http://schemas.microsoft.com/office/drawing/2014/main" id="{C539BF6E-C0E6-FD6C-4522-57F144EE4957}"/>
              </a:ext>
            </a:extLst>
          </p:cNvPr>
          <p:cNvSpPr/>
          <p:nvPr/>
        </p:nvSpPr>
        <p:spPr>
          <a:xfrm>
            <a:off x="7573796" y="1769395"/>
            <a:ext cx="3547068" cy="17095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44686CB-7A08-74A0-E0D7-F6DEFE23D283}"/>
              </a:ext>
            </a:extLst>
          </p:cNvPr>
          <p:cNvSpPr txBox="1"/>
          <p:nvPr/>
        </p:nvSpPr>
        <p:spPr>
          <a:xfrm>
            <a:off x="8994295" y="1803198"/>
            <a:ext cx="947894"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2</a:t>
            </a:r>
          </a:p>
        </p:txBody>
      </p:sp>
      <p:sp>
        <p:nvSpPr>
          <p:cNvPr id="42" name="TextBox 41">
            <a:extLst>
              <a:ext uri="{FF2B5EF4-FFF2-40B4-BE49-F238E27FC236}">
                <a16:creationId xmlns:a16="http://schemas.microsoft.com/office/drawing/2014/main" id="{F4753B10-C2C3-D122-0D79-17C73B05EEBE}"/>
              </a:ext>
            </a:extLst>
          </p:cNvPr>
          <p:cNvSpPr txBox="1"/>
          <p:nvPr/>
        </p:nvSpPr>
        <p:spPr>
          <a:xfrm>
            <a:off x="6848384" y="1332923"/>
            <a:ext cx="1920910" cy="400110"/>
          </a:xfrm>
          <a:prstGeom prst="rect">
            <a:avLst/>
          </a:prstGeom>
          <a:noFill/>
        </p:spPr>
        <p:txBody>
          <a:bodyPr wrap="non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Worker Node 1</a:t>
            </a:r>
          </a:p>
        </p:txBody>
      </p:sp>
      <p:sp>
        <p:nvSpPr>
          <p:cNvPr id="44" name="Rounded Rectangle 43" title="Decorative">
            <a:extLst>
              <a:ext uri="{FF2B5EF4-FFF2-40B4-BE49-F238E27FC236}">
                <a16:creationId xmlns:a16="http://schemas.microsoft.com/office/drawing/2014/main" id="{7B97B533-DA95-9C57-AC76-28E4D6D288A1}"/>
              </a:ext>
            </a:extLst>
          </p:cNvPr>
          <p:cNvSpPr/>
          <p:nvPr/>
        </p:nvSpPr>
        <p:spPr>
          <a:xfrm>
            <a:off x="3691876" y="3933319"/>
            <a:ext cx="3774352" cy="1895013"/>
          </a:xfrm>
          <a:prstGeom prst="roundRect">
            <a:avLst/>
          </a:prstGeom>
          <a:noFill/>
          <a:ln w="285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Table 16">
            <a:extLst>
              <a:ext uri="{FF2B5EF4-FFF2-40B4-BE49-F238E27FC236}">
                <a16:creationId xmlns:a16="http://schemas.microsoft.com/office/drawing/2014/main" id="{486A10FB-BCB5-41F7-0864-EA1807CF8943}"/>
              </a:ext>
            </a:extLst>
          </p:cNvPr>
          <p:cNvGraphicFramePr>
            <a:graphicFrameLocks noGrp="1"/>
          </p:cNvGraphicFramePr>
          <p:nvPr>
            <p:extLst>
              <p:ext uri="{D42A27DB-BD31-4B8C-83A1-F6EECF244321}">
                <p14:modId xmlns:p14="http://schemas.microsoft.com/office/powerpoint/2010/main" val="1884723240"/>
              </p:ext>
            </p:extLst>
          </p:nvPr>
        </p:nvGraphicFramePr>
        <p:xfrm>
          <a:off x="3924021" y="4761679"/>
          <a:ext cx="1087105" cy="609600"/>
        </p:xfrm>
        <a:graphic>
          <a:graphicData uri="http://schemas.openxmlformats.org/drawingml/2006/table">
            <a:tbl>
              <a:tblPr firstRow="1" bandRow="1">
                <a:tableStyleId>{5C22544A-7EE6-4342-B048-85BDC9FD1C3A}</a:tableStyleId>
              </a:tblPr>
              <a:tblGrid>
                <a:gridCol w="725365">
                  <a:extLst>
                    <a:ext uri="{9D8B030D-6E8A-4147-A177-3AD203B41FA5}">
                      <a16:colId xmlns:a16="http://schemas.microsoft.com/office/drawing/2014/main" val="2508163569"/>
                    </a:ext>
                  </a:extLst>
                </a:gridCol>
                <a:gridCol w="361740">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2</a:t>
                      </a:r>
                    </a:p>
                  </a:txBody>
                  <a:tcPr>
                    <a:solidFill>
                      <a:schemeClr val="accent4">
                        <a:lumMod val="40000"/>
                        <a:lumOff val="6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4">
                        <a:lumMod val="40000"/>
                        <a:lumOff val="60000"/>
                      </a:schemeClr>
                    </a:solidFill>
                  </a:tcPr>
                </a:tc>
                <a:extLst>
                  <a:ext uri="{0D108BD9-81ED-4DB2-BD59-A6C34878D82A}">
                    <a16:rowId xmlns:a16="http://schemas.microsoft.com/office/drawing/2014/main" val="2570581168"/>
                  </a:ext>
                </a:extLst>
              </a:tr>
            </a:tbl>
          </a:graphicData>
        </a:graphic>
      </p:graphicFrame>
      <p:graphicFrame>
        <p:nvGraphicFramePr>
          <p:cNvPr id="48" name="Table 16">
            <a:extLst>
              <a:ext uri="{FF2B5EF4-FFF2-40B4-BE49-F238E27FC236}">
                <a16:creationId xmlns:a16="http://schemas.microsoft.com/office/drawing/2014/main" id="{F8D36D67-A287-A1BF-DB42-18D6F8DE0ABD}"/>
              </a:ext>
            </a:extLst>
          </p:cNvPr>
          <p:cNvGraphicFramePr>
            <a:graphicFrameLocks noGrp="1"/>
          </p:cNvGraphicFramePr>
          <p:nvPr>
            <p:extLst>
              <p:ext uri="{D42A27DB-BD31-4B8C-83A1-F6EECF244321}">
                <p14:modId xmlns:p14="http://schemas.microsoft.com/office/powerpoint/2010/main" val="616867787"/>
              </p:ext>
            </p:extLst>
          </p:nvPr>
        </p:nvGraphicFramePr>
        <p:xfrm>
          <a:off x="5250403" y="4761679"/>
          <a:ext cx="1951264" cy="580091"/>
        </p:xfrm>
        <a:graphic>
          <a:graphicData uri="http://schemas.openxmlformats.org/drawingml/2006/table">
            <a:tbl>
              <a:tblPr firstRow="1" bandRow="1">
                <a:tableStyleId>{5C22544A-7EE6-4342-B048-85BDC9FD1C3A}</a:tableStyleId>
              </a:tblPr>
              <a:tblGrid>
                <a:gridCol w="845945">
                  <a:extLst>
                    <a:ext uri="{9D8B030D-6E8A-4147-A177-3AD203B41FA5}">
                      <a16:colId xmlns:a16="http://schemas.microsoft.com/office/drawing/2014/main" val="3382012730"/>
                    </a:ext>
                  </a:extLst>
                </a:gridCol>
                <a:gridCol w="713433">
                  <a:extLst>
                    <a:ext uri="{9D8B030D-6E8A-4147-A177-3AD203B41FA5}">
                      <a16:colId xmlns:a16="http://schemas.microsoft.com/office/drawing/2014/main" val="2508163569"/>
                    </a:ext>
                  </a:extLst>
                </a:gridCol>
                <a:gridCol w="391886">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Product_id</a:t>
                      </a:r>
                    </a:p>
                  </a:txBody>
                  <a:tcPr/>
                </a:tc>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1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3</a:t>
                      </a:r>
                    </a:p>
                  </a:txBody>
                  <a:tcPr>
                    <a:solidFill>
                      <a:schemeClr val="accent4">
                        <a:lumMod val="40000"/>
                        <a:lumOff val="60000"/>
                      </a:schemeClr>
                    </a:solidFill>
                  </a:tcPr>
                </a:tc>
                <a:tc>
                  <a:txBody>
                    <a:bodyPr/>
                    <a:lstStyle/>
                    <a:p>
                      <a:r>
                        <a:rPr lang="en-US" sz="1400" b="0" i="0">
                          <a:latin typeface="Segoe UI" panose="020B0502040204020203" pitchFamily="34" charset="0"/>
                          <a:cs typeface="Segoe UI" panose="020B0502040204020203" pitchFamily="34" charset="0"/>
                        </a:rPr>
                        <a:t>2</a:t>
                      </a:r>
                    </a:p>
                  </a:txBody>
                  <a:tcPr>
                    <a:solidFill>
                      <a:schemeClr val="accent4">
                        <a:lumMod val="40000"/>
                        <a:lumOff val="6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4">
                        <a:lumMod val="40000"/>
                        <a:lumOff val="60000"/>
                      </a:schemeClr>
                    </a:solidFill>
                  </a:tcPr>
                </a:tc>
                <a:extLst>
                  <a:ext uri="{0D108BD9-81ED-4DB2-BD59-A6C34878D82A}">
                    <a16:rowId xmlns:a16="http://schemas.microsoft.com/office/drawing/2014/main" val="2570581168"/>
                  </a:ext>
                </a:extLst>
              </a:tr>
            </a:tbl>
          </a:graphicData>
        </a:graphic>
      </p:graphicFrame>
      <p:sp>
        <p:nvSpPr>
          <p:cNvPr id="50" name="Rectangle 49" title="Decorative">
            <a:extLst>
              <a:ext uri="{FF2B5EF4-FFF2-40B4-BE49-F238E27FC236}">
                <a16:creationId xmlns:a16="http://schemas.microsoft.com/office/drawing/2014/main" id="{185B0651-43CB-76AC-C086-7017CD9D5D8B}"/>
              </a:ext>
            </a:extLst>
          </p:cNvPr>
          <p:cNvSpPr/>
          <p:nvPr/>
        </p:nvSpPr>
        <p:spPr>
          <a:xfrm>
            <a:off x="3815373" y="4320334"/>
            <a:ext cx="3547068" cy="1282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2DB4276-6921-C513-F145-5E1A9331A09A}"/>
              </a:ext>
            </a:extLst>
          </p:cNvPr>
          <p:cNvSpPr txBox="1"/>
          <p:nvPr/>
        </p:nvSpPr>
        <p:spPr>
          <a:xfrm>
            <a:off x="5114960" y="4344598"/>
            <a:ext cx="947894"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3</a:t>
            </a:r>
          </a:p>
        </p:txBody>
      </p:sp>
      <p:graphicFrame>
        <p:nvGraphicFramePr>
          <p:cNvPr id="54" name="Table 16">
            <a:extLst>
              <a:ext uri="{FF2B5EF4-FFF2-40B4-BE49-F238E27FC236}">
                <a16:creationId xmlns:a16="http://schemas.microsoft.com/office/drawing/2014/main" id="{B46D2C19-5B8B-A426-F3AF-7C8ACBF3F6B4}"/>
              </a:ext>
            </a:extLst>
          </p:cNvPr>
          <p:cNvGraphicFramePr>
            <a:graphicFrameLocks noGrp="1"/>
          </p:cNvGraphicFramePr>
          <p:nvPr>
            <p:extLst>
              <p:ext uri="{D42A27DB-BD31-4B8C-83A1-F6EECF244321}">
                <p14:modId xmlns:p14="http://schemas.microsoft.com/office/powerpoint/2010/main" val="1699167383"/>
              </p:ext>
            </p:extLst>
          </p:nvPr>
        </p:nvGraphicFramePr>
        <p:xfrm>
          <a:off x="7817742" y="4831420"/>
          <a:ext cx="1087105" cy="609600"/>
        </p:xfrm>
        <a:graphic>
          <a:graphicData uri="http://schemas.openxmlformats.org/drawingml/2006/table">
            <a:tbl>
              <a:tblPr firstRow="1" bandRow="1">
                <a:tableStyleId>{5C22544A-7EE6-4342-B048-85BDC9FD1C3A}</a:tableStyleId>
              </a:tblPr>
              <a:tblGrid>
                <a:gridCol w="725365">
                  <a:extLst>
                    <a:ext uri="{9D8B030D-6E8A-4147-A177-3AD203B41FA5}">
                      <a16:colId xmlns:a16="http://schemas.microsoft.com/office/drawing/2014/main" val="2508163569"/>
                    </a:ext>
                  </a:extLst>
                </a:gridCol>
                <a:gridCol w="361740">
                  <a:extLst>
                    <a:ext uri="{9D8B030D-6E8A-4147-A177-3AD203B41FA5}">
                      <a16:colId xmlns:a16="http://schemas.microsoft.com/office/drawing/2014/main" val="3059765589"/>
                    </a:ext>
                  </a:extLst>
                </a:gridCol>
              </a:tblGrid>
              <a:tr h="275291">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4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75291">
                <a:tc>
                  <a:txBody>
                    <a:bodyPr/>
                    <a:lstStyle/>
                    <a:p>
                      <a:r>
                        <a:rPr lang="en-US" sz="1400" b="0" i="0">
                          <a:latin typeface="Segoe UI" panose="020B0502040204020203" pitchFamily="34" charset="0"/>
                          <a:cs typeface="Segoe UI" panose="020B0502040204020203" pitchFamily="34" charset="0"/>
                        </a:rPr>
                        <a:t>3</a:t>
                      </a:r>
                    </a:p>
                  </a:txBody>
                  <a:tcPr>
                    <a:solidFill>
                      <a:schemeClr val="accent6">
                        <a:lumMod val="40000"/>
                        <a:lumOff val="6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6">
                        <a:lumMod val="40000"/>
                        <a:lumOff val="60000"/>
                      </a:schemeClr>
                    </a:solidFill>
                  </a:tcPr>
                </a:tc>
                <a:extLst>
                  <a:ext uri="{0D108BD9-81ED-4DB2-BD59-A6C34878D82A}">
                    <a16:rowId xmlns:a16="http://schemas.microsoft.com/office/drawing/2014/main" val="2570581168"/>
                  </a:ext>
                </a:extLst>
              </a:tr>
            </a:tbl>
          </a:graphicData>
        </a:graphic>
      </p:graphicFrame>
      <p:graphicFrame>
        <p:nvGraphicFramePr>
          <p:cNvPr id="56" name="Table 16">
            <a:extLst>
              <a:ext uri="{FF2B5EF4-FFF2-40B4-BE49-F238E27FC236}">
                <a16:creationId xmlns:a16="http://schemas.microsoft.com/office/drawing/2014/main" id="{F727188B-5A0E-0A16-3917-5182A4E09722}"/>
              </a:ext>
            </a:extLst>
          </p:cNvPr>
          <p:cNvGraphicFramePr>
            <a:graphicFrameLocks noGrp="1"/>
          </p:cNvGraphicFramePr>
          <p:nvPr>
            <p:extLst>
              <p:ext uri="{D42A27DB-BD31-4B8C-83A1-F6EECF244321}">
                <p14:modId xmlns:p14="http://schemas.microsoft.com/office/powerpoint/2010/main" val="1654108608"/>
              </p:ext>
            </p:extLst>
          </p:nvPr>
        </p:nvGraphicFramePr>
        <p:xfrm>
          <a:off x="9144124" y="4831423"/>
          <a:ext cx="1941948" cy="568338"/>
        </p:xfrm>
        <a:graphic>
          <a:graphicData uri="http://schemas.openxmlformats.org/drawingml/2006/table">
            <a:tbl>
              <a:tblPr firstRow="1" bandRow="1">
                <a:tableStyleId>{5C22544A-7EE6-4342-B048-85BDC9FD1C3A}</a:tableStyleId>
              </a:tblPr>
              <a:tblGrid>
                <a:gridCol w="841906">
                  <a:extLst>
                    <a:ext uri="{9D8B030D-6E8A-4147-A177-3AD203B41FA5}">
                      <a16:colId xmlns:a16="http://schemas.microsoft.com/office/drawing/2014/main" val="3382012730"/>
                    </a:ext>
                  </a:extLst>
                </a:gridCol>
                <a:gridCol w="710027">
                  <a:extLst>
                    <a:ext uri="{9D8B030D-6E8A-4147-A177-3AD203B41FA5}">
                      <a16:colId xmlns:a16="http://schemas.microsoft.com/office/drawing/2014/main" val="2508163569"/>
                    </a:ext>
                  </a:extLst>
                </a:gridCol>
                <a:gridCol w="390015">
                  <a:extLst>
                    <a:ext uri="{9D8B030D-6E8A-4147-A177-3AD203B41FA5}">
                      <a16:colId xmlns:a16="http://schemas.microsoft.com/office/drawing/2014/main" val="3059765589"/>
                    </a:ext>
                  </a:extLst>
                </a:gridCol>
              </a:tblGrid>
              <a:tr h="263538">
                <a:tc>
                  <a:txBody>
                    <a:bodyPr/>
                    <a:lstStyle/>
                    <a:p>
                      <a:r>
                        <a:rPr lang="en-US" sz="1100" b="0" i="0">
                          <a:latin typeface="Segoe UI" panose="020B0502040204020203" pitchFamily="34" charset="0"/>
                          <a:cs typeface="Segoe UI" panose="020B0502040204020203" pitchFamily="34" charset="0"/>
                        </a:rPr>
                        <a:t>Product_id</a:t>
                      </a:r>
                    </a:p>
                  </a:txBody>
                  <a:tcPr/>
                </a:tc>
                <a:tc>
                  <a:txBody>
                    <a:bodyPr/>
                    <a:lstStyle/>
                    <a:p>
                      <a:r>
                        <a:rPr lang="en-US" sz="1100" b="0" i="0">
                          <a:latin typeface="Segoe UI" panose="020B0502040204020203" pitchFamily="34" charset="0"/>
                          <a:cs typeface="Segoe UI" panose="020B0502040204020203" pitchFamily="34" charset="0"/>
                        </a:rPr>
                        <a:t>Store_id</a:t>
                      </a:r>
                    </a:p>
                  </a:txBody>
                  <a:tcPr/>
                </a:tc>
                <a:tc>
                  <a:txBody>
                    <a:bodyPr/>
                    <a:lstStyle/>
                    <a:p>
                      <a:r>
                        <a:rPr lang="en-US" sz="1100" b="0" i="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4213757069"/>
                  </a:ext>
                </a:extLst>
              </a:tr>
              <a:tr h="265728">
                <a:tc>
                  <a:txBody>
                    <a:bodyPr/>
                    <a:lstStyle/>
                    <a:p>
                      <a:r>
                        <a:rPr lang="en-US" sz="1400" b="0" i="0">
                          <a:latin typeface="Segoe UI" panose="020B0502040204020203" pitchFamily="34" charset="0"/>
                          <a:cs typeface="Segoe UI" panose="020B0502040204020203" pitchFamily="34" charset="0"/>
                        </a:rPr>
                        <a:t>5</a:t>
                      </a:r>
                    </a:p>
                  </a:txBody>
                  <a:tcPr>
                    <a:solidFill>
                      <a:schemeClr val="accent6">
                        <a:lumMod val="40000"/>
                        <a:lumOff val="60000"/>
                      </a:schemeClr>
                    </a:solidFill>
                  </a:tcPr>
                </a:tc>
                <a:tc>
                  <a:txBody>
                    <a:bodyPr/>
                    <a:lstStyle/>
                    <a:p>
                      <a:r>
                        <a:rPr lang="en-US" sz="1400" b="0" i="0">
                          <a:latin typeface="Segoe UI" panose="020B0502040204020203" pitchFamily="34" charset="0"/>
                          <a:cs typeface="Segoe UI" panose="020B0502040204020203" pitchFamily="34" charset="0"/>
                        </a:rPr>
                        <a:t>3</a:t>
                      </a:r>
                    </a:p>
                  </a:txBody>
                  <a:tcPr>
                    <a:solidFill>
                      <a:schemeClr val="accent6">
                        <a:lumMod val="40000"/>
                        <a:lumOff val="60000"/>
                      </a:schemeClr>
                    </a:solidFill>
                  </a:tcPr>
                </a:tc>
                <a:tc>
                  <a:txBody>
                    <a:bodyPr/>
                    <a:lstStyle/>
                    <a:p>
                      <a:endParaRPr lang="en-US" sz="1400" b="0" i="0" dirty="0">
                        <a:latin typeface="Segoe UI" panose="020B0502040204020203" pitchFamily="34" charset="0"/>
                        <a:cs typeface="Segoe UI" panose="020B0502040204020203" pitchFamily="34" charset="0"/>
                      </a:endParaRPr>
                    </a:p>
                  </a:txBody>
                  <a:tcPr>
                    <a:solidFill>
                      <a:schemeClr val="accent6">
                        <a:lumMod val="40000"/>
                        <a:lumOff val="60000"/>
                      </a:schemeClr>
                    </a:solidFill>
                  </a:tcPr>
                </a:tc>
                <a:extLst>
                  <a:ext uri="{0D108BD9-81ED-4DB2-BD59-A6C34878D82A}">
                    <a16:rowId xmlns:a16="http://schemas.microsoft.com/office/drawing/2014/main" val="2570581168"/>
                  </a:ext>
                </a:extLst>
              </a:tr>
            </a:tbl>
          </a:graphicData>
        </a:graphic>
      </p:graphicFrame>
      <p:sp>
        <p:nvSpPr>
          <p:cNvPr id="58" name="Rectangle 57" title="Decorative">
            <a:extLst>
              <a:ext uri="{FF2B5EF4-FFF2-40B4-BE49-F238E27FC236}">
                <a16:creationId xmlns:a16="http://schemas.microsoft.com/office/drawing/2014/main" id="{5DFE1B1F-9076-3FF4-E23A-B5214406086A}"/>
              </a:ext>
            </a:extLst>
          </p:cNvPr>
          <p:cNvSpPr/>
          <p:nvPr/>
        </p:nvSpPr>
        <p:spPr>
          <a:xfrm>
            <a:off x="7709094" y="4390075"/>
            <a:ext cx="3547068" cy="1211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C9CDF0-67F1-C86D-32C9-29866E0BFEC0}"/>
              </a:ext>
            </a:extLst>
          </p:cNvPr>
          <p:cNvSpPr txBox="1"/>
          <p:nvPr/>
        </p:nvSpPr>
        <p:spPr>
          <a:xfrm>
            <a:off x="8945827" y="4422109"/>
            <a:ext cx="947894" cy="369332"/>
          </a:xfrm>
          <a:prstGeom prst="rect">
            <a:avLst/>
          </a:prstGeom>
          <a:noFill/>
        </p:spPr>
        <p:txBody>
          <a:bodyPr wrap="square" rtlCol="0">
            <a:spAutoFit/>
          </a:bodyPr>
          <a:lstStyle/>
          <a:p>
            <a:r>
              <a:rPr lang="en-US"/>
              <a:t>Shard 4</a:t>
            </a:r>
          </a:p>
        </p:txBody>
      </p:sp>
      <p:sp>
        <p:nvSpPr>
          <p:cNvPr id="62" name="TextBox 61">
            <a:extLst>
              <a:ext uri="{FF2B5EF4-FFF2-40B4-BE49-F238E27FC236}">
                <a16:creationId xmlns:a16="http://schemas.microsoft.com/office/drawing/2014/main" id="{6AEA64AB-2D09-358F-F9BD-2BC0F6F27B14}"/>
              </a:ext>
            </a:extLst>
          </p:cNvPr>
          <p:cNvSpPr txBox="1"/>
          <p:nvPr/>
        </p:nvSpPr>
        <p:spPr>
          <a:xfrm>
            <a:off x="4655803" y="3924043"/>
            <a:ext cx="1960986" cy="400110"/>
          </a:xfrm>
          <a:prstGeom prst="rect">
            <a:avLst/>
          </a:prstGeom>
          <a:noFill/>
        </p:spPr>
        <p:txBody>
          <a:bodyPr wrap="non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Worker Node 2</a:t>
            </a:r>
          </a:p>
        </p:txBody>
      </p:sp>
      <p:sp>
        <p:nvSpPr>
          <p:cNvPr id="64" name="Rounded Rectangle 63" title="Decorative">
            <a:extLst>
              <a:ext uri="{FF2B5EF4-FFF2-40B4-BE49-F238E27FC236}">
                <a16:creationId xmlns:a16="http://schemas.microsoft.com/office/drawing/2014/main" id="{904DE4CC-8AAC-8E6C-5A46-BC16653E4C1F}"/>
              </a:ext>
            </a:extLst>
          </p:cNvPr>
          <p:cNvSpPr/>
          <p:nvPr/>
        </p:nvSpPr>
        <p:spPr>
          <a:xfrm>
            <a:off x="7609631" y="3922729"/>
            <a:ext cx="3774352" cy="1899886"/>
          </a:xfrm>
          <a:prstGeom prst="round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B35F7F3-DFFE-F620-CDC1-08F2428513B9}"/>
              </a:ext>
            </a:extLst>
          </p:cNvPr>
          <p:cNvSpPr txBox="1"/>
          <p:nvPr/>
        </p:nvSpPr>
        <p:spPr>
          <a:xfrm>
            <a:off x="8575404" y="3944488"/>
            <a:ext cx="1960986" cy="400110"/>
          </a:xfrm>
          <a:prstGeom prst="rect">
            <a:avLst/>
          </a:prstGeom>
          <a:noFill/>
        </p:spPr>
        <p:txBody>
          <a:bodyPr wrap="non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Worker Node 3</a:t>
            </a:r>
          </a:p>
        </p:txBody>
      </p:sp>
      <p:sp>
        <p:nvSpPr>
          <p:cNvPr id="67" name="TextBox 66">
            <a:extLst>
              <a:ext uri="{FF2B5EF4-FFF2-40B4-BE49-F238E27FC236}">
                <a16:creationId xmlns:a16="http://schemas.microsoft.com/office/drawing/2014/main" id="{0FC32173-5B70-A47E-AD01-7E1E34AF5497}"/>
              </a:ext>
            </a:extLst>
          </p:cNvPr>
          <p:cNvSpPr txBox="1"/>
          <p:nvPr/>
        </p:nvSpPr>
        <p:spPr>
          <a:xfrm>
            <a:off x="1343629" y="5900555"/>
            <a:ext cx="9264011" cy="307777"/>
          </a:xfrm>
          <a:prstGeom prst="rect">
            <a:avLst/>
          </a:prstGeom>
          <a:noFill/>
        </p:spPr>
        <p:txBody>
          <a:bodyPr wrap="none" rtlCol="0">
            <a:spAutoFit/>
          </a:bodyPr>
          <a:lstStyle/>
          <a:p>
            <a:r>
              <a:rPr lang="en-US" sz="1400">
                <a:latin typeface="Segoe UI" panose="020B0502040204020203" pitchFamily="34" charset="0"/>
                <a:cs typeface="Segoe UI" panose="020B0502040204020203" pitchFamily="34" charset="0"/>
              </a:rPr>
              <a:t>Distribution Key : </a:t>
            </a:r>
            <a:r>
              <a:rPr lang="en-US" sz="1400" b="1">
                <a:latin typeface="Segoe UI" panose="020B0502040204020203" pitchFamily="34" charset="0"/>
                <a:cs typeface="Segoe UI" panose="020B0502040204020203" pitchFamily="34" charset="0"/>
              </a:rPr>
              <a:t>Store_id</a:t>
            </a:r>
            <a:r>
              <a:rPr lang="en-US" sz="1400">
                <a:latin typeface="Segoe UI" panose="020B0502040204020203" pitchFamily="34" charset="0"/>
                <a:cs typeface="Segoe UI" panose="020B0502040204020203" pitchFamily="34" charset="0"/>
              </a:rPr>
              <a:t>, thus we can see data distributed for different tenants being stored into separate shard.</a:t>
            </a:r>
          </a:p>
        </p:txBody>
      </p:sp>
      <p:sp>
        <p:nvSpPr>
          <p:cNvPr id="68" name="TextBox 67">
            <a:extLst>
              <a:ext uri="{FF2B5EF4-FFF2-40B4-BE49-F238E27FC236}">
                <a16:creationId xmlns:a16="http://schemas.microsoft.com/office/drawing/2014/main" id="{C9F2624D-F3A5-8AB1-A77B-318C5CAFBD73}"/>
              </a:ext>
            </a:extLst>
          </p:cNvPr>
          <p:cNvSpPr txBox="1"/>
          <p:nvPr/>
        </p:nvSpPr>
        <p:spPr>
          <a:xfrm>
            <a:off x="328036" y="6231611"/>
            <a:ext cx="6337376" cy="276999"/>
          </a:xfrm>
          <a:prstGeom prst="rect">
            <a:avLst/>
          </a:prstGeom>
          <a:noFill/>
        </p:spPr>
        <p:txBody>
          <a:bodyPr wrap="none" rtlCol="0">
            <a:spAutoFit/>
          </a:bodyPr>
          <a:lstStyle/>
          <a:p>
            <a:r>
              <a:rPr lang="en-US" sz="1200" b="1">
                <a:solidFill>
                  <a:srgbClr val="FF0000"/>
                </a:solidFill>
                <a:latin typeface="Segoe UI" panose="020B0502040204020203" pitchFamily="34" charset="0"/>
                <a:cs typeface="Segoe UI" panose="020B0502040204020203" pitchFamily="34" charset="0"/>
              </a:rPr>
              <a:t>NOTE : All 4 tables on previous slide will have same data placement based on </a:t>
            </a:r>
            <a:r>
              <a:rPr lang="en-US" sz="1200" b="1">
                <a:solidFill>
                  <a:srgbClr val="FF0000"/>
                </a:solidFill>
                <a:highlight>
                  <a:srgbClr val="00FFFF"/>
                </a:highlight>
                <a:latin typeface="Segoe UI" panose="020B0502040204020203" pitchFamily="34" charset="0"/>
                <a:cs typeface="Segoe UI" panose="020B0502040204020203" pitchFamily="34" charset="0"/>
              </a:rPr>
              <a:t>store_id</a:t>
            </a:r>
          </a:p>
        </p:txBody>
      </p:sp>
      <p:sp>
        <p:nvSpPr>
          <p:cNvPr id="69" name="Oval 68" title="Decorative">
            <a:extLst>
              <a:ext uri="{FF2B5EF4-FFF2-40B4-BE49-F238E27FC236}">
                <a16:creationId xmlns:a16="http://schemas.microsoft.com/office/drawing/2014/main" id="{6C318E74-9417-BC3F-6696-D993CEB91D2C}"/>
              </a:ext>
            </a:extLst>
          </p:cNvPr>
          <p:cNvSpPr/>
          <p:nvPr/>
        </p:nvSpPr>
        <p:spPr>
          <a:xfrm>
            <a:off x="6011364" y="2014597"/>
            <a:ext cx="847411" cy="1558577"/>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title="Decorative">
            <a:extLst>
              <a:ext uri="{FF2B5EF4-FFF2-40B4-BE49-F238E27FC236}">
                <a16:creationId xmlns:a16="http://schemas.microsoft.com/office/drawing/2014/main" id="{C0A1E011-6CBD-3154-3A78-048738FAE74C}"/>
              </a:ext>
            </a:extLst>
          </p:cNvPr>
          <p:cNvSpPr/>
          <p:nvPr/>
        </p:nvSpPr>
        <p:spPr>
          <a:xfrm>
            <a:off x="9777845" y="2138093"/>
            <a:ext cx="798622" cy="64340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title="Decorative">
            <a:extLst>
              <a:ext uri="{FF2B5EF4-FFF2-40B4-BE49-F238E27FC236}">
                <a16:creationId xmlns:a16="http://schemas.microsoft.com/office/drawing/2014/main" id="{058244C1-34AA-4F87-3E61-23F8CB90BF3E}"/>
              </a:ext>
            </a:extLst>
          </p:cNvPr>
          <p:cNvSpPr/>
          <p:nvPr/>
        </p:nvSpPr>
        <p:spPr>
          <a:xfrm>
            <a:off x="6004852" y="4720964"/>
            <a:ext cx="847411" cy="624258"/>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title="Decorative">
            <a:extLst>
              <a:ext uri="{FF2B5EF4-FFF2-40B4-BE49-F238E27FC236}">
                <a16:creationId xmlns:a16="http://schemas.microsoft.com/office/drawing/2014/main" id="{EEFE269A-BE7C-69F3-CB7B-47EA8B315DD4}"/>
              </a:ext>
            </a:extLst>
          </p:cNvPr>
          <p:cNvSpPr/>
          <p:nvPr/>
        </p:nvSpPr>
        <p:spPr>
          <a:xfrm>
            <a:off x="9937876" y="4791544"/>
            <a:ext cx="754228" cy="624258"/>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7B9884A-1092-219B-CC0D-2F2CC81C3CE8}"/>
              </a:ext>
            </a:extLst>
          </p:cNvPr>
          <p:cNvSpPr txBox="1"/>
          <p:nvPr/>
        </p:nvSpPr>
        <p:spPr>
          <a:xfrm>
            <a:off x="770683" y="797966"/>
            <a:ext cx="1734386" cy="369332"/>
          </a:xfrm>
          <a:prstGeom prst="rect">
            <a:avLst/>
          </a:prstGeom>
          <a:noFill/>
        </p:spPr>
        <p:txBody>
          <a:bodyPr wrap="none" rtlCol="0">
            <a:spAutoFit/>
          </a:bodyPr>
          <a:lstStyle/>
          <a:p>
            <a:r>
              <a:rPr lang="en-US"/>
              <a:t>Application view</a:t>
            </a:r>
          </a:p>
        </p:txBody>
      </p:sp>
      <p:sp>
        <p:nvSpPr>
          <p:cNvPr id="77" name="TextBox 76">
            <a:extLst>
              <a:ext uri="{FF2B5EF4-FFF2-40B4-BE49-F238E27FC236}">
                <a16:creationId xmlns:a16="http://schemas.microsoft.com/office/drawing/2014/main" id="{C246C835-BE28-F2F2-C5B3-1775186AC6A0}"/>
              </a:ext>
            </a:extLst>
          </p:cNvPr>
          <p:cNvSpPr txBox="1"/>
          <p:nvPr/>
        </p:nvSpPr>
        <p:spPr>
          <a:xfrm>
            <a:off x="6000973" y="855965"/>
            <a:ext cx="3383490" cy="369332"/>
          </a:xfrm>
          <a:prstGeom prst="rect">
            <a:avLst/>
          </a:prstGeom>
          <a:noFill/>
        </p:spPr>
        <p:txBody>
          <a:bodyPr wrap="none" rtlCol="0">
            <a:spAutoFit/>
          </a:bodyPr>
          <a:lstStyle/>
          <a:p>
            <a:r>
              <a:rPr lang="en-US"/>
              <a:t>Internal Management in Database</a:t>
            </a:r>
          </a:p>
        </p:txBody>
      </p:sp>
      <p:cxnSp>
        <p:nvCxnSpPr>
          <p:cNvPr id="79" name="Straight Connector 78" title="Decorative">
            <a:extLst>
              <a:ext uri="{FF2B5EF4-FFF2-40B4-BE49-F238E27FC236}">
                <a16:creationId xmlns:a16="http://schemas.microsoft.com/office/drawing/2014/main" id="{7F75DE98-DA94-96AD-53D8-75EA034C06D2}"/>
              </a:ext>
            </a:extLst>
          </p:cNvPr>
          <p:cNvCxnSpPr/>
          <p:nvPr/>
        </p:nvCxnSpPr>
        <p:spPr>
          <a:xfrm>
            <a:off x="3225521" y="1095270"/>
            <a:ext cx="0" cy="472734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6461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6A02-8940-7FBE-04CF-8B0E2EF14645}"/>
              </a:ext>
            </a:extLst>
          </p:cNvPr>
          <p:cNvSpPr>
            <a:spLocks noGrp="1"/>
          </p:cNvSpPr>
          <p:nvPr>
            <p:ph type="title"/>
          </p:nvPr>
        </p:nvSpPr>
        <p:spPr>
          <a:xfrm>
            <a:off x="861678" y="281317"/>
            <a:ext cx="10621488" cy="834283"/>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Multi-Tenant Rebalancer</a:t>
            </a:r>
          </a:p>
        </p:txBody>
      </p:sp>
      <p:sp>
        <p:nvSpPr>
          <p:cNvPr id="19" name="Rounded Rectangle 18" title="Decorative">
            <a:extLst>
              <a:ext uri="{FF2B5EF4-FFF2-40B4-BE49-F238E27FC236}">
                <a16:creationId xmlns:a16="http://schemas.microsoft.com/office/drawing/2014/main" id="{256FF00F-2FC8-9C1D-431C-EF849D87EA17}"/>
              </a:ext>
            </a:extLst>
          </p:cNvPr>
          <p:cNvSpPr/>
          <p:nvPr/>
        </p:nvSpPr>
        <p:spPr>
          <a:xfrm>
            <a:off x="373382" y="1476504"/>
            <a:ext cx="3543499" cy="210984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16">
            <a:extLst>
              <a:ext uri="{FF2B5EF4-FFF2-40B4-BE49-F238E27FC236}">
                <a16:creationId xmlns:a16="http://schemas.microsoft.com/office/drawing/2014/main" id="{25328BD7-75AA-7354-04DD-540AC4CA9D0E}"/>
              </a:ext>
            </a:extLst>
          </p:cNvPr>
          <p:cNvGraphicFramePr>
            <a:graphicFrameLocks noGrp="1"/>
          </p:cNvGraphicFramePr>
          <p:nvPr>
            <p:extLst>
              <p:ext uri="{D42A27DB-BD31-4B8C-83A1-F6EECF244321}">
                <p14:modId xmlns:p14="http://schemas.microsoft.com/office/powerpoint/2010/main" val="2379748851"/>
              </p:ext>
            </p:extLst>
          </p:nvPr>
        </p:nvGraphicFramePr>
        <p:xfrm>
          <a:off x="773432" y="2304862"/>
          <a:ext cx="869684" cy="487680"/>
        </p:xfrm>
        <a:graphic>
          <a:graphicData uri="http://schemas.openxmlformats.org/drawingml/2006/table">
            <a:tbl>
              <a:tblPr firstRow="1" bandRow="1">
                <a:tableStyleId>{5C22544A-7EE6-4342-B048-85BDC9FD1C3A}</a:tableStyleId>
              </a:tblPr>
              <a:tblGrid>
                <a:gridCol w="580292">
                  <a:extLst>
                    <a:ext uri="{9D8B030D-6E8A-4147-A177-3AD203B41FA5}">
                      <a16:colId xmlns:a16="http://schemas.microsoft.com/office/drawing/2014/main" val="2508163569"/>
                    </a:ext>
                  </a:extLst>
                </a:gridCol>
                <a:gridCol w="289392">
                  <a:extLst>
                    <a:ext uri="{9D8B030D-6E8A-4147-A177-3AD203B41FA5}">
                      <a16:colId xmlns:a16="http://schemas.microsoft.com/office/drawing/2014/main" val="3059765589"/>
                    </a:ext>
                  </a:extLst>
                </a:gridCol>
              </a:tblGrid>
              <a:tr h="243840">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11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1</a:t>
                      </a:r>
                    </a:p>
                  </a:txBody>
                  <a:tcPr marL="73152" marR="73152" marT="36576" marB="36576">
                    <a:solidFill>
                      <a:schemeClr val="accent2">
                        <a:lumMod val="60000"/>
                        <a:lumOff val="4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2">
                        <a:lumMod val="60000"/>
                        <a:lumOff val="40000"/>
                      </a:schemeClr>
                    </a:solidFill>
                  </a:tcPr>
                </a:tc>
                <a:extLst>
                  <a:ext uri="{0D108BD9-81ED-4DB2-BD59-A6C34878D82A}">
                    <a16:rowId xmlns:a16="http://schemas.microsoft.com/office/drawing/2014/main" val="2570581168"/>
                  </a:ext>
                </a:extLst>
              </a:tr>
            </a:tbl>
          </a:graphicData>
        </a:graphic>
      </p:graphicFrame>
      <p:graphicFrame>
        <p:nvGraphicFramePr>
          <p:cNvPr id="23" name="Table 16">
            <a:extLst>
              <a:ext uri="{FF2B5EF4-FFF2-40B4-BE49-F238E27FC236}">
                <a16:creationId xmlns:a16="http://schemas.microsoft.com/office/drawing/2014/main" id="{526DB2C3-C629-77C6-D69D-993215F310FD}"/>
              </a:ext>
            </a:extLst>
          </p:cNvPr>
          <p:cNvGraphicFramePr>
            <a:graphicFrameLocks noGrp="1"/>
          </p:cNvGraphicFramePr>
          <p:nvPr>
            <p:extLst>
              <p:ext uri="{D42A27DB-BD31-4B8C-83A1-F6EECF244321}">
                <p14:modId xmlns:p14="http://schemas.microsoft.com/office/powerpoint/2010/main" val="3412031405"/>
              </p:ext>
            </p:extLst>
          </p:nvPr>
        </p:nvGraphicFramePr>
        <p:xfrm>
          <a:off x="1792271" y="2292354"/>
          <a:ext cx="1627823" cy="951753"/>
        </p:xfrm>
        <a:graphic>
          <a:graphicData uri="http://schemas.openxmlformats.org/drawingml/2006/table">
            <a:tbl>
              <a:tblPr firstRow="1" bandRow="1">
                <a:tableStyleId>{5C22544A-7EE6-4342-B048-85BDC9FD1C3A}</a:tableStyleId>
              </a:tblPr>
              <a:tblGrid>
                <a:gridCol w="725298">
                  <a:extLst>
                    <a:ext uri="{9D8B030D-6E8A-4147-A177-3AD203B41FA5}">
                      <a16:colId xmlns:a16="http://schemas.microsoft.com/office/drawing/2014/main" val="3382012730"/>
                    </a:ext>
                  </a:extLst>
                </a:gridCol>
                <a:gridCol w="593766">
                  <a:extLst>
                    <a:ext uri="{9D8B030D-6E8A-4147-A177-3AD203B41FA5}">
                      <a16:colId xmlns:a16="http://schemas.microsoft.com/office/drawing/2014/main" val="2508163569"/>
                    </a:ext>
                  </a:extLst>
                </a:gridCol>
                <a:gridCol w="308759">
                  <a:extLst>
                    <a:ext uri="{9D8B030D-6E8A-4147-A177-3AD203B41FA5}">
                      <a16:colId xmlns:a16="http://schemas.microsoft.com/office/drawing/2014/main" val="3059765589"/>
                    </a:ext>
                  </a:extLst>
                </a:gridCol>
              </a:tblGrid>
              <a:tr h="220233">
                <a:tc>
                  <a:txBody>
                    <a:bodyPr/>
                    <a:lstStyle/>
                    <a:p>
                      <a:r>
                        <a:rPr lang="en-US" sz="900" b="0" i="0">
                          <a:latin typeface="Segoe UI" panose="020B0502040204020203" pitchFamily="34" charset="0"/>
                          <a:cs typeface="Segoe UI" panose="020B0502040204020203" pitchFamily="34" charset="0"/>
                        </a:rPr>
                        <a:t>Product_id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1</a:t>
                      </a:r>
                    </a:p>
                  </a:txBody>
                  <a:tcPr marL="73152" marR="73152" marT="36576" marB="36576">
                    <a:solidFill>
                      <a:schemeClr val="accent2">
                        <a:lumMod val="60000"/>
                        <a:lumOff val="40000"/>
                      </a:schemeClr>
                    </a:solidFill>
                  </a:tcPr>
                </a:tc>
                <a:tc>
                  <a:txBody>
                    <a:bodyPr/>
                    <a:lstStyle/>
                    <a:p>
                      <a:r>
                        <a:rPr lang="en-US" sz="1100" b="0" i="0">
                          <a:latin typeface="Segoe UI" panose="020B0502040204020203" pitchFamily="34" charset="0"/>
                          <a:cs typeface="Segoe UI" panose="020B0502040204020203" pitchFamily="34" charset="0"/>
                        </a:rPr>
                        <a:t>1</a:t>
                      </a:r>
                    </a:p>
                  </a:txBody>
                  <a:tcPr marL="73152" marR="73152" marT="36576" marB="36576">
                    <a:solidFill>
                      <a:schemeClr val="accent2">
                        <a:lumMod val="60000"/>
                        <a:lumOff val="40000"/>
                      </a:schemeClr>
                    </a:solidFill>
                  </a:tcPr>
                </a:tc>
                <a:tc>
                  <a:txBody>
                    <a:bodyPr/>
                    <a:lstStyle/>
                    <a:p>
                      <a:endParaRPr lang="en-US" sz="1100" b="0" i="0">
                        <a:latin typeface="Segoe UI" panose="020B0502040204020203" pitchFamily="34" charset="0"/>
                        <a:cs typeface="Segoe UI" panose="020B0502040204020203" pitchFamily="34" charset="0"/>
                      </a:endParaRPr>
                    </a:p>
                  </a:txBody>
                  <a:tcPr marL="73152" marR="73152" marT="36576" marB="36576">
                    <a:solidFill>
                      <a:schemeClr val="accent2">
                        <a:lumMod val="60000"/>
                        <a:lumOff val="40000"/>
                      </a:schemeClr>
                    </a:solidFill>
                  </a:tcPr>
                </a:tc>
                <a:extLst>
                  <a:ext uri="{0D108BD9-81ED-4DB2-BD59-A6C34878D82A}">
                    <a16:rowId xmlns:a16="http://schemas.microsoft.com/office/drawing/2014/main" val="2570581168"/>
                  </a:ext>
                </a:extLst>
              </a:tr>
              <a:tr h="243840">
                <a:tc>
                  <a:txBody>
                    <a:bodyPr/>
                    <a:lstStyle/>
                    <a:p>
                      <a:r>
                        <a:rPr lang="en-US" sz="1100" b="0" i="0">
                          <a:latin typeface="Segoe UI" panose="020B0502040204020203" pitchFamily="34" charset="0"/>
                          <a:cs typeface="Segoe UI" panose="020B0502040204020203" pitchFamily="34" charset="0"/>
                        </a:rPr>
                        <a:t>2</a:t>
                      </a:r>
                    </a:p>
                  </a:txBody>
                  <a:tcPr marL="73152" marR="73152" marT="36576" marB="36576">
                    <a:solidFill>
                      <a:schemeClr val="accent2">
                        <a:lumMod val="60000"/>
                        <a:lumOff val="40000"/>
                      </a:schemeClr>
                    </a:solidFill>
                  </a:tcPr>
                </a:tc>
                <a:tc>
                  <a:txBody>
                    <a:bodyPr/>
                    <a:lstStyle/>
                    <a:p>
                      <a:r>
                        <a:rPr lang="en-US" sz="1100" b="0" i="0">
                          <a:latin typeface="Segoe UI" panose="020B0502040204020203" pitchFamily="34" charset="0"/>
                          <a:cs typeface="Segoe UI" panose="020B0502040204020203" pitchFamily="34" charset="0"/>
                        </a:rPr>
                        <a:t>1</a:t>
                      </a:r>
                    </a:p>
                  </a:txBody>
                  <a:tcPr marL="73152" marR="73152" marT="36576" marB="36576">
                    <a:solidFill>
                      <a:schemeClr val="accent2">
                        <a:lumMod val="60000"/>
                        <a:lumOff val="40000"/>
                      </a:schemeClr>
                    </a:solidFill>
                  </a:tcPr>
                </a:tc>
                <a:tc>
                  <a:txBody>
                    <a:bodyPr/>
                    <a:lstStyle/>
                    <a:p>
                      <a:endParaRPr lang="en-US" sz="1100" b="0" i="0">
                        <a:latin typeface="Segoe UI" panose="020B0502040204020203" pitchFamily="34" charset="0"/>
                        <a:cs typeface="Segoe UI" panose="020B0502040204020203" pitchFamily="34" charset="0"/>
                      </a:endParaRPr>
                    </a:p>
                  </a:txBody>
                  <a:tcPr marL="73152" marR="73152" marT="36576" marB="36576">
                    <a:solidFill>
                      <a:schemeClr val="accent2">
                        <a:lumMod val="60000"/>
                        <a:lumOff val="40000"/>
                      </a:schemeClr>
                    </a:solidFill>
                  </a:tcPr>
                </a:tc>
                <a:extLst>
                  <a:ext uri="{0D108BD9-81ED-4DB2-BD59-A6C34878D82A}">
                    <a16:rowId xmlns:a16="http://schemas.microsoft.com/office/drawing/2014/main" val="3612292831"/>
                  </a:ext>
                </a:extLst>
              </a:tr>
              <a:tr h="243840">
                <a:tc>
                  <a:txBody>
                    <a:bodyPr/>
                    <a:lstStyle/>
                    <a:p>
                      <a:r>
                        <a:rPr lang="en-US" sz="1100" b="0" i="0">
                          <a:latin typeface="Segoe UI" panose="020B0502040204020203" pitchFamily="34" charset="0"/>
                          <a:cs typeface="Segoe UI" panose="020B0502040204020203" pitchFamily="34" charset="0"/>
                        </a:rPr>
                        <a:t>6</a:t>
                      </a:r>
                    </a:p>
                  </a:txBody>
                  <a:tcPr marL="73152" marR="73152" marT="36576" marB="36576">
                    <a:solidFill>
                      <a:schemeClr val="accent2">
                        <a:lumMod val="60000"/>
                        <a:lumOff val="40000"/>
                      </a:schemeClr>
                    </a:solidFill>
                  </a:tcPr>
                </a:tc>
                <a:tc>
                  <a:txBody>
                    <a:bodyPr/>
                    <a:lstStyle/>
                    <a:p>
                      <a:r>
                        <a:rPr lang="en-US" sz="1100" b="0" i="0">
                          <a:latin typeface="Segoe UI" panose="020B0502040204020203" pitchFamily="34" charset="0"/>
                          <a:cs typeface="Segoe UI" panose="020B0502040204020203" pitchFamily="34" charset="0"/>
                        </a:rPr>
                        <a:t>1</a:t>
                      </a:r>
                    </a:p>
                  </a:txBody>
                  <a:tcPr marL="73152" marR="73152" marT="36576" marB="36576">
                    <a:solidFill>
                      <a:schemeClr val="accent2">
                        <a:lumMod val="60000"/>
                        <a:lumOff val="4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2">
                        <a:lumMod val="60000"/>
                        <a:lumOff val="40000"/>
                      </a:schemeClr>
                    </a:solidFill>
                  </a:tcPr>
                </a:tc>
                <a:extLst>
                  <a:ext uri="{0D108BD9-81ED-4DB2-BD59-A6C34878D82A}">
                    <a16:rowId xmlns:a16="http://schemas.microsoft.com/office/drawing/2014/main" val="271618457"/>
                  </a:ext>
                </a:extLst>
              </a:tr>
            </a:tbl>
          </a:graphicData>
        </a:graphic>
      </p:graphicFrame>
      <p:sp>
        <p:nvSpPr>
          <p:cNvPr id="24" name="Rectangle 23" title="Decorative">
            <a:extLst>
              <a:ext uri="{FF2B5EF4-FFF2-40B4-BE49-F238E27FC236}">
                <a16:creationId xmlns:a16="http://schemas.microsoft.com/office/drawing/2014/main" id="{39C1F8AB-F74C-EB85-94CB-72435758F614}"/>
              </a:ext>
            </a:extLst>
          </p:cNvPr>
          <p:cNvSpPr/>
          <p:nvPr/>
        </p:nvSpPr>
        <p:spPr>
          <a:xfrm>
            <a:off x="664783" y="1902359"/>
            <a:ext cx="2899117" cy="1526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20C0B4-45F2-1E23-ED47-6E12DD4D1D5F}"/>
              </a:ext>
            </a:extLst>
          </p:cNvPr>
          <p:cNvSpPr txBox="1"/>
          <p:nvPr/>
        </p:nvSpPr>
        <p:spPr>
          <a:xfrm>
            <a:off x="1697179" y="1939576"/>
            <a:ext cx="1025508"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1</a:t>
            </a:r>
          </a:p>
        </p:txBody>
      </p:sp>
      <p:graphicFrame>
        <p:nvGraphicFramePr>
          <p:cNvPr id="35" name="Table 16">
            <a:extLst>
              <a:ext uri="{FF2B5EF4-FFF2-40B4-BE49-F238E27FC236}">
                <a16:creationId xmlns:a16="http://schemas.microsoft.com/office/drawing/2014/main" id="{08BABBFA-E672-9BF0-50C3-22AEF1B84CAB}"/>
              </a:ext>
            </a:extLst>
          </p:cNvPr>
          <p:cNvGraphicFramePr>
            <a:graphicFrameLocks noGrp="1"/>
          </p:cNvGraphicFramePr>
          <p:nvPr>
            <p:extLst>
              <p:ext uri="{D42A27DB-BD31-4B8C-83A1-F6EECF244321}">
                <p14:modId xmlns:p14="http://schemas.microsoft.com/office/powerpoint/2010/main" val="2115816546"/>
              </p:ext>
            </p:extLst>
          </p:nvPr>
        </p:nvGraphicFramePr>
        <p:xfrm>
          <a:off x="4464913" y="2406921"/>
          <a:ext cx="869684" cy="487680"/>
        </p:xfrm>
        <a:graphic>
          <a:graphicData uri="http://schemas.openxmlformats.org/drawingml/2006/table">
            <a:tbl>
              <a:tblPr firstRow="1" bandRow="1">
                <a:tableStyleId>{5C22544A-7EE6-4342-B048-85BDC9FD1C3A}</a:tableStyleId>
              </a:tblPr>
              <a:tblGrid>
                <a:gridCol w="580292">
                  <a:extLst>
                    <a:ext uri="{9D8B030D-6E8A-4147-A177-3AD203B41FA5}">
                      <a16:colId xmlns:a16="http://schemas.microsoft.com/office/drawing/2014/main" val="2508163569"/>
                    </a:ext>
                  </a:extLst>
                </a:gridCol>
                <a:gridCol w="289392">
                  <a:extLst>
                    <a:ext uri="{9D8B030D-6E8A-4147-A177-3AD203B41FA5}">
                      <a16:colId xmlns:a16="http://schemas.microsoft.com/office/drawing/2014/main" val="3059765589"/>
                    </a:ext>
                  </a:extLst>
                </a:gridCol>
              </a:tblGrid>
              <a:tr h="243840">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11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4</a:t>
                      </a:r>
                    </a:p>
                  </a:txBody>
                  <a:tcPr marL="73152" marR="73152" marT="36576" marB="36576">
                    <a:solidFill>
                      <a:schemeClr val="accent1">
                        <a:lumMod val="20000"/>
                        <a:lumOff val="8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1">
                        <a:lumMod val="20000"/>
                        <a:lumOff val="80000"/>
                      </a:schemeClr>
                    </a:solidFill>
                  </a:tcPr>
                </a:tc>
                <a:extLst>
                  <a:ext uri="{0D108BD9-81ED-4DB2-BD59-A6C34878D82A}">
                    <a16:rowId xmlns:a16="http://schemas.microsoft.com/office/drawing/2014/main" val="2570581168"/>
                  </a:ext>
                </a:extLst>
              </a:tr>
            </a:tbl>
          </a:graphicData>
        </a:graphic>
      </p:graphicFrame>
      <p:graphicFrame>
        <p:nvGraphicFramePr>
          <p:cNvPr id="37" name="Table 16">
            <a:extLst>
              <a:ext uri="{FF2B5EF4-FFF2-40B4-BE49-F238E27FC236}">
                <a16:creationId xmlns:a16="http://schemas.microsoft.com/office/drawing/2014/main" id="{5E3E81FA-CCE6-0444-484F-2680675B1027}"/>
              </a:ext>
            </a:extLst>
          </p:cNvPr>
          <p:cNvGraphicFramePr>
            <a:graphicFrameLocks noGrp="1"/>
          </p:cNvGraphicFramePr>
          <p:nvPr>
            <p:extLst>
              <p:ext uri="{D42A27DB-BD31-4B8C-83A1-F6EECF244321}">
                <p14:modId xmlns:p14="http://schemas.microsoft.com/office/powerpoint/2010/main" val="2141958509"/>
              </p:ext>
            </p:extLst>
          </p:nvPr>
        </p:nvGraphicFramePr>
        <p:xfrm>
          <a:off x="5462641" y="2382413"/>
          <a:ext cx="1561011" cy="464073"/>
        </p:xfrm>
        <a:graphic>
          <a:graphicData uri="http://schemas.openxmlformats.org/drawingml/2006/table">
            <a:tbl>
              <a:tblPr firstRow="1" bandRow="1">
                <a:tableStyleId>{5C22544A-7EE6-4342-B048-85BDC9FD1C3A}</a:tableStyleId>
              </a:tblPr>
              <a:tblGrid>
                <a:gridCol w="724403">
                  <a:extLst>
                    <a:ext uri="{9D8B030D-6E8A-4147-A177-3AD203B41FA5}">
                      <a16:colId xmlns:a16="http://schemas.microsoft.com/office/drawing/2014/main" val="3382012730"/>
                    </a:ext>
                  </a:extLst>
                </a:gridCol>
                <a:gridCol w="570016">
                  <a:extLst>
                    <a:ext uri="{9D8B030D-6E8A-4147-A177-3AD203B41FA5}">
                      <a16:colId xmlns:a16="http://schemas.microsoft.com/office/drawing/2014/main" val="2508163569"/>
                    </a:ext>
                  </a:extLst>
                </a:gridCol>
                <a:gridCol w="266592">
                  <a:extLst>
                    <a:ext uri="{9D8B030D-6E8A-4147-A177-3AD203B41FA5}">
                      <a16:colId xmlns:a16="http://schemas.microsoft.com/office/drawing/2014/main" val="3059765589"/>
                    </a:ext>
                  </a:extLst>
                </a:gridCol>
              </a:tblGrid>
              <a:tr h="220233">
                <a:tc>
                  <a:txBody>
                    <a:bodyPr/>
                    <a:lstStyle/>
                    <a:p>
                      <a:r>
                        <a:rPr lang="en-US" sz="900" b="0" i="0">
                          <a:latin typeface="Segoe UI" panose="020B0502040204020203" pitchFamily="34" charset="0"/>
                          <a:cs typeface="Segoe UI" panose="020B0502040204020203" pitchFamily="34" charset="0"/>
                        </a:rPr>
                        <a:t>Product_id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4</a:t>
                      </a:r>
                    </a:p>
                  </a:txBody>
                  <a:tcPr marL="73152" marR="73152" marT="36576" marB="36576">
                    <a:solidFill>
                      <a:schemeClr val="accent1">
                        <a:lumMod val="20000"/>
                        <a:lumOff val="80000"/>
                      </a:schemeClr>
                    </a:solidFill>
                  </a:tcPr>
                </a:tc>
                <a:tc>
                  <a:txBody>
                    <a:bodyPr/>
                    <a:lstStyle/>
                    <a:p>
                      <a:r>
                        <a:rPr lang="en-US" sz="1100" b="0" i="0">
                          <a:latin typeface="Segoe UI" panose="020B0502040204020203" pitchFamily="34" charset="0"/>
                          <a:cs typeface="Segoe UI" panose="020B0502040204020203" pitchFamily="34" charset="0"/>
                        </a:rPr>
                        <a:t>4</a:t>
                      </a:r>
                    </a:p>
                  </a:txBody>
                  <a:tcPr marL="73152" marR="73152" marT="36576" marB="36576">
                    <a:solidFill>
                      <a:schemeClr val="accent1">
                        <a:lumMod val="20000"/>
                        <a:lumOff val="8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1">
                        <a:lumMod val="20000"/>
                        <a:lumOff val="80000"/>
                      </a:schemeClr>
                    </a:solidFill>
                  </a:tcPr>
                </a:tc>
                <a:extLst>
                  <a:ext uri="{0D108BD9-81ED-4DB2-BD59-A6C34878D82A}">
                    <a16:rowId xmlns:a16="http://schemas.microsoft.com/office/drawing/2014/main" val="2570581168"/>
                  </a:ext>
                </a:extLst>
              </a:tr>
            </a:tbl>
          </a:graphicData>
        </a:graphic>
      </p:graphicFrame>
      <p:sp>
        <p:nvSpPr>
          <p:cNvPr id="39" name="Rectangle 38" title="Decorative">
            <a:extLst>
              <a:ext uri="{FF2B5EF4-FFF2-40B4-BE49-F238E27FC236}">
                <a16:creationId xmlns:a16="http://schemas.microsoft.com/office/drawing/2014/main" id="{C539BF6E-C0E6-FD6C-4522-57F144EE4957}"/>
              </a:ext>
            </a:extLst>
          </p:cNvPr>
          <p:cNvSpPr/>
          <p:nvPr/>
        </p:nvSpPr>
        <p:spPr>
          <a:xfrm>
            <a:off x="4359376" y="1956477"/>
            <a:ext cx="2837654" cy="1131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44686CB-7A08-74A0-E0D7-F6DEFE23D283}"/>
              </a:ext>
            </a:extLst>
          </p:cNvPr>
          <p:cNvSpPr txBox="1"/>
          <p:nvPr/>
        </p:nvSpPr>
        <p:spPr>
          <a:xfrm>
            <a:off x="5337708" y="2000522"/>
            <a:ext cx="1038999"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2</a:t>
            </a:r>
          </a:p>
        </p:txBody>
      </p:sp>
      <p:sp>
        <p:nvSpPr>
          <p:cNvPr id="42" name="TextBox 41">
            <a:extLst>
              <a:ext uri="{FF2B5EF4-FFF2-40B4-BE49-F238E27FC236}">
                <a16:creationId xmlns:a16="http://schemas.microsoft.com/office/drawing/2014/main" id="{F4753B10-C2C3-D122-0D79-17C73B05EEBE}"/>
              </a:ext>
            </a:extLst>
          </p:cNvPr>
          <p:cNvSpPr txBox="1"/>
          <p:nvPr/>
        </p:nvSpPr>
        <p:spPr>
          <a:xfrm>
            <a:off x="1045195" y="1505041"/>
            <a:ext cx="2187043" cy="400110"/>
          </a:xfrm>
          <a:prstGeom prst="rect">
            <a:avLst/>
          </a:prstGeom>
          <a:noFill/>
        </p:spPr>
        <p:txBody>
          <a:bodyPr wrap="squar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Worker Node 1</a:t>
            </a:r>
          </a:p>
        </p:txBody>
      </p:sp>
      <p:sp>
        <p:nvSpPr>
          <p:cNvPr id="44" name="Rounded Rectangle 43" title="Decorative">
            <a:extLst>
              <a:ext uri="{FF2B5EF4-FFF2-40B4-BE49-F238E27FC236}">
                <a16:creationId xmlns:a16="http://schemas.microsoft.com/office/drawing/2014/main" id="{7B97B533-DA95-9C57-AC76-28E4D6D288A1}"/>
              </a:ext>
            </a:extLst>
          </p:cNvPr>
          <p:cNvSpPr/>
          <p:nvPr/>
        </p:nvSpPr>
        <p:spPr>
          <a:xfrm>
            <a:off x="373383" y="4021400"/>
            <a:ext cx="3190518" cy="1773757"/>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Table 16">
            <a:extLst>
              <a:ext uri="{FF2B5EF4-FFF2-40B4-BE49-F238E27FC236}">
                <a16:creationId xmlns:a16="http://schemas.microsoft.com/office/drawing/2014/main" id="{486A10FB-BCB5-41F7-0864-EA1807CF8943}"/>
              </a:ext>
            </a:extLst>
          </p:cNvPr>
          <p:cNvGraphicFramePr>
            <a:graphicFrameLocks noGrp="1"/>
          </p:cNvGraphicFramePr>
          <p:nvPr>
            <p:extLst>
              <p:ext uri="{D42A27DB-BD31-4B8C-83A1-F6EECF244321}">
                <p14:modId xmlns:p14="http://schemas.microsoft.com/office/powerpoint/2010/main" val="843691300"/>
              </p:ext>
            </p:extLst>
          </p:nvPr>
        </p:nvGraphicFramePr>
        <p:xfrm>
          <a:off x="773432" y="4849761"/>
          <a:ext cx="869684" cy="487680"/>
        </p:xfrm>
        <a:graphic>
          <a:graphicData uri="http://schemas.openxmlformats.org/drawingml/2006/table">
            <a:tbl>
              <a:tblPr firstRow="1" bandRow="1">
                <a:tableStyleId>{5C22544A-7EE6-4342-B048-85BDC9FD1C3A}</a:tableStyleId>
              </a:tblPr>
              <a:tblGrid>
                <a:gridCol w="580292">
                  <a:extLst>
                    <a:ext uri="{9D8B030D-6E8A-4147-A177-3AD203B41FA5}">
                      <a16:colId xmlns:a16="http://schemas.microsoft.com/office/drawing/2014/main" val="2508163569"/>
                    </a:ext>
                  </a:extLst>
                </a:gridCol>
                <a:gridCol w="289392">
                  <a:extLst>
                    <a:ext uri="{9D8B030D-6E8A-4147-A177-3AD203B41FA5}">
                      <a16:colId xmlns:a16="http://schemas.microsoft.com/office/drawing/2014/main" val="3059765589"/>
                    </a:ext>
                  </a:extLst>
                </a:gridCol>
              </a:tblGrid>
              <a:tr h="243840">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11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2</a:t>
                      </a:r>
                    </a:p>
                  </a:txBody>
                  <a:tcPr marL="73152" marR="73152" marT="36576" marB="36576">
                    <a:solidFill>
                      <a:schemeClr val="accent4">
                        <a:lumMod val="40000"/>
                        <a:lumOff val="6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4">
                        <a:lumMod val="40000"/>
                        <a:lumOff val="60000"/>
                      </a:schemeClr>
                    </a:solidFill>
                  </a:tcPr>
                </a:tc>
                <a:extLst>
                  <a:ext uri="{0D108BD9-81ED-4DB2-BD59-A6C34878D82A}">
                    <a16:rowId xmlns:a16="http://schemas.microsoft.com/office/drawing/2014/main" val="2570581168"/>
                  </a:ext>
                </a:extLst>
              </a:tr>
            </a:tbl>
          </a:graphicData>
        </a:graphic>
      </p:graphicFrame>
      <p:graphicFrame>
        <p:nvGraphicFramePr>
          <p:cNvPr id="48" name="Table 16">
            <a:extLst>
              <a:ext uri="{FF2B5EF4-FFF2-40B4-BE49-F238E27FC236}">
                <a16:creationId xmlns:a16="http://schemas.microsoft.com/office/drawing/2014/main" id="{F8D36D67-A287-A1BF-DB42-18D6F8DE0ABD}"/>
              </a:ext>
            </a:extLst>
          </p:cNvPr>
          <p:cNvGraphicFramePr>
            <a:graphicFrameLocks noGrp="1"/>
          </p:cNvGraphicFramePr>
          <p:nvPr>
            <p:extLst>
              <p:ext uri="{D42A27DB-BD31-4B8C-83A1-F6EECF244321}">
                <p14:modId xmlns:p14="http://schemas.microsoft.com/office/powerpoint/2010/main" val="1890384583"/>
              </p:ext>
            </p:extLst>
          </p:nvPr>
        </p:nvGraphicFramePr>
        <p:xfrm>
          <a:off x="1739847" y="4849761"/>
          <a:ext cx="1597119" cy="464073"/>
        </p:xfrm>
        <a:graphic>
          <a:graphicData uri="http://schemas.openxmlformats.org/drawingml/2006/table">
            <a:tbl>
              <a:tblPr firstRow="1" bandRow="1">
                <a:tableStyleId>{5C22544A-7EE6-4342-B048-85BDC9FD1C3A}</a:tableStyleId>
              </a:tblPr>
              <a:tblGrid>
                <a:gridCol w="707840">
                  <a:extLst>
                    <a:ext uri="{9D8B030D-6E8A-4147-A177-3AD203B41FA5}">
                      <a16:colId xmlns:a16="http://schemas.microsoft.com/office/drawing/2014/main" val="3382012730"/>
                    </a:ext>
                  </a:extLst>
                </a:gridCol>
                <a:gridCol w="605642">
                  <a:extLst>
                    <a:ext uri="{9D8B030D-6E8A-4147-A177-3AD203B41FA5}">
                      <a16:colId xmlns:a16="http://schemas.microsoft.com/office/drawing/2014/main" val="2508163569"/>
                    </a:ext>
                  </a:extLst>
                </a:gridCol>
                <a:gridCol w="283637">
                  <a:extLst>
                    <a:ext uri="{9D8B030D-6E8A-4147-A177-3AD203B41FA5}">
                      <a16:colId xmlns:a16="http://schemas.microsoft.com/office/drawing/2014/main" val="3059765589"/>
                    </a:ext>
                  </a:extLst>
                </a:gridCol>
              </a:tblGrid>
              <a:tr h="220233">
                <a:tc>
                  <a:txBody>
                    <a:bodyPr/>
                    <a:lstStyle/>
                    <a:p>
                      <a:r>
                        <a:rPr lang="en-US" sz="900" b="0" i="0">
                          <a:latin typeface="Segoe UI" panose="020B0502040204020203" pitchFamily="34" charset="0"/>
                          <a:cs typeface="Segoe UI" panose="020B0502040204020203" pitchFamily="34" charset="0"/>
                        </a:rPr>
                        <a:t>Product_id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3</a:t>
                      </a:r>
                    </a:p>
                  </a:txBody>
                  <a:tcPr marL="73152" marR="73152" marT="36576" marB="36576">
                    <a:solidFill>
                      <a:schemeClr val="accent4">
                        <a:lumMod val="40000"/>
                        <a:lumOff val="60000"/>
                      </a:schemeClr>
                    </a:solidFill>
                  </a:tcPr>
                </a:tc>
                <a:tc>
                  <a:txBody>
                    <a:bodyPr/>
                    <a:lstStyle/>
                    <a:p>
                      <a:r>
                        <a:rPr lang="en-US" sz="1100" b="0" i="0">
                          <a:latin typeface="Segoe UI" panose="020B0502040204020203" pitchFamily="34" charset="0"/>
                          <a:cs typeface="Segoe UI" panose="020B0502040204020203" pitchFamily="34" charset="0"/>
                        </a:rPr>
                        <a:t>2</a:t>
                      </a:r>
                    </a:p>
                  </a:txBody>
                  <a:tcPr marL="73152" marR="73152" marT="36576" marB="36576">
                    <a:solidFill>
                      <a:schemeClr val="accent4">
                        <a:lumMod val="40000"/>
                        <a:lumOff val="6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4">
                        <a:lumMod val="40000"/>
                        <a:lumOff val="60000"/>
                      </a:schemeClr>
                    </a:solidFill>
                  </a:tcPr>
                </a:tc>
                <a:extLst>
                  <a:ext uri="{0D108BD9-81ED-4DB2-BD59-A6C34878D82A}">
                    <a16:rowId xmlns:a16="http://schemas.microsoft.com/office/drawing/2014/main" val="2570581168"/>
                  </a:ext>
                </a:extLst>
              </a:tr>
            </a:tbl>
          </a:graphicData>
        </a:graphic>
      </p:graphicFrame>
      <p:sp>
        <p:nvSpPr>
          <p:cNvPr id="50" name="Rectangle 49" title="Decorative">
            <a:extLst>
              <a:ext uri="{FF2B5EF4-FFF2-40B4-BE49-F238E27FC236}">
                <a16:creationId xmlns:a16="http://schemas.microsoft.com/office/drawing/2014/main" id="{185B0651-43CB-76AC-C086-7017CD9D5D8B}"/>
              </a:ext>
            </a:extLst>
          </p:cNvPr>
          <p:cNvSpPr/>
          <p:nvPr/>
        </p:nvSpPr>
        <p:spPr>
          <a:xfrm>
            <a:off x="605762" y="4431758"/>
            <a:ext cx="2837654" cy="11289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2DB4276-6921-C513-F145-5E1A9331A09A}"/>
              </a:ext>
            </a:extLst>
          </p:cNvPr>
          <p:cNvSpPr txBox="1"/>
          <p:nvPr/>
        </p:nvSpPr>
        <p:spPr>
          <a:xfrm>
            <a:off x="1623986" y="4431758"/>
            <a:ext cx="980709" cy="338554"/>
          </a:xfrm>
          <a:prstGeom prst="rect">
            <a:avLst/>
          </a:prstGeom>
          <a:noFill/>
        </p:spPr>
        <p:txBody>
          <a:bodyPr wrap="square" rtlCol="0">
            <a:spAutoFit/>
          </a:bodyPr>
          <a:lstStyle/>
          <a:p>
            <a:r>
              <a:rPr lang="en-US" sz="1600" b="1">
                <a:latin typeface="Segoe UI Semibold" panose="020B0502040204020203" pitchFamily="34" charset="0"/>
                <a:cs typeface="Segoe UI Semibold" panose="020B0502040204020203" pitchFamily="34" charset="0"/>
              </a:rPr>
              <a:t>Shard 3</a:t>
            </a:r>
          </a:p>
        </p:txBody>
      </p:sp>
      <p:graphicFrame>
        <p:nvGraphicFramePr>
          <p:cNvPr id="54" name="Table 16">
            <a:extLst>
              <a:ext uri="{FF2B5EF4-FFF2-40B4-BE49-F238E27FC236}">
                <a16:creationId xmlns:a16="http://schemas.microsoft.com/office/drawing/2014/main" id="{B46D2C19-5B8B-A426-F3AF-7C8ACBF3F6B4}"/>
              </a:ext>
            </a:extLst>
          </p:cNvPr>
          <p:cNvGraphicFramePr>
            <a:graphicFrameLocks noGrp="1"/>
          </p:cNvGraphicFramePr>
          <p:nvPr>
            <p:extLst>
              <p:ext uri="{D42A27DB-BD31-4B8C-83A1-F6EECF244321}">
                <p14:modId xmlns:p14="http://schemas.microsoft.com/office/powerpoint/2010/main" val="2919215271"/>
              </p:ext>
            </p:extLst>
          </p:nvPr>
        </p:nvGraphicFramePr>
        <p:xfrm>
          <a:off x="4433111" y="4803630"/>
          <a:ext cx="869684" cy="487680"/>
        </p:xfrm>
        <a:graphic>
          <a:graphicData uri="http://schemas.openxmlformats.org/drawingml/2006/table">
            <a:tbl>
              <a:tblPr firstRow="1" bandRow="1">
                <a:tableStyleId>{5C22544A-7EE6-4342-B048-85BDC9FD1C3A}</a:tableStyleId>
              </a:tblPr>
              <a:tblGrid>
                <a:gridCol w="580292">
                  <a:extLst>
                    <a:ext uri="{9D8B030D-6E8A-4147-A177-3AD203B41FA5}">
                      <a16:colId xmlns:a16="http://schemas.microsoft.com/office/drawing/2014/main" val="2508163569"/>
                    </a:ext>
                  </a:extLst>
                </a:gridCol>
                <a:gridCol w="289392">
                  <a:extLst>
                    <a:ext uri="{9D8B030D-6E8A-4147-A177-3AD203B41FA5}">
                      <a16:colId xmlns:a16="http://schemas.microsoft.com/office/drawing/2014/main" val="3059765589"/>
                    </a:ext>
                  </a:extLst>
                </a:gridCol>
              </a:tblGrid>
              <a:tr h="243840">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11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3</a:t>
                      </a:r>
                    </a:p>
                  </a:txBody>
                  <a:tcPr marL="73152" marR="73152" marT="36576" marB="36576">
                    <a:solidFill>
                      <a:schemeClr val="accent6">
                        <a:lumMod val="40000"/>
                        <a:lumOff val="6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6">
                        <a:lumMod val="40000"/>
                        <a:lumOff val="60000"/>
                      </a:schemeClr>
                    </a:solidFill>
                  </a:tcPr>
                </a:tc>
                <a:extLst>
                  <a:ext uri="{0D108BD9-81ED-4DB2-BD59-A6C34878D82A}">
                    <a16:rowId xmlns:a16="http://schemas.microsoft.com/office/drawing/2014/main" val="2570581168"/>
                  </a:ext>
                </a:extLst>
              </a:tr>
            </a:tbl>
          </a:graphicData>
        </a:graphic>
      </p:graphicFrame>
      <p:graphicFrame>
        <p:nvGraphicFramePr>
          <p:cNvPr id="56" name="Table 16">
            <a:extLst>
              <a:ext uri="{FF2B5EF4-FFF2-40B4-BE49-F238E27FC236}">
                <a16:creationId xmlns:a16="http://schemas.microsoft.com/office/drawing/2014/main" id="{F727188B-5A0E-0A16-3917-5182A4E09722}"/>
              </a:ext>
            </a:extLst>
          </p:cNvPr>
          <p:cNvGraphicFramePr>
            <a:graphicFrameLocks noGrp="1"/>
          </p:cNvGraphicFramePr>
          <p:nvPr>
            <p:extLst>
              <p:ext uri="{D42A27DB-BD31-4B8C-83A1-F6EECF244321}">
                <p14:modId xmlns:p14="http://schemas.microsoft.com/office/powerpoint/2010/main" val="3671488600"/>
              </p:ext>
            </p:extLst>
          </p:nvPr>
        </p:nvGraphicFramePr>
        <p:xfrm>
          <a:off x="5492429" y="4779406"/>
          <a:ext cx="1553559" cy="454670"/>
        </p:xfrm>
        <a:graphic>
          <a:graphicData uri="http://schemas.openxmlformats.org/drawingml/2006/table">
            <a:tbl>
              <a:tblPr firstRow="1" bandRow="1">
                <a:tableStyleId>{5C22544A-7EE6-4342-B048-85BDC9FD1C3A}</a:tableStyleId>
              </a:tblPr>
              <a:tblGrid>
                <a:gridCol w="694615">
                  <a:extLst>
                    <a:ext uri="{9D8B030D-6E8A-4147-A177-3AD203B41FA5}">
                      <a16:colId xmlns:a16="http://schemas.microsoft.com/office/drawing/2014/main" val="3382012730"/>
                    </a:ext>
                  </a:extLst>
                </a:gridCol>
                <a:gridCol w="593766">
                  <a:extLst>
                    <a:ext uri="{9D8B030D-6E8A-4147-A177-3AD203B41FA5}">
                      <a16:colId xmlns:a16="http://schemas.microsoft.com/office/drawing/2014/main" val="2508163569"/>
                    </a:ext>
                  </a:extLst>
                </a:gridCol>
                <a:gridCol w="265178">
                  <a:extLst>
                    <a:ext uri="{9D8B030D-6E8A-4147-A177-3AD203B41FA5}">
                      <a16:colId xmlns:a16="http://schemas.microsoft.com/office/drawing/2014/main" val="3059765589"/>
                    </a:ext>
                  </a:extLst>
                </a:gridCol>
              </a:tblGrid>
              <a:tr h="210830">
                <a:tc>
                  <a:txBody>
                    <a:bodyPr/>
                    <a:lstStyle/>
                    <a:p>
                      <a:r>
                        <a:rPr lang="en-US" sz="900" b="0" i="0">
                          <a:latin typeface="Segoe UI" panose="020B0502040204020203" pitchFamily="34" charset="0"/>
                          <a:cs typeface="Segoe UI" panose="020B0502040204020203" pitchFamily="34" charset="0"/>
                        </a:rPr>
                        <a:t>Product_id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Store_id</a:t>
                      </a:r>
                    </a:p>
                  </a:txBody>
                  <a:tcPr marL="73152" marR="73152" marT="36576" marB="36576"/>
                </a:tc>
                <a:tc>
                  <a:txBody>
                    <a:bodyPr/>
                    <a:lstStyle/>
                    <a:p>
                      <a:r>
                        <a:rPr lang="en-US" sz="900" b="0" i="0">
                          <a:latin typeface="Segoe UI" panose="020B0502040204020203" pitchFamily="34" charset="0"/>
                          <a:cs typeface="Segoe UI" panose="020B0502040204020203" pitchFamily="34" charset="0"/>
                        </a:rPr>
                        <a:t>….</a:t>
                      </a:r>
                    </a:p>
                  </a:txBody>
                  <a:tcPr marL="73152" marR="73152" marT="36576" marB="36576"/>
                </a:tc>
                <a:extLst>
                  <a:ext uri="{0D108BD9-81ED-4DB2-BD59-A6C34878D82A}">
                    <a16:rowId xmlns:a16="http://schemas.microsoft.com/office/drawing/2014/main" val="4213757069"/>
                  </a:ext>
                </a:extLst>
              </a:tr>
              <a:tr h="243840">
                <a:tc>
                  <a:txBody>
                    <a:bodyPr/>
                    <a:lstStyle/>
                    <a:p>
                      <a:r>
                        <a:rPr lang="en-US" sz="1100" b="0" i="0">
                          <a:latin typeface="Segoe UI" panose="020B0502040204020203" pitchFamily="34" charset="0"/>
                          <a:cs typeface="Segoe UI" panose="020B0502040204020203" pitchFamily="34" charset="0"/>
                        </a:rPr>
                        <a:t>5</a:t>
                      </a:r>
                    </a:p>
                  </a:txBody>
                  <a:tcPr marL="73152" marR="73152" marT="36576" marB="36576">
                    <a:solidFill>
                      <a:schemeClr val="accent6">
                        <a:lumMod val="40000"/>
                        <a:lumOff val="60000"/>
                      </a:schemeClr>
                    </a:solidFill>
                  </a:tcPr>
                </a:tc>
                <a:tc>
                  <a:txBody>
                    <a:bodyPr/>
                    <a:lstStyle/>
                    <a:p>
                      <a:r>
                        <a:rPr lang="en-US" sz="1100" b="0" i="0">
                          <a:latin typeface="Segoe UI" panose="020B0502040204020203" pitchFamily="34" charset="0"/>
                          <a:cs typeface="Segoe UI" panose="020B0502040204020203" pitchFamily="34" charset="0"/>
                        </a:rPr>
                        <a:t>3</a:t>
                      </a:r>
                    </a:p>
                  </a:txBody>
                  <a:tcPr marL="73152" marR="73152" marT="36576" marB="36576">
                    <a:solidFill>
                      <a:schemeClr val="accent6">
                        <a:lumMod val="40000"/>
                        <a:lumOff val="60000"/>
                      </a:schemeClr>
                    </a:solidFill>
                  </a:tcPr>
                </a:tc>
                <a:tc>
                  <a:txBody>
                    <a:bodyPr/>
                    <a:lstStyle/>
                    <a:p>
                      <a:endParaRPr lang="en-US" sz="1100" b="0" i="0" dirty="0">
                        <a:latin typeface="Segoe UI" panose="020B0502040204020203" pitchFamily="34" charset="0"/>
                        <a:cs typeface="Segoe UI" panose="020B0502040204020203" pitchFamily="34" charset="0"/>
                      </a:endParaRPr>
                    </a:p>
                  </a:txBody>
                  <a:tcPr marL="73152" marR="73152" marT="36576" marB="36576">
                    <a:solidFill>
                      <a:schemeClr val="accent6">
                        <a:lumMod val="40000"/>
                        <a:lumOff val="60000"/>
                      </a:schemeClr>
                    </a:solidFill>
                  </a:tcPr>
                </a:tc>
                <a:extLst>
                  <a:ext uri="{0D108BD9-81ED-4DB2-BD59-A6C34878D82A}">
                    <a16:rowId xmlns:a16="http://schemas.microsoft.com/office/drawing/2014/main" val="2570581168"/>
                  </a:ext>
                </a:extLst>
              </a:tr>
            </a:tbl>
          </a:graphicData>
        </a:graphic>
      </p:graphicFrame>
      <p:sp>
        <p:nvSpPr>
          <p:cNvPr id="58" name="Rectangle 57" title="Decorative">
            <a:extLst>
              <a:ext uri="{FF2B5EF4-FFF2-40B4-BE49-F238E27FC236}">
                <a16:creationId xmlns:a16="http://schemas.microsoft.com/office/drawing/2014/main" id="{5DFE1B1F-9076-3FF4-E23A-B5214406086A}"/>
              </a:ext>
            </a:extLst>
          </p:cNvPr>
          <p:cNvSpPr/>
          <p:nvPr/>
        </p:nvSpPr>
        <p:spPr>
          <a:xfrm>
            <a:off x="4324463" y="4362285"/>
            <a:ext cx="2837654" cy="1175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C9CDF0-67F1-C86D-32C9-29866E0BFEC0}"/>
              </a:ext>
            </a:extLst>
          </p:cNvPr>
          <p:cNvSpPr txBox="1"/>
          <p:nvPr/>
        </p:nvSpPr>
        <p:spPr>
          <a:xfrm>
            <a:off x="5225941" y="4394045"/>
            <a:ext cx="946481" cy="369332"/>
          </a:xfrm>
          <a:prstGeom prst="rect">
            <a:avLst/>
          </a:prstGeom>
          <a:noFill/>
        </p:spPr>
        <p:txBody>
          <a:bodyPr wrap="square" rtlCol="0">
            <a:spAutoFit/>
          </a:bodyPr>
          <a:lstStyle/>
          <a:p>
            <a:r>
              <a:rPr lang="en-US"/>
              <a:t>Shard 4</a:t>
            </a:r>
          </a:p>
        </p:txBody>
      </p:sp>
      <p:sp>
        <p:nvSpPr>
          <p:cNvPr id="62" name="TextBox 61">
            <a:extLst>
              <a:ext uri="{FF2B5EF4-FFF2-40B4-BE49-F238E27FC236}">
                <a16:creationId xmlns:a16="http://schemas.microsoft.com/office/drawing/2014/main" id="{6AEA64AB-2D09-358F-F9BD-2BC0F6F27B14}"/>
              </a:ext>
            </a:extLst>
          </p:cNvPr>
          <p:cNvSpPr txBox="1"/>
          <p:nvPr/>
        </p:nvSpPr>
        <p:spPr>
          <a:xfrm>
            <a:off x="1045195" y="4026036"/>
            <a:ext cx="1568789" cy="320088"/>
          </a:xfrm>
          <a:prstGeom prst="rect">
            <a:avLst/>
          </a:prstGeom>
          <a:noFill/>
        </p:spPr>
        <p:txBody>
          <a:bodyPr wrap="none" rtlCol="0">
            <a:spAutoFit/>
          </a:bodyPr>
          <a:lstStyle/>
          <a:p>
            <a:r>
              <a:rPr lang="en-US" sz="2000" b="1">
                <a:solidFill>
                  <a:schemeClr val="accent1">
                    <a:lumMod val="75000"/>
                  </a:schemeClr>
                </a:solidFill>
                <a:latin typeface="Segoe UI Semibold" panose="020B0502040204020203" pitchFamily="34" charset="0"/>
                <a:cs typeface="Segoe UI Semibold" panose="020B0502040204020203" pitchFamily="34" charset="0"/>
              </a:rPr>
              <a:t>Worker Node 2</a:t>
            </a:r>
          </a:p>
        </p:txBody>
      </p:sp>
      <p:sp>
        <p:nvSpPr>
          <p:cNvPr id="64" name="Rounded Rectangle 63" title="Decorative">
            <a:extLst>
              <a:ext uri="{FF2B5EF4-FFF2-40B4-BE49-F238E27FC236}">
                <a16:creationId xmlns:a16="http://schemas.microsoft.com/office/drawing/2014/main" id="{904DE4CC-8AAC-8E6C-5A46-BC16653E4C1F}"/>
              </a:ext>
            </a:extLst>
          </p:cNvPr>
          <p:cNvSpPr/>
          <p:nvPr/>
        </p:nvSpPr>
        <p:spPr>
          <a:xfrm>
            <a:off x="4103923" y="4021400"/>
            <a:ext cx="3190518" cy="1773757"/>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B35F7F3-DFFE-F620-CDC1-08F2428513B9}"/>
              </a:ext>
            </a:extLst>
          </p:cNvPr>
          <p:cNvSpPr txBox="1"/>
          <p:nvPr/>
        </p:nvSpPr>
        <p:spPr>
          <a:xfrm>
            <a:off x="4807918" y="4015069"/>
            <a:ext cx="1784206" cy="369332"/>
          </a:xfrm>
          <a:prstGeom prst="rect">
            <a:avLst/>
          </a:prstGeom>
          <a:noFill/>
        </p:spPr>
        <p:txBody>
          <a:bodyPr wrap="none" rtlCol="0">
            <a:spAutoFit/>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Worker Node 3</a:t>
            </a:r>
          </a:p>
        </p:txBody>
      </p:sp>
      <p:sp>
        <p:nvSpPr>
          <p:cNvPr id="4" name="Rounded Rectangle 3" title="Decorative">
            <a:extLst>
              <a:ext uri="{FF2B5EF4-FFF2-40B4-BE49-F238E27FC236}">
                <a16:creationId xmlns:a16="http://schemas.microsoft.com/office/drawing/2014/main" id="{FE98E9EF-12CB-24E3-23EF-7496B79F4DD7}"/>
              </a:ext>
            </a:extLst>
          </p:cNvPr>
          <p:cNvSpPr/>
          <p:nvPr/>
        </p:nvSpPr>
        <p:spPr>
          <a:xfrm>
            <a:off x="4134556" y="1472493"/>
            <a:ext cx="3190518" cy="210984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F1E34-5115-E4B2-802F-0D0F0C36A62E}"/>
              </a:ext>
            </a:extLst>
          </p:cNvPr>
          <p:cNvSpPr txBox="1"/>
          <p:nvPr/>
        </p:nvSpPr>
        <p:spPr>
          <a:xfrm>
            <a:off x="4737205" y="1512590"/>
            <a:ext cx="2149800" cy="400110"/>
          </a:xfrm>
          <a:prstGeom prst="rect">
            <a:avLst/>
          </a:prstGeom>
          <a:noFill/>
        </p:spPr>
        <p:txBody>
          <a:bodyPr wrap="square">
            <a:spAutoFit/>
          </a:bodyPr>
          <a:lstStyle/>
          <a:p>
            <a:r>
              <a:rPr lang="en-US" sz="2000" b="1">
                <a:solidFill>
                  <a:schemeClr val="accent6"/>
                </a:solidFill>
                <a:latin typeface="Segoe UI Semibold" panose="020B0502040204020203" pitchFamily="34" charset="0"/>
                <a:cs typeface="Segoe UI Semibold" panose="020B0502040204020203" pitchFamily="34" charset="0"/>
              </a:rPr>
              <a:t>Worker Node 4</a:t>
            </a:r>
          </a:p>
        </p:txBody>
      </p:sp>
      <p:sp>
        <p:nvSpPr>
          <p:cNvPr id="7" name="TextBox 6">
            <a:extLst>
              <a:ext uri="{FF2B5EF4-FFF2-40B4-BE49-F238E27FC236}">
                <a16:creationId xmlns:a16="http://schemas.microsoft.com/office/drawing/2014/main" id="{F09552F6-486B-F19E-D2EE-1B5BFACD2FA3}"/>
              </a:ext>
            </a:extLst>
          </p:cNvPr>
          <p:cNvSpPr txBox="1"/>
          <p:nvPr/>
        </p:nvSpPr>
        <p:spPr>
          <a:xfrm>
            <a:off x="7742021" y="1472494"/>
            <a:ext cx="3844217" cy="5663089"/>
          </a:xfrm>
          <a:prstGeom prst="rect">
            <a:avLst/>
          </a:prstGeom>
          <a:noFill/>
        </p:spPr>
        <p:txBody>
          <a:bodyPr wrap="square" rtlCol="0">
            <a:spAutoFit/>
          </a:bodyPr>
          <a:lstStyle/>
          <a:p>
            <a:r>
              <a:rPr lang="en-US">
                <a:solidFill>
                  <a:schemeClr val="accent6"/>
                </a:solidFill>
              </a:rPr>
              <a:t>-- As store sales increases for stores we can scale out the cluster in following steps :</a:t>
            </a:r>
          </a:p>
          <a:p>
            <a:endParaRPr lang="en-US"/>
          </a:p>
          <a:p>
            <a:r>
              <a:rPr lang="en-US"/>
              <a:t>Step 1 : Provisioning an additional worker node through portal.</a:t>
            </a:r>
          </a:p>
          <a:p>
            <a:br>
              <a:rPr lang="en-US"/>
            </a:br>
            <a:r>
              <a:rPr lang="en-US"/>
              <a:t>Step 2 : Trigger shard rebalancer</a:t>
            </a:r>
          </a:p>
          <a:p>
            <a:endParaRPr lang="en-US"/>
          </a:p>
          <a:p>
            <a:pPr>
              <a:spcAft>
                <a:spcPts val="1200"/>
              </a:spcAft>
            </a:pPr>
            <a:r>
              <a:rPr lang="en-US" sz="1400" b="1">
                <a:solidFill>
                  <a:schemeClr val="accent6"/>
                </a:solidFill>
                <a:latin typeface="Segoe UI Semibold" panose="020B0502040204020203" pitchFamily="34" charset="0"/>
                <a:cs typeface="Segoe UI Semibold" panose="020B0502040204020203" pitchFamily="34" charset="0"/>
              </a:rPr>
              <a:t>-- Data from Node 1 will be moved to Node 4</a:t>
            </a:r>
            <a:endParaRPr lang="en-US">
              <a:solidFill>
                <a:schemeClr val="accent6"/>
              </a:solidFill>
            </a:endParaRPr>
          </a:p>
          <a:p>
            <a:r>
              <a:rPr lang="en-US" sz="1400">
                <a:solidFill>
                  <a:schemeClr val="tx2">
                    <a:lumMod val="60000"/>
                    <a:lumOff val="40000"/>
                  </a:schemeClr>
                </a:solidFill>
                <a:latin typeface="Consolas" panose="020B0609020204030204" pitchFamily="49" charset="0"/>
                <a:cs typeface="Consolas" panose="020B0609020204030204" pitchFamily="49" charset="0"/>
              </a:rPr>
              <a:t>SELECT </a:t>
            </a:r>
            <a:r>
              <a:rPr lang="en-US" sz="1400" err="1">
                <a:latin typeface="Consolas" panose="020B0609020204030204" pitchFamily="49" charset="0"/>
                <a:cs typeface="Consolas" panose="020B0609020204030204" pitchFamily="49" charset="0"/>
              </a:rPr>
              <a:t>master_move_shard_placement</a:t>
            </a:r>
            <a:r>
              <a:rPr lang="en-US" sz="1400">
                <a:latin typeface="Consolas" panose="020B0609020204030204" pitchFamily="49" charset="0"/>
                <a:cs typeface="Consolas" panose="020B0609020204030204" pitchFamily="49" charset="0"/>
              </a:rPr>
              <a:t>(</a:t>
            </a:r>
          </a:p>
          <a:p>
            <a:r>
              <a:rPr lang="en-US" sz="1400" err="1">
                <a:latin typeface="Consolas" panose="020B0609020204030204" pitchFamily="49" charset="0"/>
                <a:cs typeface="Consolas" panose="020B0609020204030204" pitchFamily="49" charset="0"/>
              </a:rPr>
              <a:t>shard_id</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source_node_name</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source_node_port</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target_node_name</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target_node_port</a:t>
            </a:r>
            <a:r>
              <a:rPr lang="en-US" sz="1400">
                <a:latin typeface="Consolas" panose="020B0609020204030204" pitchFamily="49" charset="0"/>
                <a:cs typeface="Consolas" panose="020B0609020204030204" pitchFamily="49" charset="0"/>
              </a:rPr>
              <a:t>);</a:t>
            </a:r>
          </a:p>
          <a:p>
            <a:endParaRPr lang="en-US" sz="1400">
              <a:latin typeface="Consolas" panose="020B0609020204030204" pitchFamily="49" charset="0"/>
              <a:cs typeface="Consolas" panose="020B0609020204030204" pitchFamily="49" charset="0"/>
            </a:endParaRPr>
          </a:p>
          <a:p>
            <a:endParaRPr lang="en-US" sz="1400">
              <a:latin typeface="Consolas" panose="020B0609020204030204" pitchFamily="49" charset="0"/>
              <a:cs typeface="Consolas" panose="020B0609020204030204" pitchFamily="49" charset="0"/>
            </a:endParaRPr>
          </a:p>
          <a:p>
            <a:r>
              <a:rPr lang="en-US" sz="1400" b="1">
                <a:latin typeface="Consolas" panose="020B0609020204030204" pitchFamily="49" charset="0"/>
                <a:cs typeface="Consolas" panose="020B0609020204030204" pitchFamily="49" charset="0"/>
              </a:rPr>
              <a:t>Note: </a:t>
            </a:r>
            <a:r>
              <a:rPr lang="en-US" sz="1400">
                <a:latin typeface="Consolas" panose="020B0609020204030204" pitchFamily="49" charset="0"/>
                <a:cs typeface="Consolas" panose="020B0609020204030204" pitchFamily="49" charset="0"/>
              </a:rPr>
              <a:t>By default Shard rebalancer balances equal number of shards over the cluster without any parameters</a:t>
            </a:r>
          </a:p>
          <a:p>
            <a:endParaRPr lang="en-US" sz="1400">
              <a:latin typeface="Consolas" panose="020B0609020204030204" pitchFamily="49" charset="0"/>
              <a:cs typeface="Consolas" panose="020B0609020204030204" pitchFamily="49" charset="0"/>
            </a:endParaRPr>
          </a:p>
          <a:p>
            <a:endParaRPr lang="en-US"/>
          </a:p>
          <a:p>
            <a:endParaRPr lang="en-US"/>
          </a:p>
        </p:txBody>
      </p:sp>
      <p:cxnSp>
        <p:nvCxnSpPr>
          <p:cNvPr id="9" name="Curved Connector 8" title="Decorative">
            <a:extLst>
              <a:ext uri="{FF2B5EF4-FFF2-40B4-BE49-F238E27FC236}">
                <a16:creationId xmlns:a16="http://schemas.microsoft.com/office/drawing/2014/main" id="{458AE552-DDC5-2283-D7D1-3ABB6E4FFA1F}"/>
              </a:ext>
            </a:extLst>
          </p:cNvPr>
          <p:cNvCxnSpPr>
            <a:cxnSpLocks/>
            <a:endCxn id="39" idx="2"/>
          </p:cNvCxnSpPr>
          <p:nvPr/>
        </p:nvCxnSpPr>
        <p:spPr>
          <a:xfrm>
            <a:off x="3713055" y="2749030"/>
            <a:ext cx="2065148" cy="338554"/>
          </a:xfrm>
          <a:prstGeom prst="curvedConnector4">
            <a:avLst>
              <a:gd name="adj1" fmla="val 11623"/>
              <a:gd name="adj2" fmla="val 30081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2151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6CEC-AFB6-67D6-52E8-E7C86D8FD2DC}"/>
              </a:ext>
            </a:extLst>
          </p:cNvPr>
          <p:cNvSpPr>
            <a:spLocks noGrp="1"/>
          </p:cNvSpPr>
          <p:nvPr>
            <p:ph type="title"/>
          </p:nvPr>
        </p:nvSpPr>
        <p:spPr>
          <a:xfrm>
            <a:off x="344384" y="268669"/>
            <a:ext cx="11374643" cy="660596"/>
          </a:xfrm>
        </p:spPr>
        <p:txBody>
          <a:bodyPr>
            <a:normAutofit fontScale="90000"/>
          </a:bodyPr>
          <a:lstStyle/>
          <a:p>
            <a:pPr algn="ctr"/>
            <a:r>
              <a:rPr lang="en-US" b="1">
                <a:solidFill>
                  <a:schemeClr val="accent1">
                    <a:lumMod val="75000"/>
                  </a:schemeClr>
                </a:solidFill>
                <a:latin typeface="Segoe UI Semibold" panose="020B0502040204020203" pitchFamily="34" charset="0"/>
                <a:cs typeface="Segoe UI Semibold" panose="020B0502040204020203" pitchFamily="34" charset="0"/>
              </a:rPr>
              <a:t>Data Modeling (Multi-Tenant)</a:t>
            </a:r>
          </a:p>
        </p:txBody>
      </p:sp>
      <p:sp>
        <p:nvSpPr>
          <p:cNvPr id="27" name="TextBox 26">
            <a:extLst>
              <a:ext uri="{FF2B5EF4-FFF2-40B4-BE49-F238E27FC236}">
                <a16:creationId xmlns:a16="http://schemas.microsoft.com/office/drawing/2014/main" id="{84FBD3D8-5AD3-E05A-4C02-1CD43C0E4370}"/>
              </a:ext>
            </a:extLst>
          </p:cNvPr>
          <p:cNvSpPr txBox="1"/>
          <p:nvPr/>
        </p:nvSpPr>
        <p:spPr>
          <a:xfrm>
            <a:off x="1094447" y="1024268"/>
            <a:ext cx="9445733" cy="5893921"/>
          </a:xfrm>
          <a:prstGeom prst="rect">
            <a:avLst/>
          </a:prstGeom>
          <a:noFill/>
        </p:spPr>
        <p:txBody>
          <a:bodyPr wrap="square" lIns="91440" tIns="45720" rIns="91440" bIns="45720" rtlCol="0" anchor="t">
            <a:spAutoFit/>
          </a:bodyPr>
          <a:lstStyle/>
          <a:p>
            <a:r>
              <a:rPr lang="en-US" sz="2400" b="1">
                <a:solidFill>
                  <a:schemeClr val="accent1">
                    <a:lumMod val="75000"/>
                  </a:schemeClr>
                </a:solidFill>
                <a:latin typeface="Segoe UI"/>
                <a:cs typeface="Segoe UI"/>
              </a:rPr>
              <a:t>Querying Scenarios :</a:t>
            </a:r>
            <a:endParaRPr lang="en-US" sz="1600" b="1">
              <a:solidFill>
                <a:schemeClr val="accent1">
                  <a:lumMod val="75000"/>
                </a:schemeClr>
              </a:solidFill>
              <a:latin typeface="Segoe UI"/>
              <a:cs typeface="Segoe UI"/>
            </a:endParaRPr>
          </a:p>
          <a:p>
            <a:pPr marL="285750" indent="-285750">
              <a:spcBef>
                <a:spcPts val="1800"/>
              </a:spcBef>
              <a:spcAft>
                <a:spcPts val="600"/>
              </a:spcAft>
              <a:buFont typeface="Arial" panose="020B0604020202020204" pitchFamily="34" charset="0"/>
              <a:buChar char="•"/>
            </a:pPr>
            <a:r>
              <a:rPr lang="en-US" sz="1600">
                <a:solidFill>
                  <a:schemeClr val="accent1">
                    <a:lumMod val="75000"/>
                  </a:schemeClr>
                </a:solidFill>
                <a:latin typeface="Segoe UI"/>
                <a:cs typeface="Segoe UI"/>
              </a:rPr>
              <a:t>Pull details for an order placed to a store. (</a:t>
            </a:r>
            <a:r>
              <a:rPr lang="en-US" sz="1400">
                <a:solidFill>
                  <a:schemeClr val="accent1">
                    <a:lumMod val="75000"/>
                  </a:schemeClr>
                </a:solidFill>
                <a:latin typeface="Segoe UI"/>
                <a:cs typeface="Segoe UI"/>
              </a:rPr>
              <a:t>Single shard query hits one node</a:t>
            </a:r>
            <a:r>
              <a:rPr lang="en-US" sz="1600">
                <a:solidFill>
                  <a:schemeClr val="accent1">
                    <a:lumMod val="75000"/>
                  </a:schemeClr>
                </a:solidFill>
                <a:latin typeface="Segoe UI"/>
                <a:cs typeface="Segoe UI"/>
              </a:rPr>
              <a:t>)</a:t>
            </a:r>
          </a:p>
          <a:p>
            <a:pPr marL="313055" lvl="1"/>
            <a:r>
              <a:rPr lang="en-US" sz="1400">
                <a:latin typeface="Consolas"/>
                <a:cs typeface="Consolas" panose="020B0609020204030204" pitchFamily="49" charset="0"/>
              </a:rPr>
              <a:t>SELECT * FROM orders WHERE </a:t>
            </a:r>
            <a:r>
              <a:rPr lang="en-US" sz="1400" err="1">
                <a:latin typeface="Consolas"/>
                <a:cs typeface="Consolas" panose="020B0609020204030204" pitchFamily="49" charset="0"/>
              </a:rPr>
              <a:t>order_id</a:t>
            </a:r>
            <a:r>
              <a:rPr lang="en-US" sz="1400">
                <a:latin typeface="Consolas"/>
                <a:cs typeface="Consolas" panose="020B0609020204030204" pitchFamily="49" charset="0"/>
              </a:rPr>
              <a:t> = 123 and </a:t>
            </a:r>
            <a:r>
              <a:rPr lang="en-US" sz="1400" err="1">
                <a:latin typeface="Consolas"/>
                <a:cs typeface="Consolas" panose="020B0609020204030204" pitchFamily="49" charset="0"/>
              </a:rPr>
              <a:t>store_id</a:t>
            </a:r>
            <a:r>
              <a:rPr lang="en-US" sz="1400">
                <a:latin typeface="Consolas"/>
                <a:cs typeface="Consolas" panose="020B0609020204030204" pitchFamily="49" charset="0"/>
              </a:rPr>
              <a:t> = 3;</a:t>
            </a:r>
          </a:p>
          <a:p>
            <a:pPr marL="285750" indent="-285750">
              <a:spcBef>
                <a:spcPts val="1200"/>
              </a:spcBef>
              <a:spcAft>
                <a:spcPts val="600"/>
              </a:spcAft>
              <a:buFont typeface="Arial" panose="020B0604020202020204" pitchFamily="34" charset="0"/>
              <a:buChar char="•"/>
            </a:pPr>
            <a:r>
              <a:rPr lang="en-US" sz="1600">
                <a:solidFill>
                  <a:schemeClr val="accent1">
                    <a:lumMod val="75000"/>
                  </a:schemeClr>
                </a:solidFill>
                <a:latin typeface="Segoe UI"/>
                <a:cs typeface="Segoe UI"/>
              </a:rPr>
              <a:t>Product category offered across stores </a:t>
            </a:r>
            <a:r>
              <a:rPr lang="en-US" sz="1200">
                <a:solidFill>
                  <a:schemeClr val="accent1">
                    <a:lumMod val="75000"/>
                  </a:schemeClr>
                </a:solidFill>
                <a:latin typeface="Segoe UI"/>
                <a:cs typeface="Segoe UI"/>
              </a:rPr>
              <a:t>(Parallelized search &amp; Co-located data aggregation)</a:t>
            </a:r>
          </a:p>
          <a:p>
            <a:pPr marL="313055" lvl="1"/>
            <a:r>
              <a:rPr lang="en-US" sz="1400">
                <a:latin typeface="Consolas"/>
                <a:cs typeface="Consolas" panose="020B0609020204030204" pitchFamily="49" charset="0"/>
              </a:rPr>
              <a:t>SELECT </a:t>
            </a:r>
            <a:r>
              <a:rPr lang="en-US" sz="1400" err="1">
                <a:latin typeface="Consolas"/>
                <a:cs typeface="Consolas" panose="020B0609020204030204" pitchFamily="49" charset="0"/>
              </a:rPr>
              <a:t>product_id</a:t>
            </a:r>
            <a:r>
              <a:rPr lang="en-US" sz="1400">
                <a:latin typeface="Consolas"/>
                <a:cs typeface="Consolas" panose="020B0609020204030204" pitchFamily="49" charset="0"/>
              </a:rPr>
              <a:t>, </a:t>
            </a:r>
            <a:r>
              <a:rPr lang="en-US" sz="1400" err="1">
                <a:latin typeface="Consolas"/>
                <a:cs typeface="Consolas" panose="020B0609020204030204" pitchFamily="49" charset="0"/>
              </a:rPr>
              <a:t>category_id</a:t>
            </a:r>
            <a:r>
              <a:rPr lang="en-US" sz="1400">
                <a:latin typeface="Consolas"/>
                <a:cs typeface="Consolas" panose="020B0609020204030204" pitchFamily="49" charset="0"/>
              </a:rPr>
              <a:t>, s.name, count(*) FROM products p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JOIN stores s on </a:t>
            </a:r>
            <a:r>
              <a:rPr lang="en-US" sz="1400" err="1">
                <a:latin typeface="Consolas"/>
                <a:cs typeface="Consolas" panose="020B0609020204030204" pitchFamily="49" charset="0"/>
              </a:rPr>
              <a:t>p.store_id</a:t>
            </a:r>
            <a:r>
              <a:rPr lang="en-US" sz="1400">
                <a:latin typeface="Consolas"/>
                <a:cs typeface="Consolas" panose="020B0609020204030204" pitchFamily="49" charset="0"/>
              </a:rPr>
              <a:t> = </a:t>
            </a:r>
            <a:r>
              <a:rPr lang="en-US" sz="1400" err="1">
                <a:latin typeface="Consolas"/>
                <a:cs typeface="Consolas" panose="020B0609020204030204" pitchFamily="49" charset="0"/>
              </a:rPr>
              <a:t>s.store_id</a:t>
            </a:r>
            <a:r>
              <a:rPr lang="en-US" sz="1400">
                <a:latin typeface="Consolas"/>
                <a:cs typeface="Consolas" panose="020B0609020204030204" pitchFamily="49" charset="0"/>
              </a:rPr>
              <a:t> </a:t>
            </a:r>
          </a:p>
          <a:p>
            <a:pPr marL="313200" lvl="1"/>
            <a:r>
              <a:rPr lang="en-US" sz="1400">
                <a:latin typeface="Consolas"/>
                <a:cs typeface="Consolas" panose="020B0609020204030204" pitchFamily="49" charset="0"/>
              </a:rPr>
              <a:t>GROUP BY </a:t>
            </a:r>
            <a:r>
              <a:rPr lang="en-US" sz="1400" err="1">
                <a:latin typeface="Consolas"/>
                <a:cs typeface="Consolas" panose="020B0609020204030204" pitchFamily="49" charset="0"/>
              </a:rPr>
              <a:t>product_id</a:t>
            </a:r>
            <a:r>
              <a:rPr lang="en-US" sz="1400">
                <a:latin typeface="Consolas"/>
                <a:cs typeface="Consolas" panose="020B0609020204030204" pitchFamily="49" charset="0"/>
              </a:rPr>
              <a:t>, </a:t>
            </a:r>
            <a:r>
              <a:rPr lang="en-US" sz="1400" err="1">
                <a:latin typeface="Consolas"/>
                <a:cs typeface="Consolas" panose="020B0609020204030204" pitchFamily="49" charset="0"/>
              </a:rPr>
              <a:t>category_id</a:t>
            </a:r>
            <a:r>
              <a:rPr lang="en-US" sz="1400">
                <a:latin typeface="Consolas"/>
                <a:cs typeface="Consolas" panose="020B0609020204030204" pitchFamily="49" charset="0"/>
              </a:rPr>
              <a:t>, s.name;</a:t>
            </a:r>
            <a:endParaRPr lang="en-US" sz="1400">
              <a:solidFill>
                <a:schemeClr val="accent1">
                  <a:lumMod val="75000"/>
                </a:schemeClr>
              </a:solidFill>
              <a:latin typeface="Consolas"/>
              <a:cs typeface="Consolas" panose="020B0609020204030204" pitchFamily="49" charset="0"/>
            </a:endParaRPr>
          </a:p>
          <a:p>
            <a:pPr marL="285750" lvl="1" indent="-285750">
              <a:spcBef>
                <a:spcPts val="1200"/>
              </a:spcBef>
              <a:spcAft>
                <a:spcPts val="600"/>
              </a:spcAft>
              <a:buFont typeface="Arial" panose="020B0604020202020204" pitchFamily="34" charset="0"/>
              <a:buChar char="•"/>
            </a:pPr>
            <a:r>
              <a:rPr lang="en-US" sz="1600">
                <a:solidFill>
                  <a:schemeClr val="accent1">
                    <a:lumMod val="75000"/>
                  </a:schemeClr>
                </a:solidFill>
                <a:latin typeface="Segoe UI"/>
                <a:cs typeface="Segoe UI"/>
              </a:rPr>
              <a:t>Look for product within a store \ brand (</a:t>
            </a:r>
            <a:r>
              <a:rPr lang="en-US" sz="1200">
                <a:solidFill>
                  <a:schemeClr val="accent1">
                    <a:lumMod val="75000"/>
                  </a:schemeClr>
                </a:solidFill>
                <a:latin typeface="Segoe UI"/>
                <a:cs typeface="Segoe UI"/>
              </a:rPr>
              <a:t>Single node Query with aggregation</a:t>
            </a:r>
            <a:r>
              <a:rPr lang="en-US" sz="1600">
                <a:solidFill>
                  <a:schemeClr val="accent1">
                    <a:lumMod val="75000"/>
                  </a:schemeClr>
                </a:solidFill>
                <a:latin typeface="Segoe UI"/>
                <a:cs typeface="Segoe UI"/>
              </a:rPr>
              <a:t>)</a:t>
            </a:r>
          </a:p>
          <a:p>
            <a:pPr marL="313055" lvl="1"/>
            <a:r>
              <a:rPr lang="en-US" sz="1400">
                <a:latin typeface="Consolas"/>
                <a:cs typeface="Consolas" panose="020B0609020204030204" pitchFamily="49" charset="0"/>
              </a:rPr>
              <a:t>SELECT count(*) FROM products p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JOIN stores s on </a:t>
            </a:r>
            <a:r>
              <a:rPr lang="en-US" sz="1400" err="1">
                <a:latin typeface="Consolas"/>
                <a:cs typeface="Consolas" panose="020B0609020204030204" pitchFamily="49" charset="0"/>
              </a:rPr>
              <a:t>p.store_id</a:t>
            </a:r>
            <a:r>
              <a:rPr lang="en-US" sz="1400">
                <a:latin typeface="Consolas"/>
                <a:cs typeface="Consolas" panose="020B0609020204030204" pitchFamily="49" charset="0"/>
              </a:rPr>
              <a:t> = </a:t>
            </a:r>
            <a:r>
              <a:rPr lang="en-US" sz="1400" err="1">
                <a:latin typeface="Consolas"/>
                <a:cs typeface="Consolas" panose="020B0609020204030204" pitchFamily="49" charset="0"/>
              </a:rPr>
              <a:t>s.store_id</a:t>
            </a:r>
            <a:r>
              <a:rPr lang="en-US" sz="1400">
                <a:latin typeface="Consolas"/>
                <a:cs typeface="Consolas" panose="020B0609020204030204" pitchFamily="49" charset="0"/>
              </a:rPr>
              <a:t>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WHERE </a:t>
            </a:r>
            <a:r>
              <a:rPr lang="en-US" sz="1400" err="1">
                <a:latin typeface="Consolas"/>
                <a:cs typeface="Consolas" panose="020B0609020204030204" pitchFamily="49" charset="0"/>
              </a:rPr>
              <a:t>store_id</a:t>
            </a:r>
            <a:r>
              <a:rPr lang="en-US" sz="1400">
                <a:latin typeface="Consolas"/>
                <a:cs typeface="Consolas" panose="020B0609020204030204" pitchFamily="49" charset="0"/>
              </a:rPr>
              <a:t> = 123;</a:t>
            </a:r>
          </a:p>
          <a:p>
            <a:pPr marL="141605" indent="-285750">
              <a:spcBef>
                <a:spcPts val="1200"/>
              </a:spcBef>
              <a:spcAft>
                <a:spcPts val="600"/>
              </a:spcAft>
              <a:buFont typeface="Arial" panose="020B0604020202020204" pitchFamily="34" charset="0"/>
              <a:buChar char="•"/>
            </a:pPr>
            <a:r>
              <a:rPr lang="en-US" sz="1600">
                <a:solidFill>
                  <a:schemeClr val="accent1">
                    <a:lumMod val="75000"/>
                  </a:schemeClr>
                </a:solidFill>
                <a:latin typeface="Segoe UI"/>
                <a:cs typeface="Segoe UI"/>
              </a:rPr>
              <a:t>Identify sales for given Store (</a:t>
            </a:r>
            <a:r>
              <a:rPr lang="en-US" sz="1200">
                <a:solidFill>
                  <a:schemeClr val="accent1">
                    <a:lumMod val="75000"/>
                  </a:schemeClr>
                </a:solidFill>
                <a:latin typeface="Segoe UI"/>
                <a:cs typeface="Segoe UI"/>
              </a:rPr>
              <a:t>Single node multi-shard query</a:t>
            </a:r>
            <a:r>
              <a:rPr lang="en-US" sz="1600">
                <a:solidFill>
                  <a:schemeClr val="accent1">
                    <a:lumMod val="75000"/>
                  </a:schemeClr>
                </a:solidFill>
                <a:latin typeface="Segoe UI"/>
                <a:cs typeface="Segoe UI"/>
              </a:rPr>
              <a:t>)</a:t>
            </a:r>
          </a:p>
          <a:p>
            <a:pPr marL="313055" lvl="1"/>
            <a:r>
              <a:rPr lang="en-US" sz="1400">
                <a:latin typeface="Consolas"/>
                <a:cs typeface="Consolas" panose="020B0609020204030204" pitchFamily="49" charset="0"/>
              </a:rPr>
              <a:t>SELECT </a:t>
            </a:r>
            <a:r>
              <a:rPr lang="en-US" sz="1400" err="1">
                <a:latin typeface="Consolas"/>
                <a:cs typeface="Consolas" panose="020B0609020204030204" pitchFamily="49" charset="0"/>
              </a:rPr>
              <a:t>s.store_id</a:t>
            </a:r>
            <a:r>
              <a:rPr lang="en-US" sz="1400">
                <a:latin typeface="Consolas"/>
                <a:cs typeface="Consolas" panose="020B0609020204030204" pitchFamily="49" charset="0"/>
              </a:rPr>
              <a:t>, count(distinct </a:t>
            </a:r>
            <a:r>
              <a:rPr lang="en-US" sz="1400" err="1">
                <a:latin typeface="Consolas"/>
                <a:cs typeface="Consolas" panose="020B0609020204030204" pitchFamily="49" charset="0"/>
              </a:rPr>
              <a:t>p.product_id</a:t>
            </a:r>
            <a:r>
              <a:rPr lang="en-US" sz="1400">
                <a:latin typeface="Consolas"/>
                <a:cs typeface="Consolas" panose="020B0609020204030204" pitchFamily="49" charset="0"/>
              </a:rPr>
              <a:t>), count(distinct </a:t>
            </a:r>
            <a:r>
              <a:rPr lang="en-US" sz="1400" err="1">
                <a:latin typeface="Consolas"/>
                <a:cs typeface="Consolas" panose="020B0609020204030204" pitchFamily="49" charset="0"/>
              </a:rPr>
              <a:t>o.order_id</a:t>
            </a:r>
            <a:r>
              <a:rPr lang="en-US" sz="1400">
                <a:latin typeface="Consolas"/>
                <a:cs typeface="Consolas" panose="020B0609020204030204" pitchFamily="49" charset="0"/>
              </a:rPr>
              <a:t>)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FROM products p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JOIN stores s on </a:t>
            </a:r>
            <a:r>
              <a:rPr lang="en-US" sz="1400" err="1">
                <a:latin typeface="Consolas"/>
                <a:cs typeface="Consolas" panose="020B0609020204030204" pitchFamily="49" charset="0"/>
              </a:rPr>
              <a:t>p.store_id</a:t>
            </a:r>
            <a:r>
              <a:rPr lang="en-US" sz="1400">
                <a:latin typeface="Consolas"/>
                <a:cs typeface="Consolas" panose="020B0609020204030204" pitchFamily="49" charset="0"/>
              </a:rPr>
              <a:t> = </a:t>
            </a:r>
            <a:r>
              <a:rPr lang="en-US" sz="1400" err="1">
                <a:latin typeface="Consolas"/>
                <a:cs typeface="Consolas" panose="020B0609020204030204" pitchFamily="49" charset="0"/>
              </a:rPr>
              <a:t>s.store_id</a:t>
            </a:r>
            <a:r>
              <a:rPr lang="en-US" sz="1400">
                <a:latin typeface="Consolas"/>
                <a:cs typeface="Consolas" panose="020B0609020204030204" pitchFamily="49" charset="0"/>
              </a:rPr>
              <a:t> </a:t>
            </a:r>
            <a:endParaRPr lang="en-US" sz="1400">
              <a:latin typeface="Consolas" panose="020B0609020204030204" pitchFamily="49" charset="0"/>
              <a:cs typeface="Consolas" panose="020B0609020204030204" pitchFamily="49" charset="0"/>
            </a:endParaRPr>
          </a:p>
          <a:p>
            <a:pPr marL="313055" lvl="1"/>
            <a:r>
              <a:rPr lang="en-US" sz="1400">
                <a:latin typeface="Consolas"/>
                <a:cs typeface="Consolas" panose="020B0609020204030204" pitchFamily="49" charset="0"/>
              </a:rPr>
              <a:t>JOIN orders o on </a:t>
            </a:r>
            <a:r>
              <a:rPr lang="en-US" sz="1400" err="1">
                <a:latin typeface="Consolas"/>
                <a:cs typeface="Consolas" panose="020B0609020204030204" pitchFamily="49" charset="0"/>
              </a:rPr>
              <a:t>s.store_id</a:t>
            </a:r>
            <a:r>
              <a:rPr lang="en-US" sz="1400">
                <a:latin typeface="Consolas"/>
                <a:cs typeface="Consolas" panose="020B0609020204030204" pitchFamily="49" charset="0"/>
              </a:rPr>
              <a:t> = </a:t>
            </a:r>
            <a:r>
              <a:rPr lang="en-US" sz="1400" err="1">
                <a:latin typeface="Consolas"/>
                <a:cs typeface="Consolas" panose="020B0609020204030204" pitchFamily="49" charset="0"/>
              </a:rPr>
              <a:t>o.order_id</a:t>
            </a:r>
            <a:endParaRPr lang="en-US" sz="1400">
              <a:latin typeface="Consolas"/>
              <a:cs typeface="Consolas" panose="020B0609020204030204" pitchFamily="49" charset="0"/>
            </a:endParaRPr>
          </a:p>
          <a:p>
            <a:pPr marL="313055" lvl="1"/>
            <a:r>
              <a:rPr lang="en-US" sz="1400">
                <a:latin typeface="Consolas"/>
                <a:cs typeface="Consolas" panose="020B0609020204030204" pitchFamily="49" charset="0"/>
              </a:rPr>
              <a:t>WHERE </a:t>
            </a:r>
            <a:r>
              <a:rPr lang="en-US" sz="1400" err="1">
                <a:latin typeface="Consolas"/>
                <a:cs typeface="Consolas" panose="020B0609020204030204" pitchFamily="49" charset="0"/>
              </a:rPr>
              <a:t>store_id</a:t>
            </a:r>
            <a:r>
              <a:rPr lang="en-US" sz="1400">
                <a:latin typeface="Consolas"/>
                <a:cs typeface="Consolas" panose="020B0609020204030204" pitchFamily="49" charset="0"/>
              </a:rPr>
              <a:t> = 123</a:t>
            </a:r>
          </a:p>
          <a:p>
            <a:pPr marL="313055" lvl="1"/>
            <a:r>
              <a:rPr lang="en-US" sz="1400">
                <a:latin typeface="Consolas"/>
                <a:cs typeface="Consolas" panose="020B0609020204030204" pitchFamily="49" charset="0"/>
              </a:rPr>
              <a:t>GROUP BY </a:t>
            </a:r>
            <a:r>
              <a:rPr lang="en-US" sz="1400" err="1">
                <a:latin typeface="Consolas"/>
                <a:cs typeface="Consolas" panose="020B0609020204030204" pitchFamily="49" charset="0"/>
              </a:rPr>
              <a:t>s.store_id</a:t>
            </a:r>
            <a:r>
              <a:rPr lang="en-US" sz="1400">
                <a:latin typeface="Consolas"/>
                <a:cs typeface="Consolas" panose="020B0609020204030204" pitchFamily="49" charset="0"/>
              </a:rPr>
              <a:t>;</a:t>
            </a:r>
          </a:p>
          <a:p>
            <a:pPr marL="141605" indent="-285750">
              <a:buFont typeface="Arial" panose="020B0604020202020204" pitchFamily="34" charset="0"/>
              <a:buChar char="•"/>
            </a:pPr>
            <a:endParaRPr lang="en-US" sz="1600">
              <a:solidFill>
                <a:schemeClr val="accent1">
                  <a:lumMod val="75000"/>
                </a:schemeClr>
              </a:solidFill>
              <a:latin typeface="Segoe UI" panose="020B0502040204020203" pitchFamily="34" charset="0"/>
              <a:cs typeface="Segoe UI" panose="020B0502040204020203" pitchFamily="34" charset="0"/>
            </a:endParaRPr>
          </a:p>
          <a:p>
            <a:pPr marL="287655" lvl="1">
              <a:spcBef>
                <a:spcPts val="1200"/>
              </a:spcBef>
              <a:spcAft>
                <a:spcPts val="600"/>
              </a:spcAft>
            </a:pPr>
            <a:endParaRPr lang="en-US"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6552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374134" y="224870"/>
            <a:ext cx="11231712" cy="705115"/>
          </a:xfrm>
        </p:spPr>
        <p:txBody>
          <a:bodyPr>
            <a:no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Data Modeling (HTAP / Timeseries application)</a:t>
            </a:r>
          </a:p>
        </p:txBody>
      </p:sp>
      <p:graphicFrame>
        <p:nvGraphicFramePr>
          <p:cNvPr id="6" name="Table 5">
            <a:extLst>
              <a:ext uri="{FF2B5EF4-FFF2-40B4-BE49-F238E27FC236}">
                <a16:creationId xmlns:a16="http://schemas.microsoft.com/office/drawing/2014/main" id="{C8F85EEE-6B58-F3B6-D791-22E6673910B8}"/>
              </a:ext>
            </a:extLst>
          </p:cNvPr>
          <p:cNvGraphicFramePr>
            <a:graphicFrameLocks noGrp="1"/>
          </p:cNvGraphicFramePr>
          <p:nvPr>
            <p:extLst>
              <p:ext uri="{D42A27DB-BD31-4B8C-83A1-F6EECF244321}">
                <p14:modId xmlns:p14="http://schemas.microsoft.com/office/powerpoint/2010/main" val="2666735799"/>
              </p:ext>
            </p:extLst>
          </p:nvPr>
        </p:nvGraphicFramePr>
        <p:xfrm>
          <a:off x="746398" y="1827144"/>
          <a:ext cx="1219200" cy="2745105"/>
        </p:xfrm>
        <a:graphic>
          <a:graphicData uri="http://schemas.openxmlformats.org/drawingml/2006/table">
            <a:tbl>
              <a:tblPr firstRow="1">
                <a:tableStyleId>{327F97BB-C833-4FB7-BDE5-3F7075034690}</a:tableStyleId>
              </a:tblPr>
              <a:tblGrid>
                <a:gridCol w="1219200">
                  <a:extLst>
                    <a:ext uri="{9D8B030D-6E8A-4147-A177-3AD203B41FA5}">
                      <a16:colId xmlns:a16="http://schemas.microsoft.com/office/drawing/2014/main" val="260406200"/>
                    </a:ext>
                  </a:extLst>
                </a:gridCol>
              </a:tblGrid>
              <a:tr h="228600">
                <a:tc>
                  <a:txBody>
                    <a:bodyPr/>
                    <a:lstStyle/>
                    <a:p>
                      <a:pPr algn="ctr" fontAlgn="base"/>
                      <a:r>
                        <a:rPr lang="en-US" sz="1200" b="1">
                          <a:solidFill>
                            <a:srgbClr val="000000"/>
                          </a:solidFill>
                          <a:effectLst/>
                        </a:rPr>
                        <a:t>Events</a:t>
                      </a:r>
                      <a:r>
                        <a:rPr lang="en-US" sz="12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15476354"/>
                  </a:ext>
                </a:extLst>
              </a:tr>
              <a:tr h="228600">
                <a:tc>
                  <a:txBody>
                    <a:bodyPr/>
                    <a:lstStyle/>
                    <a:p>
                      <a:pPr algn="l" fontAlgn="base"/>
                      <a:r>
                        <a:rPr lang="en-US" sz="1200" b="0">
                          <a:solidFill>
                            <a:srgbClr val="000000"/>
                          </a:solidFill>
                          <a:effectLst/>
                        </a:rPr>
                        <a:t>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18841474"/>
                  </a:ext>
                </a:extLst>
              </a:tr>
              <a:tr h="228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2565170"/>
                  </a:ext>
                </a:extLst>
              </a:tr>
              <a:tr h="228600">
                <a:tc>
                  <a:txBody>
                    <a:bodyPr/>
                    <a:lstStyle/>
                    <a:p>
                      <a:pPr algn="l" fontAlgn="base"/>
                      <a:r>
                        <a:rPr lang="en-US" sz="1200" b="0">
                          <a:solidFill>
                            <a:srgbClr val="000000"/>
                          </a:solidFill>
                          <a:effectLst/>
                        </a:rPr>
                        <a:t>ip_address​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43023631"/>
                  </a:ext>
                </a:extLst>
              </a:tr>
              <a:tr h="228600">
                <a:tc>
                  <a:txBody>
                    <a:bodyPr/>
                    <a:lstStyle/>
                    <a:p>
                      <a:pPr algn="l" fontAlgn="base"/>
                      <a:r>
                        <a:rPr lang="en-US" sz="1200" b="0">
                          <a:solidFill>
                            <a:srgbClr val="000000"/>
                          </a:solidFill>
                          <a:effectLst/>
                        </a:rPr>
                        <a:t>created_at​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98913987"/>
                  </a:ext>
                </a:extLst>
              </a:tr>
              <a:tr h="228600">
                <a:tc>
                  <a:txBody>
                    <a:bodyPr/>
                    <a:lstStyle/>
                    <a:p>
                      <a:pPr algn="l" fontAlgn="base"/>
                      <a:r>
                        <a:rPr lang="en-US" sz="1200" b="0">
                          <a:solidFill>
                            <a:srgbClr val="000000"/>
                          </a:solidFill>
                          <a:effectLst/>
                        </a:rPr>
                        <a:t>updated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1344925"/>
                  </a:ext>
                </a:extLst>
              </a:tr>
              <a:tr h="228600">
                <a:tc>
                  <a:txBody>
                    <a:bodyPr/>
                    <a:lstStyle/>
                    <a:p>
                      <a:pPr algn="l" fontAlgn="base"/>
                      <a:r>
                        <a:rPr lang="en-US" sz="1200" b="0">
                          <a:solidFill>
                            <a:srgbClr val="000000"/>
                          </a:solidFill>
                          <a:effectLst/>
                        </a:rPr>
                        <a:t>device_type​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16139219"/>
                  </a:ext>
                </a:extLst>
              </a:tr>
              <a:tr h="228600">
                <a:tc>
                  <a:txBody>
                    <a:bodyPr/>
                    <a:lstStyle/>
                    <a:p>
                      <a:pPr algn="l" fontAlgn="base"/>
                      <a:r>
                        <a:rPr lang="en-US" sz="1200" b="0">
                          <a:solidFill>
                            <a:srgbClr val="000000"/>
                          </a:solidFill>
                          <a:effectLst/>
                        </a:rPr>
                        <a:t>event_state​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17898068"/>
                  </a:ext>
                </a:extLst>
              </a:tr>
              <a:tr h="276225">
                <a:tc>
                  <a:txBody>
                    <a:bodyPr/>
                    <a:lstStyle/>
                    <a:p>
                      <a:pPr algn="l" fontAlgn="base"/>
                      <a:r>
                        <a:rPr lang="en-US" sz="1200" b="0">
                          <a:solidFill>
                            <a:srgbClr val="000000"/>
                          </a:solidFill>
                          <a:effectLst/>
                        </a:rPr>
                        <a:t>event_type​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42702824"/>
                  </a:ext>
                </a:extLst>
              </a:tr>
              <a:tr h="228600">
                <a:tc>
                  <a:txBody>
                    <a:bodyPr/>
                    <a:lstStyle/>
                    <a:p>
                      <a:pPr algn="l" fontAlgn="base"/>
                      <a:r>
                        <a:rPr lang="en-US" sz="1200" b="0" dirty="0">
                          <a:solidFill>
                            <a:srgbClr val="000000"/>
                          </a:solidFill>
                          <a:effectLst/>
                        </a:rPr>
                        <a:t>detail (</a:t>
                      </a:r>
                      <a:r>
                        <a:rPr lang="en-US" sz="1200" b="0" dirty="0" err="1">
                          <a:solidFill>
                            <a:srgbClr val="000000"/>
                          </a:solidFill>
                          <a:effectLst/>
                        </a:rPr>
                        <a:t>jsonb</a:t>
                      </a:r>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717779284"/>
                  </a:ext>
                </a:extLst>
              </a:tr>
            </a:tbl>
          </a:graphicData>
        </a:graphic>
      </p:graphicFrame>
      <p:graphicFrame>
        <p:nvGraphicFramePr>
          <p:cNvPr id="13" name="Table 12">
            <a:extLst>
              <a:ext uri="{FF2B5EF4-FFF2-40B4-BE49-F238E27FC236}">
                <a16:creationId xmlns:a16="http://schemas.microsoft.com/office/drawing/2014/main" id="{BB5975BF-8A27-8885-2A9E-EF04CD19A67A}"/>
              </a:ext>
            </a:extLst>
          </p:cNvPr>
          <p:cNvGraphicFramePr>
            <a:graphicFrameLocks noGrp="1"/>
          </p:cNvGraphicFramePr>
          <p:nvPr>
            <p:extLst>
              <p:ext uri="{D42A27DB-BD31-4B8C-83A1-F6EECF244321}">
                <p14:modId xmlns:p14="http://schemas.microsoft.com/office/powerpoint/2010/main" val="2015933845"/>
              </p:ext>
            </p:extLst>
          </p:nvPr>
        </p:nvGraphicFramePr>
        <p:xfrm>
          <a:off x="3014585" y="2100511"/>
          <a:ext cx="1219200" cy="1922145"/>
        </p:xfrm>
        <a:graphic>
          <a:graphicData uri="http://schemas.openxmlformats.org/drawingml/2006/table">
            <a:tbl>
              <a:tblPr firstRow="1">
                <a:tableStyleId>{327F97BB-C833-4FB7-BDE5-3F7075034690}</a:tableStyleId>
              </a:tblPr>
              <a:tblGrid>
                <a:gridCol w="1219200">
                  <a:extLst>
                    <a:ext uri="{9D8B030D-6E8A-4147-A177-3AD203B41FA5}">
                      <a16:colId xmlns:a16="http://schemas.microsoft.com/office/drawing/2014/main" val="3030499295"/>
                    </a:ext>
                  </a:extLst>
                </a:gridCol>
              </a:tblGrid>
              <a:tr h="228600">
                <a:tc>
                  <a:txBody>
                    <a:bodyPr/>
                    <a:lstStyle/>
                    <a:p>
                      <a:pPr algn="ctr" fontAlgn="base"/>
                      <a:r>
                        <a:rPr lang="en-US" sz="1200" b="1">
                          <a:solidFill>
                            <a:srgbClr val="000000"/>
                          </a:solidFill>
                          <a:effectLst/>
                        </a:rPr>
                        <a:t>Devices</a:t>
                      </a:r>
                      <a:r>
                        <a:rPr lang="en-US" sz="12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48094508"/>
                  </a:ext>
                </a:extLst>
              </a:tr>
              <a:tr h="228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75473127"/>
                  </a:ext>
                </a:extLst>
              </a:tr>
              <a:tr h="228600">
                <a:tc>
                  <a:txBody>
                    <a:bodyPr/>
                    <a:lstStyle/>
                    <a:p>
                      <a:pPr algn="l" fontAlgn="base"/>
                      <a:r>
                        <a:rPr lang="en-US" sz="1200" b="0">
                          <a:solidFill>
                            <a:srgbClr val="000000"/>
                          </a:solidFill>
                          <a:effectLst/>
                        </a:rPr>
                        <a:t>device name​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57467113"/>
                  </a:ext>
                </a:extLst>
              </a:tr>
              <a:tr h="228600">
                <a:tc>
                  <a:txBody>
                    <a:bodyPr/>
                    <a:lstStyle/>
                    <a:p>
                      <a:pPr algn="l" fontAlgn="base"/>
                      <a:r>
                        <a:rPr lang="en-US" sz="1200" b="0">
                          <a:solidFill>
                            <a:srgbClr val="000000"/>
                          </a:solidFill>
                          <a:effectLst/>
                        </a:rPr>
                        <a:t>lat​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63588021"/>
                  </a:ext>
                </a:extLst>
              </a:tr>
              <a:tr h="228600">
                <a:tc>
                  <a:txBody>
                    <a:bodyPr/>
                    <a:lstStyle/>
                    <a:p>
                      <a:pPr algn="l" fontAlgn="base"/>
                      <a:r>
                        <a:rPr lang="en-US" sz="1200" b="0">
                          <a:solidFill>
                            <a:srgbClr val="000000"/>
                          </a:solidFill>
                          <a:effectLst/>
                        </a:rPr>
                        <a:t>lon</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924684851"/>
                  </a:ext>
                </a:extLst>
              </a:tr>
              <a:tr h="276225">
                <a:tc>
                  <a:txBody>
                    <a:bodyPr/>
                    <a:lstStyle/>
                    <a:p>
                      <a:pPr algn="l" fontAlgn="base"/>
                      <a:r>
                        <a:rPr lang="en-US" sz="1200" b="0">
                          <a:solidFill>
                            <a:srgbClr val="000000"/>
                          </a:solidFill>
                          <a:effectLst/>
                        </a:rPr>
                        <a:t>country​_id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50021946"/>
                  </a:ext>
                </a:extLst>
              </a:tr>
              <a:tr h="228600">
                <a:tc>
                  <a:txBody>
                    <a:bodyPr/>
                    <a:lstStyle/>
                    <a:p>
                      <a:pPr algn="l" fontAlgn="base"/>
                      <a:r>
                        <a:rPr lang="en-US" sz="1200" b="0" dirty="0">
                          <a:solidFill>
                            <a:srgbClr val="000000"/>
                          </a:solidFill>
                          <a:effectLst/>
                        </a:rPr>
                        <a:t>detail (</a:t>
                      </a:r>
                      <a:r>
                        <a:rPr lang="en-US" sz="1200" b="0" dirty="0" err="1">
                          <a:solidFill>
                            <a:srgbClr val="000000"/>
                          </a:solidFill>
                          <a:effectLst/>
                        </a:rPr>
                        <a:t>jsonb</a:t>
                      </a:r>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4035606548"/>
                  </a:ext>
                </a:extLst>
              </a:tr>
            </a:tbl>
          </a:graphicData>
        </a:graphic>
      </p:graphicFrame>
      <p:sp>
        <p:nvSpPr>
          <p:cNvPr id="17" name="Oval 16" title=" Decorative">
            <a:extLst>
              <a:ext uri="{FF2B5EF4-FFF2-40B4-BE49-F238E27FC236}">
                <a16:creationId xmlns:a16="http://schemas.microsoft.com/office/drawing/2014/main" id="{1BA6CEDA-1839-68BD-6BB2-49CB9DBC3A00}"/>
              </a:ext>
            </a:extLst>
          </p:cNvPr>
          <p:cNvSpPr/>
          <p:nvPr/>
        </p:nvSpPr>
        <p:spPr>
          <a:xfrm>
            <a:off x="2852290" y="2392865"/>
            <a:ext cx="1219201" cy="2375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title=" Decorative">
            <a:extLst>
              <a:ext uri="{FF2B5EF4-FFF2-40B4-BE49-F238E27FC236}">
                <a16:creationId xmlns:a16="http://schemas.microsoft.com/office/drawing/2014/main" id="{86DA38D0-4C0B-4291-3FD7-13973A0BB381}"/>
              </a:ext>
            </a:extLst>
          </p:cNvPr>
          <p:cNvSpPr/>
          <p:nvPr/>
        </p:nvSpPr>
        <p:spPr>
          <a:xfrm>
            <a:off x="661290" y="2392865"/>
            <a:ext cx="1219201" cy="2375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title=" Decorative">
            <a:extLst>
              <a:ext uri="{FF2B5EF4-FFF2-40B4-BE49-F238E27FC236}">
                <a16:creationId xmlns:a16="http://schemas.microsoft.com/office/drawing/2014/main" id="{3266E536-1F79-7862-3451-E63EF029B343}"/>
              </a:ext>
            </a:extLst>
          </p:cNvPr>
          <p:cNvCxnSpPr>
            <a:endCxn id="17" idx="2"/>
          </p:cNvCxnSpPr>
          <p:nvPr/>
        </p:nvCxnSpPr>
        <p:spPr>
          <a:xfrm>
            <a:off x="1965598" y="2511619"/>
            <a:ext cx="88669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B755D4-B8A0-8284-62AC-033CFD8120E1}"/>
              </a:ext>
            </a:extLst>
          </p:cNvPr>
          <p:cNvSpPr txBox="1"/>
          <p:nvPr/>
        </p:nvSpPr>
        <p:spPr>
          <a:xfrm>
            <a:off x="408013" y="1300241"/>
            <a:ext cx="1908959" cy="369332"/>
          </a:xfrm>
          <a:prstGeom prst="rect">
            <a:avLst/>
          </a:prstGeom>
          <a:noFill/>
        </p:spPr>
        <p:txBody>
          <a:bodyPr wrap="square">
            <a:spAutoFit/>
          </a:bodyPr>
          <a:lstStyle/>
          <a:p>
            <a:r>
              <a:rPr lang="en-IN" b="1" u="none" strike="noStrike">
                <a:solidFill>
                  <a:srgbClr val="000000"/>
                </a:solidFill>
                <a:effectLst/>
                <a:latin typeface="Segoe UI Semibold" panose="020B0502040204020203" pitchFamily="34" charset="0"/>
                <a:cs typeface="Segoe UI Semibold" panose="020B0502040204020203" pitchFamily="34" charset="0"/>
              </a:rPr>
              <a:t>&gt;1 billion events</a:t>
            </a:r>
            <a:endParaRPr lang="en-US" b="1">
              <a:latin typeface="Segoe UI Semibold" panose="020B0502040204020203" pitchFamily="34" charset="0"/>
              <a:cs typeface="Segoe UI Semibold" panose="020B0502040204020203" pitchFamily="34" charset="0"/>
            </a:endParaRPr>
          </a:p>
        </p:txBody>
      </p:sp>
      <p:sp>
        <p:nvSpPr>
          <p:cNvPr id="24" name="TextBox 23">
            <a:extLst>
              <a:ext uri="{FF2B5EF4-FFF2-40B4-BE49-F238E27FC236}">
                <a16:creationId xmlns:a16="http://schemas.microsoft.com/office/drawing/2014/main" id="{66D2438A-282A-53EB-4A58-80D48E137EBF}"/>
              </a:ext>
            </a:extLst>
          </p:cNvPr>
          <p:cNvSpPr txBox="1"/>
          <p:nvPr/>
        </p:nvSpPr>
        <p:spPr>
          <a:xfrm>
            <a:off x="2663601" y="1678244"/>
            <a:ext cx="2128468" cy="369332"/>
          </a:xfrm>
          <a:prstGeom prst="rect">
            <a:avLst/>
          </a:prstGeom>
          <a:noFill/>
        </p:spPr>
        <p:txBody>
          <a:bodyPr wrap="none" rtlCol="0">
            <a:spAutoFit/>
          </a:bodyPr>
          <a:lstStyle/>
          <a:p>
            <a:r>
              <a:rPr lang="en-US" b="1">
                <a:latin typeface="Segoe UI Semibold" panose="020B0502040204020203" pitchFamily="34" charset="0"/>
                <a:cs typeface="Segoe UI Semibold" panose="020B0502040204020203" pitchFamily="34" charset="0"/>
              </a:rPr>
              <a:t>Millions of devices</a:t>
            </a:r>
          </a:p>
        </p:txBody>
      </p:sp>
      <p:sp>
        <p:nvSpPr>
          <p:cNvPr id="26" name="TextBox 25">
            <a:extLst>
              <a:ext uri="{FF2B5EF4-FFF2-40B4-BE49-F238E27FC236}">
                <a16:creationId xmlns:a16="http://schemas.microsoft.com/office/drawing/2014/main" id="{9A0C2924-63D0-5F88-DFB4-6D054E5DD31C}"/>
              </a:ext>
            </a:extLst>
          </p:cNvPr>
          <p:cNvSpPr txBox="1"/>
          <p:nvPr/>
        </p:nvSpPr>
        <p:spPr>
          <a:xfrm>
            <a:off x="5065885" y="1023612"/>
            <a:ext cx="6718101" cy="5632311"/>
          </a:xfrm>
          <a:prstGeom prst="rect">
            <a:avLst/>
          </a:prstGeom>
          <a:noFill/>
        </p:spPr>
        <p:txBody>
          <a:bodyPr wrap="square" rtlCol="0">
            <a:spAutoFit/>
          </a:bodyPr>
          <a:lstStyle/>
          <a:p>
            <a:r>
              <a:rPr lang="en-US" b="1">
                <a:solidFill>
                  <a:schemeClr val="accent1">
                    <a:lumMod val="75000"/>
                  </a:schemeClr>
                </a:solidFill>
                <a:latin typeface="Segoe UI" panose="020B0502040204020203" pitchFamily="34" charset="0"/>
                <a:cs typeface="Segoe UI" panose="020B0502040204020203" pitchFamily="34" charset="0"/>
              </a:rPr>
              <a:t>Query scenarios :</a:t>
            </a:r>
          </a:p>
          <a:p>
            <a:endParaRPr lang="en-US">
              <a:latin typeface="Segoe UI" panose="020B0502040204020203" pitchFamily="34" charset="0"/>
              <a:cs typeface="Segoe UI" panose="020B0502040204020203" pitchFamily="34" charset="0"/>
            </a:endParaRPr>
          </a:p>
          <a:p>
            <a:pPr marL="285750" indent="-285750">
              <a:lnSpc>
                <a:spcPct val="150000"/>
              </a:lnSpc>
              <a:buFont typeface="Arial" panose="020B0604020202020204" pitchFamily="34" charset="0"/>
              <a:buChar char="•"/>
            </a:pPr>
            <a:r>
              <a:rPr lang="en-US" sz="1600">
                <a:solidFill>
                  <a:schemeClr val="accent1">
                    <a:lumMod val="75000"/>
                  </a:schemeClr>
                </a:solidFill>
                <a:latin typeface="Segoe UI" panose="020B0502040204020203" pitchFamily="34" charset="0"/>
                <a:cs typeface="Segoe UI" panose="020B0502040204020203" pitchFamily="34" charset="0"/>
              </a:rPr>
              <a:t>Verify number of devices across a region.</a:t>
            </a:r>
            <a:endParaRPr lang="en-US">
              <a:solidFill>
                <a:schemeClr val="accent1">
                  <a:lumMod val="75000"/>
                </a:schemeClr>
              </a:solidFill>
              <a:latin typeface="Segoe UI" panose="020B0502040204020203" pitchFamily="34" charset="0"/>
              <a:cs typeface="Segoe UI" panose="020B0502040204020203" pitchFamily="34" charset="0"/>
            </a:endParaRPr>
          </a:p>
          <a:p>
            <a:pPr lvl="1"/>
            <a:r>
              <a:rPr lang="en-US" sz="1400">
                <a:latin typeface="Consolas" panose="020B0609020204030204" pitchFamily="49" charset="0"/>
                <a:cs typeface="Consolas" panose="020B0609020204030204" pitchFamily="49" charset="0"/>
              </a:rPr>
              <a:t>SELECT COUNT(1) FROM Devices </a:t>
            </a:r>
          </a:p>
          <a:p>
            <a:pPr lvl="1"/>
            <a:r>
              <a:rPr lang="en-US" sz="1400">
                <a:latin typeface="Consolas" panose="020B0609020204030204" pitchFamily="49" charset="0"/>
                <a:cs typeface="Consolas" panose="020B0609020204030204" pitchFamily="49" charset="0"/>
              </a:rPr>
              <a:t>WHERE ST_WITHIN(ST_MakePoint(lat, lon), YOUR_BOUNDARY_GEOM</a:t>
            </a:r>
            <a:r>
              <a:rPr lang="en-US" sz="1400" u="none" strike="noStrike">
                <a:effectLst/>
                <a:latin typeface="Consolas" panose="020B0609020204030204" pitchFamily="49" charset="0"/>
                <a:cs typeface="Consolas" panose="020B0609020204030204" pitchFamily="49" charset="0"/>
              </a:rPr>
              <a:t>);​ </a:t>
            </a:r>
            <a:endParaRPr lang="en-US" sz="1400">
              <a:latin typeface="Consolas" panose="020B0609020204030204" pitchFamily="49" charset="0"/>
              <a:cs typeface="Consolas" panose="020B0609020204030204" pitchFamily="49" charset="0"/>
            </a:endParaRPr>
          </a:p>
          <a:p>
            <a:pPr marL="342900" indent="-342900">
              <a:spcBef>
                <a:spcPts val="1200"/>
              </a:spcBef>
              <a:spcAft>
                <a:spcPts val="600"/>
              </a:spcAft>
              <a:buFont typeface="Arial" panose="020B0604020202020204" pitchFamily="34" charset="0"/>
              <a:buChar char="•"/>
            </a:pPr>
            <a:r>
              <a:rPr lang="en-US" sz="1600">
                <a:solidFill>
                  <a:schemeClr val="accent1">
                    <a:lumMod val="75000"/>
                  </a:schemeClr>
                </a:solidFill>
                <a:latin typeface="Segoe UI" panose="020B0502040204020203" pitchFamily="34" charset="0"/>
                <a:cs typeface="Segoe UI" panose="020B0502040204020203" pitchFamily="34" charset="0"/>
              </a:rPr>
              <a:t>Review device health by monitoring device specific events.</a:t>
            </a:r>
          </a:p>
          <a:p>
            <a:pPr lvl="1"/>
            <a:r>
              <a:rPr lang="en-US" sz="1400">
                <a:solidFill>
                  <a:schemeClr val="accent1">
                    <a:lumMod val="60000"/>
                    <a:lumOff val="40000"/>
                  </a:schemeClr>
                </a:solidFill>
                <a:latin typeface="Segoe UI" panose="020B0502040204020203" pitchFamily="34" charset="0"/>
                <a:cs typeface="Segoe UI" panose="020B0502040204020203" pitchFamily="34" charset="0"/>
              </a:rPr>
              <a:t> </a:t>
            </a:r>
            <a:r>
              <a:rPr lang="en-US" sz="1400">
                <a:latin typeface="Consolas" panose="020B0609020204030204" pitchFamily="49" charset="0"/>
                <a:cs typeface="Consolas" panose="020B0609020204030204" pitchFamily="49" charset="0"/>
              </a:rPr>
              <a:t>SELECT COUNT(1) FROM Devices d</a:t>
            </a:r>
          </a:p>
          <a:p>
            <a:pPr lvl="1"/>
            <a:r>
              <a:rPr lang="en-US" sz="1400">
                <a:latin typeface="Consolas" panose="020B0609020204030204" pitchFamily="49" charset="0"/>
                <a:cs typeface="Consolas" panose="020B0609020204030204" pitchFamily="49" charset="0"/>
              </a:rPr>
              <a:t> JOIN Events e ON d.device_id = e.device_id</a:t>
            </a:r>
          </a:p>
          <a:p>
            <a:pPr lvl="1"/>
            <a:r>
              <a:rPr lang="en-US" sz="1400">
                <a:latin typeface="Consolas" panose="020B0609020204030204" pitchFamily="49" charset="0"/>
                <a:cs typeface="Consolas" panose="020B0609020204030204" pitchFamily="49" charset="0"/>
              </a:rPr>
              <a:t> WHERE d.device_id = ‘123’;</a:t>
            </a:r>
          </a:p>
          <a:p>
            <a:pPr marL="342900" indent="-342900">
              <a:spcBef>
                <a:spcPts val="1200"/>
              </a:spcBef>
              <a:spcAft>
                <a:spcPts val="600"/>
              </a:spcAft>
              <a:buFont typeface="Arial" panose="020B0604020202020204" pitchFamily="34" charset="0"/>
              <a:buChar char="•"/>
            </a:pPr>
            <a:r>
              <a:rPr lang="en-US" sz="1600">
                <a:solidFill>
                  <a:schemeClr val="accent1">
                    <a:lumMod val="75000"/>
                  </a:schemeClr>
                </a:solidFill>
                <a:latin typeface="Segoe UI" panose="020B0502040204020203" pitchFamily="34" charset="0"/>
                <a:cs typeface="Segoe UI" panose="020B0502040204020203" pitchFamily="34" charset="0"/>
              </a:rPr>
              <a:t>Analyze device events within geography</a:t>
            </a:r>
          </a:p>
          <a:p>
            <a:pPr lvl="1">
              <a:lnSpc>
                <a:spcPct val="150000"/>
              </a:lnSpc>
            </a:pPr>
            <a:r>
              <a:rPr lang="en-US" sz="1400">
                <a:latin typeface="Consolas" panose="020B0609020204030204" pitchFamily="49" charset="0"/>
                <a:cs typeface="Consolas" panose="020B0609020204030204" pitchFamily="49" charset="0"/>
              </a:rPr>
              <a:t>SELECT event_type,eventstate,COUNT(1) FROM Devices d</a:t>
            </a:r>
          </a:p>
          <a:p>
            <a:pPr lvl="1"/>
            <a:r>
              <a:rPr lang="en-US" sz="1400">
                <a:latin typeface="Consolas" panose="020B0609020204030204" pitchFamily="49" charset="0"/>
                <a:cs typeface="Consolas" panose="020B0609020204030204" pitchFamily="49" charset="0"/>
              </a:rPr>
              <a:t>JOIN Events e ON d.device_id = e.device_id</a:t>
            </a:r>
          </a:p>
          <a:p>
            <a:pPr lvl="1"/>
            <a:r>
              <a:rPr lang="en-US" sz="1400">
                <a:latin typeface="Consolas" panose="020B0609020204030204" pitchFamily="49" charset="0"/>
                <a:cs typeface="Consolas" panose="020B0609020204030204" pitchFamily="49" charset="0"/>
              </a:rPr>
              <a:t>WHERE d.device_id = ‘123’ and ST_WITHIN(ST_MakePoint(lat, lon), YOUR_BOUNDARY_GEOM</a:t>
            </a:r>
            <a:r>
              <a:rPr lang="en-US" sz="1400" u="none" strike="noStrike">
                <a:effectLst/>
                <a:latin typeface="Consolas" panose="020B0609020204030204" pitchFamily="49" charset="0"/>
                <a:cs typeface="Consolas" panose="020B0609020204030204" pitchFamily="49" charset="0"/>
              </a:rPr>
              <a:t>)​ </a:t>
            </a:r>
          </a:p>
          <a:p>
            <a:pPr lvl="1"/>
            <a:r>
              <a:rPr lang="en-US" sz="1400">
                <a:latin typeface="Consolas" panose="020B0609020204030204" pitchFamily="49" charset="0"/>
                <a:cs typeface="Consolas" panose="020B0609020204030204" pitchFamily="49" charset="0"/>
              </a:rPr>
              <a:t>GROUP BY event_type,eventstate;</a:t>
            </a:r>
          </a:p>
          <a:p>
            <a:pPr marL="342900" indent="-342900">
              <a:spcBef>
                <a:spcPts val="1200"/>
              </a:spcBef>
              <a:spcAft>
                <a:spcPts val="600"/>
              </a:spcAft>
              <a:buFont typeface="Arial" panose="020B0604020202020204" pitchFamily="34" charset="0"/>
              <a:buChar char="•"/>
            </a:pPr>
            <a:r>
              <a:rPr lang="en-US" sz="1600">
                <a:solidFill>
                  <a:schemeClr val="accent1">
                    <a:lumMod val="75000"/>
                  </a:schemeClr>
                </a:solidFill>
                <a:latin typeface="Segoe UI" panose="020B0502040204020203" pitchFamily="34" charset="0"/>
                <a:cs typeface="Segoe UI" panose="020B0502040204020203" pitchFamily="34" charset="0"/>
              </a:rPr>
              <a:t>Review specific event types</a:t>
            </a:r>
          </a:p>
          <a:p>
            <a:pPr lvl="1"/>
            <a:r>
              <a:rPr lang="en-US" sz="1400">
                <a:latin typeface="Consolas" panose="020B0609020204030204" pitchFamily="49" charset="0"/>
                <a:cs typeface="Consolas" panose="020B0609020204030204" pitchFamily="49" charset="0"/>
              </a:rPr>
              <a:t>SELECT event_type, Count(device_id) FROM Events </a:t>
            </a:r>
          </a:p>
          <a:p>
            <a:pPr lvl="1"/>
            <a:r>
              <a:rPr lang="en-US" sz="1400">
                <a:latin typeface="Consolas" panose="020B0609020204030204" pitchFamily="49" charset="0"/>
                <a:cs typeface="Consolas" panose="020B0609020204030204" pitchFamily="49" charset="0"/>
              </a:rPr>
              <a:t>WHERE created_at &gt;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current_date</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interval</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'7 days’</a:t>
            </a:r>
          </a:p>
          <a:p>
            <a:pPr lvl="1"/>
            <a:r>
              <a:rPr lang="en-IN" sz="1400">
                <a:latin typeface="Consolas" panose="020B0609020204030204" pitchFamily="49" charset="0"/>
                <a:cs typeface="Consolas" panose="020B0609020204030204" pitchFamily="49" charset="0"/>
              </a:rPr>
              <a:t>GROUP BY </a:t>
            </a:r>
            <a:r>
              <a:rPr lang="en-US" sz="1400">
                <a:latin typeface="Consolas" panose="020B0609020204030204" pitchFamily="49" charset="0"/>
                <a:cs typeface="Consolas" panose="020B0609020204030204" pitchFamily="49" charset="0"/>
              </a:rPr>
              <a:t>event_type;</a:t>
            </a:r>
          </a:p>
          <a:p>
            <a:endParaRPr lang="en-US"/>
          </a:p>
        </p:txBody>
      </p:sp>
      <p:graphicFrame>
        <p:nvGraphicFramePr>
          <p:cNvPr id="30" name="Table 29">
            <a:extLst>
              <a:ext uri="{FF2B5EF4-FFF2-40B4-BE49-F238E27FC236}">
                <a16:creationId xmlns:a16="http://schemas.microsoft.com/office/drawing/2014/main" id="{CF14B7EB-CECB-0345-EF32-060CE0EE44F0}"/>
              </a:ext>
            </a:extLst>
          </p:cNvPr>
          <p:cNvGraphicFramePr>
            <a:graphicFrameLocks noGrp="1"/>
          </p:cNvGraphicFramePr>
          <p:nvPr>
            <p:extLst>
              <p:ext uri="{D42A27DB-BD31-4B8C-83A1-F6EECF244321}">
                <p14:modId xmlns:p14="http://schemas.microsoft.com/office/powerpoint/2010/main" val="3162135379"/>
              </p:ext>
            </p:extLst>
          </p:nvPr>
        </p:nvGraphicFramePr>
        <p:xfrm>
          <a:off x="2679407" y="5175412"/>
          <a:ext cx="1219200" cy="1097280"/>
        </p:xfrm>
        <a:graphic>
          <a:graphicData uri="http://schemas.openxmlformats.org/drawingml/2006/table">
            <a:tbl>
              <a:tblPr firstRow="1">
                <a:tableStyleId>{08FB837D-C827-4EFA-A057-4D05807E0F7C}</a:tableStyleId>
              </a:tblPr>
              <a:tblGrid>
                <a:gridCol w="1219200">
                  <a:extLst>
                    <a:ext uri="{9D8B030D-6E8A-4147-A177-3AD203B41FA5}">
                      <a16:colId xmlns:a16="http://schemas.microsoft.com/office/drawing/2014/main" val="3030499295"/>
                    </a:ext>
                  </a:extLst>
                </a:gridCol>
              </a:tblGrid>
              <a:tr h="228600">
                <a:tc>
                  <a:txBody>
                    <a:bodyPr/>
                    <a:lstStyle/>
                    <a:p>
                      <a:pPr algn="ctr" fontAlgn="base"/>
                      <a:r>
                        <a:rPr lang="en-US" sz="1200" b="1">
                          <a:solidFill>
                            <a:srgbClr val="000000"/>
                          </a:solidFill>
                          <a:effectLst/>
                        </a:rPr>
                        <a:t>Country</a:t>
                      </a:r>
                      <a:r>
                        <a:rPr lang="en-US" sz="1200" b="0">
                          <a:solidFill>
                            <a:srgbClr val="000000"/>
                          </a:solidFill>
                          <a:effectLst/>
                        </a:rPr>
                        <a:t>​</a:t>
                      </a:r>
                      <a:endParaRPr lang="en-US" b="0" i="0">
                        <a:solidFill>
                          <a:srgbClr val="000000"/>
                        </a:solidFill>
                        <a:effectLst/>
                      </a:endParaRPr>
                    </a:p>
                  </a:txBody>
                  <a:tcPr/>
                </a:tc>
                <a:extLst>
                  <a:ext uri="{0D108BD9-81ED-4DB2-BD59-A6C34878D82A}">
                    <a16:rowId xmlns:a16="http://schemas.microsoft.com/office/drawing/2014/main" val="3848094508"/>
                  </a:ext>
                </a:extLst>
              </a:tr>
              <a:tr h="228600">
                <a:tc>
                  <a:txBody>
                    <a:bodyPr/>
                    <a:lstStyle/>
                    <a:p>
                      <a:pPr algn="l" fontAlgn="base"/>
                      <a:r>
                        <a:rPr lang="en-US" sz="1200" b="0">
                          <a:solidFill>
                            <a:srgbClr val="000000"/>
                          </a:solidFill>
                          <a:effectLst/>
                        </a:rPr>
                        <a:t>country_id​</a:t>
                      </a:r>
                      <a:endParaRPr lang="en-US" b="0" i="0">
                        <a:solidFill>
                          <a:srgbClr val="000000"/>
                        </a:solidFill>
                        <a:effectLst/>
                      </a:endParaRPr>
                    </a:p>
                  </a:txBody>
                  <a:tcPr/>
                </a:tc>
                <a:extLst>
                  <a:ext uri="{0D108BD9-81ED-4DB2-BD59-A6C34878D82A}">
                    <a16:rowId xmlns:a16="http://schemas.microsoft.com/office/drawing/2014/main" val="2975473127"/>
                  </a:ext>
                </a:extLst>
              </a:tr>
              <a:tr h="228600">
                <a:tc>
                  <a:txBody>
                    <a:bodyPr/>
                    <a:lstStyle/>
                    <a:p>
                      <a:pPr marL="0" algn="l" defTabSz="914400" rtl="0" eaLnBrk="1" fontAlgn="base" latinLnBrk="0" hangingPunct="1"/>
                      <a:r>
                        <a:rPr lang="en-US" sz="1200" b="0" kern="1200">
                          <a:solidFill>
                            <a:srgbClr val="000000"/>
                          </a:solidFill>
                          <a:effectLst/>
                        </a:rPr>
                        <a:t>country_name​</a:t>
                      </a:r>
                      <a:endParaRPr lang="en-US" sz="1200" b="0" i="0" kern="1200">
                        <a:solidFill>
                          <a:srgbClr val="000000"/>
                        </a:solidFill>
                        <a:effectLst/>
                        <a:latin typeface="Segoe UI" panose="020B0502040204020203" pitchFamily="34" charset="0"/>
                        <a:ea typeface="+mn-ea"/>
                        <a:cs typeface="+mn-cs"/>
                      </a:endParaRPr>
                    </a:p>
                  </a:txBody>
                  <a:tcPr/>
                </a:tc>
                <a:extLst>
                  <a:ext uri="{0D108BD9-81ED-4DB2-BD59-A6C34878D82A}">
                    <a16:rowId xmlns:a16="http://schemas.microsoft.com/office/drawing/2014/main" val="3857467113"/>
                  </a:ext>
                </a:extLst>
              </a:tr>
              <a:tr h="196067">
                <a:tc>
                  <a:txBody>
                    <a:bodyPr/>
                    <a:lstStyle/>
                    <a:p>
                      <a:pPr marL="0" algn="l" defTabSz="914400" rtl="0" eaLnBrk="1" fontAlgn="base" latinLnBrk="0" hangingPunct="1"/>
                      <a:r>
                        <a:rPr lang="en-US" sz="1200" b="0" kern="1200" dirty="0" err="1">
                          <a:solidFill>
                            <a:srgbClr val="000000"/>
                          </a:solidFill>
                          <a:effectLst/>
                        </a:rPr>
                        <a:t>total_area</a:t>
                      </a:r>
                      <a:endParaRPr lang="en-US" sz="1200" b="0" i="0" kern="1200" dirty="0">
                        <a:solidFill>
                          <a:srgbClr val="000000"/>
                        </a:solidFill>
                        <a:effectLst/>
                        <a:latin typeface="Segoe UI" panose="020B0502040204020203" pitchFamily="34" charset="0"/>
                        <a:ea typeface="+mn-ea"/>
                        <a:cs typeface="+mn-cs"/>
                      </a:endParaRPr>
                    </a:p>
                  </a:txBody>
                  <a:tcPr/>
                </a:tc>
                <a:extLst>
                  <a:ext uri="{0D108BD9-81ED-4DB2-BD59-A6C34878D82A}">
                    <a16:rowId xmlns:a16="http://schemas.microsoft.com/office/drawing/2014/main" val="3272889222"/>
                  </a:ext>
                </a:extLst>
              </a:tr>
            </a:tbl>
          </a:graphicData>
        </a:graphic>
      </p:graphicFrame>
      <p:sp>
        <p:nvSpPr>
          <p:cNvPr id="31" name="TextBox 30">
            <a:extLst>
              <a:ext uri="{FF2B5EF4-FFF2-40B4-BE49-F238E27FC236}">
                <a16:creationId xmlns:a16="http://schemas.microsoft.com/office/drawing/2014/main" id="{17FEFDE1-D849-D678-46B7-B81CA7CABF9E}"/>
              </a:ext>
            </a:extLst>
          </p:cNvPr>
          <p:cNvSpPr txBox="1"/>
          <p:nvPr/>
        </p:nvSpPr>
        <p:spPr>
          <a:xfrm>
            <a:off x="755248" y="5574139"/>
            <a:ext cx="1467389"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Reference Table</a:t>
            </a:r>
          </a:p>
        </p:txBody>
      </p:sp>
      <p:cxnSp>
        <p:nvCxnSpPr>
          <p:cNvPr id="33" name="Straight Arrow Connector 32" title=" Decorative">
            <a:extLst>
              <a:ext uri="{FF2B5EF4-FFF2-40B4-BE49-F238E27FC236}">
                <a16:creationId xmlns:a16="http://schemas.microsoft.com/office/drawing/2014/main" id="{B3B183C8-26DB-4D9C-DD32-6E7D447714AE}"/>
              </a:ext>
            </a:extLst>
          </p:cNvPr>
          <p:cNvCxnSpPr>
            <a:stCxn id="31" idx="3"/>
            <a:endCxn id="30" idx="1"/>
          </p:cNvCxnSpPr>
          <p:nvPr/>
        </p:nvCxnSpPr>
        <p:spPr>
          <a:xfrm flipV="1">
            <a:off x="2222637" y="5724052"/>
            <a:ext cx="456770" cy="3976"/>
          </a:xfrm>
          <a:prstGeom prst="straightConnector1">
            <a:avLst/>
          </a:prstGeom>
          <a:ln w="12700">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FB3DE15-2FB3-1D3A-E865-1277A11DF10B}"/>
              </a:ext>
            </a:extLst>
          </p:cNvPr>
          <p:cNvSpPr txBox="1"/>
          <p:nvPr/>
        </p:nvSpPr>
        <p:spPr>
          <a:xfrm>
            <a:off x="2078392" y="4519122"/>
            <a:ext cx="1547796"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Distributed table</a:t>
            </a:r>
          </a:p>
        </p:txBody>
      </p:sp>
      <p:cxnSp>
        <p:nvCxnSpPr>
          <p:cNvPr id="37" name="Straight Arrow Connector 36" title=" Decorative">
            <a:extLst>
              <a:ext uri="{FF2B5EF4-FFF2-40B4-BE49-F238E27FC236}">
                <a16:creationId xmlns:a16="http://schemas.microsoft.com/office/drawing/2014/main" id="{4B72687D-4E69-44C1-EB4E-0B2A6F97F543}"/>
              </a:ext>
            </a:extLst>
          </p:cNvPr>
          <p:cNvCxnSpPr>
            <a:cxnSpLocks/>
            <a:stCxn id="35" idx="0"/>
            <a:endCxn id="6" idx="3"/>
          </p:cNvCxnSpPr>
          <p:nvPr/>
        </p:nvCxnSpPr>
        <p:spPr>
          <a:xfrm flipH="1" flipV="1">
            <a:off x="1965598" y="3199696"/>
            <a:ext cx="886692" cy="1319426"/>
          </a:xfrm>
          <a:prstGeom prst="straightConnector1">
            <a:avLst/>
          </a:prstGeom>
          <a:ln w="127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title=" Decorative">
            <a:extLst>
              <a:ext uri="{FF2B5EF4-FFF2-40B4-BE49-F238E27FC236}">
                <a16:creationId xmlns:a16="http://schemas.microsoft.com/office/drawing/2014/main" id="{AAD71879-7C99-0241-6BDC-63CDACE3FE53}"/>
              </a:ext>
            </a:extLst>
          </p:cNvPr>
          <p:cNvCxnSpPr>
            <a:cxnSpLocks/>
            <a:stCxn id="35" idx="0"/>
            <a:endCxn id="13" idx="2"/>
          </p:cNvCxnSpPr>
          <p:nvPr/>
        </p:nvCxnSpPr>
        <p:spPr>
          <a:xfrm rot="5400000" flipH="1" flipV="1">
            <a:off x="2990004" y="3884942"/>
            <a:ext cx="496466" cy="771895"/>
          </a:xfrm>
          <a:prstGeom prst="bentConnector3">
            <a:avLst>
              <a:gd name="adj1" fmla="val 50000"/>
            </a:avLst>
          </a:prstGeom>
          <a:ln w="127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4351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F10A-C6AD-D83D-3298-47DC5DCEA5C1}"/>
              </a:ext>
            </a:extLst>
          </p:cNvPr>
          <p:cNvSpPr>
            <a:spLocks noGrp="1"/>
          </p:cNvSpPr>
          <p:nvPr>
            <p:ph type="title"/>
          </p:nvPr>
        </p:nvSpPr>
        <p:spPr>
          <a:xfrm>
            <a:off x="4773881" y="365125"/>
            <a:ext cx="6579919" cy="1325563"/>
          </a:xfrm>
        </p:spPr>
        <p:txBody>
          <a:bodyPr>
            <a:normAutofit/>
          </a:bodyPr>
          <a:lstStyle/>
          <a:p>
            <a:r>
              <a:rPr lang="en-US" sz="4000" b="1">
                <a:solidFill>
                  <a:schemeClr val="accent1">
                    <a:lumMod val="75000"/>
                  </a:schemeClr>
                </a:solidFill>
                <a:latin typeface="Segoe UI Semibold" panose="020B0502040204020203" pitchFamily="34" charset="0"/>
                <a:cs typeface="Segoe UI Semibold" panose="020B0502040204020203" pitchFamily="34" charset="0"/>
              </a:rPr>
              <a:t>Postgres Partitioning post Sharding</a:t>
            </a:r>
          </a:p>
        </p:txBody>
      </p:sp>
      <p:graphicFrame>
        <p:nvGraphicFramePr>
          <p:cNvPr id="3" name="Table 2">
            <a:extLst>
              <a:ext uri="{FF2B5EF4-FFF2-40B4-BE49-F238E27FC236}">
                <a16:creationId xmlns:a16="http://schemas.microsoft.com/office/drawing/2014/main" id="{1AC5A593-6DC3-4AE1-368B-1B927FAC12B2}"/>
              </a:ext>
            </a:extLst>
          </p:cNvPr>
          <p:cNvGraphicFramePr>
            <a:graphicFrameLocks noGrp="1"/>
          </p:cNvGraphicFramePr>
          <p:nvPr>
            <p:extLst>
              <p:ext uri="{D42A27DB-BD31-4B8C-83A1-F6EECF244321}">
                <p14:modId xmlns:p14="http://schemas.microsoft.com/office/powerpoint/2010/main" val="2365142993"/>
              </p:ext>
            </p:extLst>
          </p:nvPr>
        </p:nvGraphicFramePr>
        <p:xfrm>
          <a:off x="2509157" y="4487984"/>
          <a:ext cx="1219200" cy="1615440"/>
        </p:xfrm>
        <a:graphic>
          <a:graphicData uri="http://schemas.openxmlformats.org/drawingml/2006/table">
            <a:tbl>
              <a:tblPr firstRow="1">
                <a:tableStyleId>{35758FB7-9AC5-4552-8A53-C91805E547FA}</a:tableStyleId>
              </a:tblPr>
              <a:tblGrid>
                <a:gridCol w="1219200">
                  <a:extLst>
                    <a:ext uri="{9D8B030D-6E8A-4147-A177-3AD203B41FA5}">
                      <a16:colId xmlns:a16="http://schemas.microsoft.com/office/drawing/2014/main" val="3350599864"/>
                    </a:ext>
                  </a:extLst>
                </a:gridCol>
              </a:tblGrid>
              <a:tr h="228600">
                <a:tc>
                  <a:txBody>
                    <a:bodyPr/>
                    <a:lstStyle/>
                    <a:p>
                      <a:pPr algn="ctr" fontAlgn="base"/>
                      <a:r>
                        <a:rPr lang="en-US" sz="1000" b="1">
                          <a:solidFill>
                            <a:srgbClr val="000000"/>
                          </a:solidFill>
                          <a:effectLst/>
                        </a:rPr>
                        <a:t>events_feb_2022</a:t>
                      </a:r>
                      <a:r>
                        <a:rPr lang="en-US" sz="10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18486871"/>
                  </a:ext>
                </a:extLst>
              </a:tr>
              <a:tr h="228600">
                <a:tc>
                  <a:txBody>
                    <a:bodyPr/>
                    <a:lstStyle/>
                    <a:p>
                      <a:pPr algn="l" fontAlgn="base"/>
                      <a:r>
                        <a:rPr lang="en-US" sz="1200" b="0">
                          <a:solidFill>
                            <a:srgbClr val="000000"/>
                          </a:solidFill>
                          <a:effectLst/>
                        </a:rPr>
                        <a:t>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3467764"/>
                  </a:ext>
                </a:extLst>
              </a:tr>
              <a:tr h="228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11097949"/>
                  </a:ext>
                </a:extLst>
              </a:tr>
              <a:tr h="228600">
                <a:tc>
                  <a:txBody>
                    <a:bodyPr/>
                    <a:lstStyle/>
                    <a:p>
                      <a:pPr algn="l" fontAlgn="base"/>
                      <a:r>
                        <a:rPr lang="en-US" sz="1200" b="0">
                          <a:solidFill>
                            <a:srgbClr val="000000"/>
                          </a:solidFill>
                          <a:effectLst/>
                        </a:rPr>
                        <a:t>Ip address​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0852015"/>
                  </a:ext>
                </a:extLst>
              </a:tr>
              <a:tr h="228600">
                <a:tc>
                  <a:txBody>
                    <a:bodyPr/>
                    <a:lstStyle/>
                    <a:p>
                      <a:pPr algn="l" fontAlgn="base"/>
                      <a:r>
                        <a:rPr lang="en-US" sz="1200" b="0">
                          <a:solidFill>
                            <a:srgbClr val="000000"/>
                          </a:solidFill>
                          <a:effectLst/>
                        </a:rPr>
                        <a:t>Created_at​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649911097"/>
                  </a:ext>
                </a:extLst>
              </a:tr>
              <a:tr h="228600">
                <a:tc>
                  <a:txBody>
                    <a:bodyPr/>
                    <a:lstStyle/>
                    <a:p>
                      <a:pPr algn="l" fontAlgn="base"/>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2687817954"/>
                  </a:ext>
                </a:extLst>
              </a:tr>
            </a:tbl>
          </a:graphicData>
        </a:graphic>
      </p:graphicFrame>
      <p:graphicFrame>
        <p:nvGraphicFramePr>
          <p:cNvPr id="4" name="Table 3">
            <a:extLst>
              <a:ext uri="{FF2B5EF4-FFF2-40B4-BE49-F238E27FC236}">
                <a16:creationId xmlns:a16="http://schemas.microsoft.com/office/drawing/2014/main" id="{F972A74F-0C35-CD88-FAF4-0D401B088B4A}"/>
              </a:ext>
            </a:extLst>
          </p:cNvPr>
          <p:cNvGraphicFramePr>
            <a:graphicFrameLocks noGrp="1"/>
          </p:cNvGraphicFramePr>
          <p:nvPr>
            <p:extLst>
              <p:ext uri="{D42A27DB-BD31-4B8C-83A1-F6EECF244321}">
                <p14:modId xmlns:p14="http://schemas.microsoft.com/office/powerpoint/2010/main" val="2406885137"/>
              </p:ext>
            </p:extLst>
          </p:nvPr>
        </p:nvGraphicFramePr>
        <p:xfrm>
          <a:off x="4258294" y="4487984"/>
          <a:ext cx="1371600" cy="1615440"/>
        </p:xfrm>
        <a:graphic>
          <a:graphicData uri="http://schemas.openxmlformats.org/drawingml/2006/table">
            <a:tbl>
              <a:tblPr firstRow="1">
                <a:tableStyleId>{35758FB7-9AC5-4552-8A53-C91805E547FA}</a:tableStyleId>
              </a:tblPr>
              <a:tblGrid>
                <a:gridCol w="1371600">
                  <a:extLst>
                    <a:ext uri="{9D8B030D-6E8A-4147-A177-3AD203B41FA5}">
                      <a16:colId xmlns:a16="http://schemas.microsoft.com/office/drawing/2014/main" val="3273308436"/>
                    </a:ext>
                  </a:extLst>
                </a:gridCol>
              </a:tblGrid>
              <a:tr h="228600">
                <a:tc>
                  <a:txBody>
                    <a:bodyPr/>
                    <a:lstStyle/>
                    <a:p>
                      <a:pPr algn="ctr" fontAlgn="base"/>
                      <a:r>
                        <a:rPr lang="en-US" sz="1000" b="1">
                          <a:solidFill>
                            <a:srgbClr val="000000"/>
                          </a:solidFill>
                          <a:effectLst/>
                        </a:rPr>
                        <a:t>events_march_2022</a:t>
                      </a:r>
                      <a:r>
                        <a:rPr lang="en-US" sz="10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958038895"/>
                  </a:ext>
                </a:extLst>
              </a:tr>
              <a:tr h="228600">
                <a:tc>
                  <a:txBody>
                    <a:bodyPr/>
                    <a:lstStyle/>
                    <a:p>
                      <a:pPr algn="l" fontAlgn="base"/>
                      <a:r>
                        <a:rPr lang="en-US" sz="1200" b="0">
                          <a:solidFill>
                            <a:srgbClr val="000000"/>
                          </a:solidFill>
                          <a:effectLst/>
                        </a:rPr>
                        <a:t>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31739158"/>
                  </a:ext>
                </a:extLst>
              </a:tr>
              <a:tr h="228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39456025"/>
                  </a:ext>
                </a:extLst>
              </a:tr>
              <a:tr h="228600">
                <a:tc>
                  <a:txBody>
                    <a:bodyPr/>
                    <a:lstStyle/>
                    <a:p>
                      <a:pPr algn="l" fontAlgn="base"/>
                      <a:r>
                        <a:rPr lang="en-US" sz="1200" b="0">
                          <a:solidFill>
                            <a:srgbClr val="000000"/>
                          </a:solidFill>
                          <a:effectLst/>
                        </a:rPr>
                        <a:t>Ip address​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68787462"/>
                  </a:ext>
                </a:extLst>
              </a:tr>
              <a:tr h="228600">
                <a:tc>
                  <a:txBody>
                    <a:bodyPr/>
                    <a:lstStyle/>
                    <a:p>
                      <a:pPr algn="l" fontAlgn="base"/>
                      <a:r>
                        <a:rPr lang="en-US" sz="1200" b="0">
                          <a:solidFill>
                            <a:srgbClr val="000000"/>
                          </a:solidFill>
                          <a:effectLst/>
                        </a:rPr>
                        <a:t>Created_at​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2120185"/>
                  </a:ext>
                </a:extLst>
              </a:tr>
              <a:tr h="228600">
                <a:tc>
                  <a:txBody>
                    <a:bodyPr/>
                    <a:lstStyle/>
                    <a:p>
                      <a:pPr algn="l" fontAlgn="base"/>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210224905"/>
                  </a:ext>
                </a:extLst>
              </a:tr>
            </a:tbl>
          </a:graphicData>
        </a:graphic>
      </p:graphicFrame>
      <p:graphicFrame>
        <p:nvGraphicFramePr>
          <p:cNvPr id="5" name="Table 4">
            <a:extLst>
              <a:ext uri="{FF2B5EF4-FFF2-40B4-BE49-F238E27FC236}">
                <a16:creationId xmlns:a16="http://schemas.microsoft.com/office/drawing/2014/main" id="{4DE64E24-EB4C-C7EE-C047-9CCB2B9E2FFC}"/>
              </a:ext>
            </a:extLst>
          </p:cNvPr>
          <p:cNvGraphicFramePr>
            <a:graphicFrameLocks noGrp="1"/>
          </p:cNvGraphicFramePr>
          <p:nvPr>
            <p:extLst>
              <p:ext uri="{D42A27DB-BD31-4B8C-83A1-F6EECF244321}">
                <p14:modId xmlns:p14="http://schemas.microsoft.com/office/powerpoint/2010/main" val="1896499021"/>
              </p:ext>
            </p:extLst>
          </p:nvPr>
        </p:nvGraphicFramePr>
        <p:xfrm>
          <a:off x="760021" y="4487984"/>
          <a:ext cx="1219200" cy="1615440"/>
        </p:xfrm>
        <a:graphic>
          <a:graphicData uri="http://schemas.openxmlformats.org/drawingml/2006/table">
            <a:tbl>
              <a:tblPr firstRow="1">
                <a:tableStyleId>{35758FB7-9AC5-4552-8A53-C91805E547FA}</a:tableStyleId>
              </a:tblPr>
              <a:tblGrid>
                <a:gridCol w="1219200">
                  <a:extLst>
                    <a:ext uri="{9D8B030D-6E8A-4147-A177-3AD203B41FA5}">
                      <a16:colId xmlns:a16="http://schemas.microsoft.com/office/drawing/2014/main" val="3167030699"/>
                    </a:ext>
                  </a:extLst>
                </a:gridCol>
              </a:tblGrid>
              <a:tr h="228600">
                <a:tc>
                  <a:txBody>
                    <a:bodyPr/>
                    <a:lstStyle/>
                    <a:p>
                      <a:pPr algn="ctr" fontAlgn="base"/>
                      <a:r>
                        <a:rPr lang="en-US" sz="1000" b="1">
                          <a:solidFill>
                            <a:srgbClr val="000000"/>
                          </a:solidFill>
                          <a:effectLst/>
                        </a:rPr>
                        <a:t>events_jan_2022</a:t>
                      </a:r>
                      <a:r>
                        <a:rPr lang="en-US" sz="10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611773193"/>
                  </a:ext>
                </a:extLst>
              </a:tr>
              <a:tr h="228600">
                <a:tc>
                  <a:txBody>
                    <a:bodyPr/>
                    <a:lstStyle/>
                    <a:p>
                      <a:pPr algn="l" fontAlgn="base"/>
                      <a:r>
                        <a:rPr lang="en-US" sz="1200" b="0">
                          <a:solidFill>
                            <a:srgbClr val="000000"/>
                          </a:solidFill>
                          <a:effectLst/>
                        </a:rPr>
                        <a:t>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56646366"/>
                  </a:ext>
                </a:extLst>
              </a:tr>
              <a:tr h="228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68186913"/>
                  </a:ext>
                </a:extLst>
              </a:tr>
              <a:tr h="228600">
                <a:tc>
                  <a:txBody>
                    <a:bodyPr/>
                    <a:lstStyle/>
                    <a:p>
                      <a:pPr algn="l" fontAlgn="base"/>
                      <a:r>
                        <a:rPr lang="en-US" sz="1200" b="0">
                          <a:solidFill>
                            <a:srgbClr val="000000"/>
                          </a:solidFill>
                          <a:effectLst/>
                        </a:rPr>
                        <a:t>Ip address​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23640097"/>
                  </a:ext>
                </a:extLst>
              </a:tr>
              <a:tr h="228600">
                <a:tc>
                  <a:txBody>
                    <a:bodyPr/>
                    <a:lstStyle/>
                    <a:p>
                      <a:pPr algn="l" fontAlgn="base"/>
                      <a:r>
                        <a:rPr lang="en-US" sz="1200" b="0">
                          <a:solidFill>
                            <a:srgbClr val="000000"/>
                          </a:solidFill>
                          <a:effectLst/>
                        </a:rPr>
                        <a:t>Created_at​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81419199"/>
                  </a:ext>
                </a:extLst>
              </a:tr>
              <a:tr h="228600">
                <a:tc>
                  <a:txBody>
                    <a:bodyPr/>
                    <a:lstStyle/>
                    <a:p>
                      <a:pPr algn="l" fontAlgn="base"/>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962181623"/>
                  </a:ext>
                </a:extLst>
              </a:tr>
            </a:tbl>
          </a:graphicData>
        </a:graphic>
      </p:graphicFrame>
      <p:graphicFrame>
        <p:nvGraphicFramePr>
          <p:cNvPr id="8" name="Table 7">
            <a:extLst>
              <a:ext uri="{FF2B5EF4-FFF2-40B4-BE49-F238E27FC236}">
                <a16:creationId xmlns:a16="http://schemas.microsoft.com/office/drawing/2014/main" id="{745ACAE0-1319-B17E-27EF-AB412B8DAA46}"/>
              </a:ext>
            </a:extLst>
          </p:cNvPr>
          <p:cNvGraphicFramePr>
            <a:graphicFrameLocks noGrp="1"/>
          </p:cNvGraphicFramePr>
          <p:nvPr>
            <p:extLst>
              <p:ext uri="{D42A27DB-BD31-4B8C-83A1-F6EECF244321}">
                <p14:modId xmlns:p14="http://schemas.microsoft.com/office/powerpoint/2010/main" val="637937390"/>
              </p:ext>
            </p:extLst>
          </p:nvPr>
        </p:nvGraphicFramePr>
        <p:xfrm>
          <a:off x="2600695" y="695729"/>
          <a:ext cx="1219200" cy="2743200"/>
        </p:xfrm>
        <a:graphic>
          <a:graphicData uri="http://schemas.openxmlformats.org/drawingml/2006/table">
            <a:tbl>
              <a:tblPr firstRow="1">
                <a:tableStyleId>{327F97BB-C833-4FB7-BDE5-3F7075034690}</a:tableStyleId>
              </a:tblPr>
              <a:tblGrid>
                <a:gridCol w="1219200">
                  <a:extLst>
                    <a:ext uri="{9D8B030D-6E8A-4147-A177-3AD203B41FA5}">
                      <a16:colId xmlns:a16="http://schemas.microsoft.com/office/drawing/2014/main" val="260406200"/>
                    </a:ext>
                  </a:extLst>
                </a:gridCol>
              </a:tblGrid>
              <a:tr h="273600">
                <a:tc>
                  <a:txBody>
                    <a:bodyPr/>
                    <a:lstStyle/>
                    <a:p>
                      <a:pPr algn="ctr" fontAlgn="base"/>
                      <a:r>
                        <a:rPr lang="en-US" sz="1200" b="1">
                          <a:solidFill>
                            <a:srgbClr val="000000"/>
                          </a:solidFill>
                          <a:effectLst/>
                        </a:rPr>
                        <a:t>Events</a:t>
                      </a:r>
                      <a:r>
                        <a:rPr lang="en-US" sz="1200" b="0">
                          <a:solidFill>
                            <a:srgbClr val="000000"/>
                          </a:solidFill>
                          <a:effectLst/>
                        </a:rPr>
                        <a:t>​</a:t>
                      </a:r>
                      <a:endParaRPr lang="en-US" b="0" i="0">
                        <a:solidFill>
                          <a:srgbClr val="000000"/>
                        </a:solidFill>
                        <a:effectLs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15476354"/>
                  </a:ext>
                </a:extLst>
              </a:tr>
              <a:tr h="273600">
                <a:tc>
                  <a:txBody>
                    <a:bodyPr/>
                    <a:lstStyle/>
                    <a:p>
                      <a:pPr algn="l" fontAlgn="base"/>
                      <a:r>
                        <a:rPr lang="en-US" sz="1200" b="0">
                          <a:solidFill>
                            <a:srgbClr val="000000"/>
                          </a:solidFill>
                          <a:effectLst/>
                        </a:rPr>
                        <a:t>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18841474"/>
                  </a:ext>
                </a:extLst>
              </a:tr>
              <a:tr h="273600">
                <a:tc>
                  <a:txBody>
                    <a:bodyPr/>
                    <a:lstStyle/>
                    <a:p>
                      <a:pPr algn="l" fontAlgn="base"/>
                      <a:r>
                        <a:rPr lang="en-US" sz="1200" b="0">
                          <a:solidFill>
                            <a:srgbClr val="000000"/>
                          </a:solidFill>
                          <a:effectLst/>
                        </a:rPr>
                        <a:t>device_id​</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2565170"/>
                  </a:ext>
                </a:extLst>
              </a:tr>
              <a:tr h="273600">
                <a:tc>
                  <a:txBody>
                    <a:bodyPr/>
                    <a:lstStyle/>
                    <a:p>
                      <a:pPr algn="l" fontAlgn="base"/>
                      <a:r>
                        <a:rPr lang="en-US" sz="1200" b="0">
                          <a:solidFill>
                            <a:srgbClr val="000000"/>
                          </a:solidFill>
                          <a:effectLst/>
                        </a:rPr>
                        <a:t>Ip address​</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43023631"/>
                  </a:ext>
                </a:extLst>
              </a:tr>
              <a:tr h="273600">
                <a:tc>
                  <a:txBody>
                    <a:bodyPr/>
                    <a:lstStyle/>
                    <a:p>
                      <a:pPr algn="l" fontAlgn="base"/>
                      <a:r>
                        <a:rPr lang="en-US" sz="1200" b="0">
                          <a:solidFill>
                            <a:srgbClr val="000000"/>
                          </a:solidFill>
                          <a:effectLst/>
                        </a:rPr>
                        <a:t>Created_at​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98913987"/>
                  </a:ext>
                </a:extLst>
              </a:tr>
              <a:tr h="273600">
                <a:tc>
                  <a:txBody>
                    <a:bodyPr/>
                    <a:lstStyle/>
                    <a:p>
                      <a:pPr algn="l" fontAlgn="base"/>
                      <a:r>
                        <a:rPr lang="en-US" sz="1200" b="0">
                          <a:solidFill>
                            <a:srgbClr val="000000"/>
                          </a:solidFill>
                          <a:effectLst/>
                        </a:rPr>
                        <a:t>Updated at​</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1344925"/>
                  </a:ext>
                </a:extLst>
              </a:tr>
              <a:tr h="273600">
                <a:tc>
                  <a:txBody>
                    <a:bodyPr/>
                    <a:lstStyle/>
                    <a:p>
                      <a:pPr algn="l" fontAlgn="base"/>
                      <a:r>
                        <a:rPr lang="en-US" sz="1200" b="0">
                          <a:solidFill>
                            <a:srgbClr val="000000"/>
                          </a:solidFill>
                          <a:effectLst/>
                        </a:rPr>
                        <a:t>Device_type​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16139219"/>
                  </a:ext>
                </a:extLst>
              </a:tr>
              <a:tr h="273600">
                <a:tc>
                  <a:txBody>
                    <a:bodyPr/>
                    <a:lstStyle/>
                    <a:p>
                      <a:pPr algn="l" fontAlgn="base"/>
                      <a:r>
                        <a:rPr lang="en-US" sz="1200" b="0">
                          <a:solidFill>
                            <a:srgbClr val="000000"/>
                          </a:solidFill>
                          <a:effectLst/>
                        </a:rPr>
                        <a:t>Event_state​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17898068"/>
                  </a:ext>
                </a:extLst>
              </a:tr>
              <a:tr h="273600">
                <a:tc>
                  <a:txBody>
                    <a:bodyPr/>
                    <a:lstStyle/>
                    <a:p>
                      <a:pPr algn="l" fontAlgn="base"/>
                      <a:r>
                        <a:rPr lang="en-US" sz="1200" b="0">
                          <a:solidFill>
                            <a:srgbClr val="000000"/>
                          </a:solidFill>
                          <a:effectLst/>
                        </a:rPr>
                        <a:t>Event_type​</a:t>
                      </a:r>
                      <a:endParaRPr lang="en-US" b="0" i="0">
                        <a:solidFill>
                          <a:srgbClr val="000000"/>
                        </a:solidFill>
                        <a:effectLst/>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42702824"/>
                  </a:ext>
                </a:extLst>
              </a:tr>
              <a:tr h="273600">
                <a:tc>
                  <a:txBody>
                    <a:bodyPr/>
                    <a:lstStyle/>
                    <a:p>
                      <a:pPr algn="l" fontAlgn="base"/>
                      <a:r>
                        <a:rPr lang="en-US" sz="1200" b="0" dirty="0">
                          <a:solidFill>
                            <a:srgbClr val="000000"/>
                          </a:solidFill>
                          <a:effectLst/>
                        </a:rPr>
                        <a:t>Detail (</a:t>
                      </a:r>
                      <a:r>
                        <a:rPr lang="en-US" sz="1200" b="0" dirty="0" err="1">
                          <a:solidFill>
                            <a:srgbClr val="000000"/>
                          </a:solidFill>
                          <a:effectLst/>
                        </a:rPr>
                        <a:t>jsonb</a:t>
                      </a:r>
                      <a:r>
                        <a:rPr lang="en-US" sz="1200" b="0" dirty="0">
                          <a:solidFill>
                            <a:srgbClr val="000000"/>
                          </a:solidFill>
                          <a:effectLst/>
                        </a:rPr>
                        <a:t>)​</a:t>
                      </a:r>
                      <a:endParaRPr lang="en-US" b="0" i="0" dirty="0">
                        <a:solidFill>
                          <a:srgbClr val="000000"/>
                        </a:solidFill>
                        <a:effectLs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717779284"/>
                  </a:ext>
                </a:extLst>
              </a:tr>
            </a:tbl>
          </a:graphicData>
        </a:graphic>
      </p:graphicFrame>
      <p:cxnSp>
        <p:nvCxnSpPr>
          <p:cNvPr id="12" name="Straight Arrow Connector 11" title="Decorative">
            <a:extLst>
              <a:ext uri="{FF2B5EF4-FFF2-40B4-BE49-F238E27FC236}">
                <a16:creationId xmlns:a16="http://schemas.microsoft.com/office/drawing/2014/main" id="{27D65CA0-05A5-DEFF-88FE-4A26120BA134}"/>
              </a:ext>
            </a:extLst>
          </p:cNvPr>
          <p:cNvCxnSpPr>
            <a:cxnSpLocks/>
            <a:endCxn id="5" idx="0"/>
          </p:cNvCxnSpPr>
          <p:nvPr/>
        </p:nvCxnSpPr>
        <p:spPr>
          <a:xfrm flipH="1">
            <a:off x="1369621" y="3440834"/>
            <a:ext cx="1398814" cy="104715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title=" Decorative">
            <a:extLst>
              <a:ext uri="{FF2B5EF4-FFF2-40B4-BE49-F238E27FC236}">
                <a16:creationId xmlns:a16="http://schemas.microsoft.com/office/drawing/2014/main" id="{6B66F7F3-E92E-CE62-ADB2-4F3A5E229A7A}"/>
              </a:ext>
            </a:extLst>
          </p:cNvPr>
          <p:cNvCxnSpPr>
            <a:cxnSpLocks/>
            <a:endCxn id="3" idx="0"/>
          </p:cNvCxnSpPr>
          <p:nvPr/>
        </p:nvCxnSpPr>
        <p:spPr>
          <a:xfrm>
            <a:off x="3112819" y="3440834"/>
            <a:ext cx="5938" cy="104715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title=" Decorative">
            <a:extLst>
              <a:ext uri="{FF2B5EF4-FFF2-40B4-BE49-F238E27FC236}">
                <a16:creationId xmlns:a16="http://schemas.microsoft.com/office/drawing/2014/main" id="{0B1C3D95-FA3F-0350-1A95-B32DDD9901C2}"/>
              </a:ext>
            </a:extLst>
          </p:cNvPr>
          <p:cNvCxnSpPr>
            <a:cxnSpLocks/>
            <a:endCxn id="4" idx="0"/>
          </p:cNvCxnSpPr>
          <p:nvPr/>
        </p:nvCxnSpPr>
        <p:spPr>
          <a:xfrm>
            <a:off x="3463141" y="3440834"/>
            <a:ext cx="1480953" cy="104715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title=" Decorative">
            <a:extLst>
              <a:ext uri="{FF2B5EF4-FFF2-40B4-BE49-F238E27FC236}">
                <a16:creationId xmlns:a16="http://schemas.microsoft.com/office/drawing/2014/main" id="{8873CD8F-9FCD-1D2C-5138-BEAB541FAE17}"/>
              </a:ext>
            </a:extLst>
          </p:cNvPr>
          <p:cNvSpPr/>
          <p:nvPr/>
        </p:nvSpPr>
        <p:spPr>
          <a:xfrm>
            <a:off x="2503218" y="1825394"/>
            <a:ext cx="1219201" cy="2375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title=" Decorative">
            <a:extLst>
              <a:ext uri="{FF2B5EF4-FFF2-40B4-BE49-F238E27FC236}">
                <a16:creationId xmlns:a16="http://schemas.microsoft.com/office/drawing/2014/main" id="{1A5A6CFF-553A-7ADB-723C-E50BE3C62E64}"/>
              </a:ext>
            </a:extLst>
          </p:cNvPr>
          <p:cNvSpPr/>
          <p:nvPr/>
        </p:nvSpPr>
        <p:spPr>
          <a:xfrm>
            <a:off x="659330" y="4469928"/>
            <a:ext cx="1398814" cy="26214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title=" Decorative">
            <a:extLst>
              <a:ext uri="{FF2B5EF4-FFF2-40B4-BE49-F238E27FC236}">
                <a16:creationId xmlns:a16="http://schemas.microsoft.com/office/drawing/2014/main" id="{D19A2DC0-855F-C0EE-58A1-B6079499E48C}"/>
              </a:ext>
            </a:extLst>
          </p:cNvPr>
          <p:cNvSpPr/>
          <p:nvPr/>
        </p:nvSpPr>
        <p:spPr>
          <a:xfrm>
            <a:off x="2365664" y="4462458"/>
            <a:ext cx="1398814" cy="26214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title=" Decorative">
            <a:extLst>
              <a:ext uri="{FF2B5EF4-FFF2-40B4-BE49-F238E27FC236}">
                <a16:creationId xmlns:a16="http://schemas.microsoft.com/office/drawing/2014/main" id="{F3360108-E9D5-7E59-058C-20970D8AEDB9}"/>
              </a:ext>
            </a:extLst>
          </p:cNvPr>
          <p:cNvSpPr/>
          <p:nvPr/>
        </p:nvSpPr>
        <p:spPr>
          <a:xfrm>
            <a:off x="4203617" y="4457206"/>
            <a:ext cx="1480953" cy="298177"/>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627B346-415C-C700-753C-CE9E04E32E37}"/>
              </a:ext>
            </a:extLst>
          </p:cNvPr>
          <p:cNvSpPr txBox="1"/>
          <p:nvPr/>
        </p:nvSpPr>
        <p:spPr>
          <a:xfrm>
            <a:off x="5780263" y="1900280"/>
            <a:ext cx="6005306" cy="2554545"/>
          </a:xfrm>
          <a:prstGeom prst="rect">
            <a:avLst/>
          </a:prstGeom>
          <a:noFill/>
        </p:spPr>
        <p:txBody>
          <a:bodyPr wrap="square" lIns="91440" tIns="45720" rIns="91440" bIns="45720" rtlCol="0" anchor="t">
            <a:spAutoFit/>
          </a:bodyPr>
          <a:lstStyle/>
          <a:p>
            <a:r>
              <a:rPr lang="en-US" sz="1600">
                <a:latin typeface="Segoe UI"/>
                <a:cs typeface="Segoe UI"/>
              </a:rPr>
              <a:t>In addition to </a:t>
            </a:r>
            <a:r>
              <a:rPr lang="en-US" sz="1600" b="1" err="1">
                <a:latin typeface="Segoe UI"/>
                <a:cs typeface="Segoe UI"/>
              </a:rPr>
              <a:t>sharding</a:t>
            </a:r>
            <a:r>
              <a:rPr lang="en-US" sz="1600" b="1">
                <a:latin typeface="Segoe UI"/>
                <a:cs typeface="Segoe UI"/>
              </a:rPr>
              <a:t> the tables on </a:t>
            </a:r>
            <a:r>
              <a:rPr lang="en-US" sz="1600" b="1" err="1">
                <a:latin typeface="Segoe UI"/>
                <a:cs typeface="Segoe UI"/>
              </a:rPr>
              <a:t>device_id</a:t>
            </a:r>
            <a:r>
              <a:rPr lang="en-US" sz="1600" b="1">
                <a:latin typeface="Segoe UI"/>
                <a:cs typeface="Segoe UI"/>
              </a:rPr>
              <a:t> </a:t>
            </a:r>
            <a:r>
              <a:rPr lang="en-US" sz="1600">
                <a:latin typeface="Segoe UI"/>
                <a:cs typeface="Segoe UI"/>
              </a:rPr>
              <a:t>and Co-locating devices and users table, another level of distribution could be achieved through partitioning. </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i="1">
                <a:latin typeface="Segoe UI"/>
                <a:cs typeface="Segoe UI"/>
              </a:rPr>
              <a:t>Core benefits of the approach is to limit the query to latest data </a:t>
            </a:r>
            <a:endParaRPr lang="en-US" sz="1600" i="1">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i="1">
                <a:latin typeface="Segoe UI"/>
                <a:cs typeface="Segoe UI"/>
              </a:rPr>
              <a:t>Easy archival of the dataset</a:t>
            </a:r>
          </a:p>
          <a:p>
            <a:pPr marL="285750" indent="-285750">
              <a:buFont typeface="Arial" panose="020B0604020202020204" pitchFamily="34" charset="0"/>
              <a:buChar char="•"/>
            </a:pPr>
            <a:r>
              <a:rPr lang="en-US" sz="1600" i="1">
                <a:latin typeface="Segoe UI"/>
                <a:cs typeface="Segoe UI"/>
              </a:rPr>
              <a:t>Easier management through </a:t>
            </a:r>
            <a:r>
              <a:rPr lang="en-US" sz="1600" i="1">
                <a:ea typeface="+mn-lt"/>
                <a:cs typeface="+mn-lt"/>
              </a:rPr>
              <a:t>Scheduling with </a:t>
            </a:r>
            <a:r>
              <a:rPr lang="en-US" sz="1600" i="1">
                <a:ea typeface="+mn-lt"/>
                <a:cs typeface="+mn-lt"/>
                <a:hlinkClick r:id="rId2"/>
              </a:rPr>
              <a:t>Pg_cron</a:t>
            </a:r>
            <a:r>
              <a:rPr lang="en-US" sz="1600" i="1">
                <a:latin typeface="Segoe UI"/>
                <a:cs typeface="Segoe UI"/>
              </a:rPr>
              <a:t> for activities such as indexing, vacuuming of datasets</a:t>
            </a:r>
          </a:p>
          <a:p>
            <a:pPr marL="285750" indent="-285750">
              <a:buFont typeface="Arial" panose="020B0604020202020204" pitchFamily="34" charset="0"/>
              <a:buChar char="•"/>
            </a:pPr>
            <a:endParaRPr lang="en-US" sz="1600" i="1">
              <a:latin typeface="Segoe UI"/>
              <a:cs typeface="Segoe UI"/>
            </a:endParaRPr>
          </a:p>
        </p:txBody>
      </p:sp>
      <p:sp>
        <p:nvSpPr>
          <p:cNvPr id="29" name="TextBox 28">
            <a:extLst>
              <a:ext uri="{FF2B5EF4-FFF2-40B4-BE49-F238E27FC236}">
                <a16:creationId xmlns:a16="http://schemas.microsoft.com/office/drawing/2014/main" id="{25905E63-F6EA-9B00-6C41-46ACD219ADD5}"/>
              </a:ext>
            </a:extLst>
          </p:cNvPr>
          <p:cNvSpPr txBox="1"/>
          <p:nvPr/>
        </p:nvSpPr>
        <p:spPr>
          <a:xfrm>
            <a:off x="6044540" y="5237018"/>
            <a:ext cx="776175" cy="369332"/>
          </a:xfrm>
          <a:prstGeom prst="rect">
            <a:avLst/>
          </a:prstGeom>
          <a:noFill/>
        </p:spPr>
        <p:txBody>
          <a:bodyPr wrap="none" rtlCol="0">
            <a:spAutoFit/>
          </a:bodyPr>
          <a:lstStyle/>
          <a:p>
            <a:r>
              <a:rPr lang="en-US"/>
              <a:t>………..</a:t>
            </a:r>
          </a:p>
        </p:txBody>
      </p:sp>
      <p:sp>
        <p:nvSpPr>
          <p:cNvPr id="7" name="TextBox 6">
            <a:extLst>
              <a:ext uri="{FF2B5EF4-FFF2-40B4-BE49-F238E27FC236}">
                <a16:creationId xmlns:a16="http://schemas.microsoft.com/office/drawing/2014/main" id="{84EA6EA9-BA54-27EA-605E-6D3E7305CD91}"/>
              </a:ext>
            </a:extLst>
          </p:cNvPr>
          <p:cNvSpPr txBox="1"/>
          <p:nvPr/>
        </p:nvSpPr>
        <p:spPr>
          <a:xfrm>
            <a:off x="6820829" y="4547251"/>
            <a:ext cx="481843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accent5">
                    <a:lumMod val="75000"/>
                  </a:schemeClr>
                </a:solidFill>
                <a:latin typeface="Consolas"/>
                <a:ea typeface="+mn-lt"/>
                <a:cs typeface="+mn-lt"/>
              </a:rPr>
              <a:t>SELECT</a:t>
            </a:r>
            <a:r>
              <a:rPr lang="en-GB">
                <a:solidFill>
                  <a:schemeClr val="accent5">
                    <a:lumMod val="75000"/>
                  </a:schemeClr>
                </a:solidFill>
                <a:latin typeface="Consolas"/>
                <a:ea typeface="+mn-lt"/>
                <a:cs typeface="+mn-lt"/>
              </a:rPr>
              <a:t> </a:t>
            </a:r>
            <a:r>
              <a:rPr lang="en-GB">
                <a:latin typeface="Consolas"/>
                <a:ea typeface="+mn-lt"/>
                <a:cs typeface="+mn-lt"/>
                <a:hlinkClick r:id="rId3"/>
              </a:rPr>
              <a:t>create_time_partitions</a:t>
            </a:r>
            <a:r>
              <a:rPr lang="en-GB">
                <a:latin typeface="Consolas"/>
                <a:ea typeface="+mn-lt"/>
                <a:cs typeface="+mn-lt"/>
              </a:rPr>
              <a:t>(
  </a:t>
            </a:r>
            <a:r>
              <a:rPr lang="en-GB" sz="1600" err="1">
                <a:latin typeface="Consolas"/>
                <a:ea typeface="+mn-lt"/>
                <a:cs typeface="+mn-lt"/>
              </a:rPr>
              <a:t>table_name</a:t>
            </a:r>
            <a:r>
              <a:rPr lang="en-GB" sz="1600">
                <a:latin typeface="Consolas"/>
                <a:ea typeface="+mn-lt"/>
                <a:cs typeface="+mn-lt"/>
              </a:rPr>
              <a:t>          := 'Events',
  </a:t>
            </a:r>
            <a:r>
              <a:rPr lang="en-GB" sz="1600" err="1">
                <a:latin typeface="Consolas"/>
                <a:ea typeface="+mn-lt"/>
                <a:cs typeface="+mn-lt"/>
              </a:rPr>
              <a:t>partition_interval</a:t>
            </a:r>
            <a:r>
              <a:rPr lang="en-GB" sz="1600">
                <a:latin typeface="Consolas"/>
                <a:ea typeface="+mn-lt"/>
                <a:cs typeface="+mn-lt"/>
              </a:rPr>
              <a:t>  := '1 month',
  </a:t>
            </a:r>
            <a:r>
              <a:rPr lang="en-GB" sz="1600" err="1">
                <a:latin typeface="Consolas"/>
                <a:ea typeface="+mn-lt"/>
                <a:cs typeface="+mn-lt"/>
              </a:rPr>
              <a:t>end_at</a:t>
            </a:r>
            <a:r>
              <a:rPr lang="en-GB" sz="1600">
                <a:latin typeface="Consolas"/>
                <a:ea typeface="+mn-lt"/>
                <a:cs typeface="+mn-lt"/>
              </a:rPr>
              <a:t>         := now() + '12 months'</a:t>
            </a:r>
            <a:r>
              <a:rPr lang="en-GB">
                <a:latin typeface="Consolas"/>
                <a:ea typeface="+mn-lt"/>
                <a:cs typeface="+mn-lt"/>
              </a:rPr>
              <a:t>
);</a:t>
            </a:r>
            <a:endParaRPr lang="en-US">
              <a:latin typeface="Consolas"/>
              <a:ea typeface="+mn-lt"/>
              <a:cs typeface="+mn-lt"/>
            </a:endParaRPr>
          </a:p>
        </p:txBody>
      </p:sp>
    </p:spTree>
    <p:extLst>
      <p:ext uri="{BB962C8B-B14F-4D97-AF65-F5344CB8AC3E}">
        <p14:creationId xmlns:p14="http://schemas.microsoft.com/office/powerpoint/2010/main" val="38397602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5CFC-C1F0-9781-C43E-4B27DA8AB078}"/>
              </a:ext>
            </a:extLst>
          </p:cNvPr>
          <p:cNvSpPr>
            <a:spLocks noGrp="1"/>
          </p:cNvSpPr>
          <p:nvPr>
            <p:ph type="title"/>
          </p:nvPr>
        </p:nvSpPr>
        <p:spPr/>
        <p:txBody>
          <a:bodyPr>
            <a:normAutofit/>
          </a:bodyPr>
          <a:lstStyle/>
          <a:p>
            <a:pPr algn="ctr"/>
            <a:r>
              <a:rPr lang="en-US" sz="4000" b="1">
                <a:solidFill>
                  <a:schemeClr val="accent5">
                    <a:lumMod val="75000"/>
                  </a:schemeClr>
                </a:solidFill>
                <a:latin typeface="Segoe UI Semibold" panose="020B0502040204020203" pitchFamily="34" charset="0"/>
                <a:cs typeface="Segoe UI Semibold" panose="020B0502040204020203" pitchFamily="34" charset="0"/>
              </a:rPr>
              <a:t>Parameter tuning for specific workload</a:t>
            </a:r>
          </a:p>
        </p:txBody>
      </p:sp>
      <p:sp>
        <p:nvSpPr>
          <p:cNvPr id="3" name="TextBox 2">
            <a:extLst>
              <a:ext uri="{FF2B5EF4-FFF2-40B4-BE49-F238E27FC236}">
                <a16:creationId xmlns:a16="http://schemas.microsoft.com/office/drawing/2014/main" id="{942514B5-0BDD-FE3D-CE6A-25AF402D1F52}"/>
              </a:ext>
            </a:extLst>
          </p:cNvPr>
          <p:cNvSpPr txBox="1"/>
          <p:nvPr/>
        </p:nvSpPr>
        <p:spPr>
          <a:xfrm>
            <a:off x="323211" y="1379635"/>
            <a:ext cx="11306469" cy="5324535"/>
          </a:xfrm>
          <a:prstGeom prst="rect">
            <a:avLst/>
          </a:prstGeom>
          <a:noFill/>
        </p:spPr>
        <p:txBody>
          <a:bodyPr wrap="square" lIns="91440" tIns="45720" rIns="91440" bIns="45720" rtlCol="0" anchor="t">
            <a:spAutoFit/>
          </a:bodyPr>
          <a:lstStyle/>
          <a:p>
            <a:pPr marL="285750" indent="-285750" fontAlgn="base">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citus.max_adaptive_executor_pool_size</a:t>
            </a:r>
            <a:r>
              <a:rPr lang="en-IN" sz="1600" u="none" strike="noStrike">
                <a:solidFill>
                  <a:schemeClr val="accent5">
                    <a:lumMod val="75000"/>
                  </a:schemeClr>
                </a:solidFill>
                <a:effectLst/>
                <a:latin typeface="Segoe UI"/>
                <a:cs typeface="Segoe UI"/>
              </a:rPr>
              <a:t> : </a:t>
            </a:r>
            <a:r>
              <a:rPr lang="en-US" sz="1600" b="0" i="0" u="none" strike="noStrike">
                <a:solidFill>
                  <a:srgbClr val="000000"/>
                </a:solidFill>
                <a:effectLst/>
                <a:latin typeface="Segoe UI"/>
                <a:cs typeface="Segoe UI"/>
              </a:rPr>
              <a:t>Total number of connections that a single query (cross shard) can </a:t>
            </a:r>
            <a:r>
              <a:rPr lang="en-US" sz="1600">
                <a:solidFill>
                  <a:srgbClr val="000000"/>
                </a:solidFill>
                <a:latin typeface="Segoe UI"/>
                <a:cs typeface="Segoe UI"/>
              </a:rPr>
              <a:t>generate per</a:t>
            </a:r>
            <a:r>
              <a:rPr lang="en-US" sz="1600" b="0" i="0" u="none" strike="noStrike">
                <a:solidFill>
                  <a:srgbClr val="000000"/>
                </a:solidFill>
                <a:effectLst/>
                <a:latin typeface="Segoe UI"/>
                <a:cs typeface="Segoe UI"/>
              </a:rPr>
              <a:t> worker node.​</a:t>
            </a:r>
            <a:r>
              <a:rPr lang="en-US" sz="1600">
                <a:solidFill>
                  <a:srgbClr val="000000"/>
                </a:solidFill>
                <a:latin typeface="Arial"/>
                <a:cs typeface="Arial"/>
              </a:rPr>
              <a:t> </a:t>
            </a:r>
            <a:r>
              <a:rPr lang="en-US" sz="1600" b="0" i="1" u="none" strike="noStrike">
                <a:solidFill>
                  <a:srgbClr val="000000"/>
                </a:solidFill>
                <a:effectLst/>
                <a:latin typeface="Segoe UI"/>
                <a:cs typeface="Segoe UI"/>
              </a:rPr>
              <a:t>If there are performance issues with higher concurrency</a:t>
            </a:r>
            <a:r>
              <a:rPr lang="en-US" sz="1600" i="1">
                <a:solidFill>
                  <a:srgbClr val="000000"/>
                </a:solidFill>
                <a:latin typeface="Segoe UI"/>
                <a:cs typeface="Segoe UI"/>
              </a:rPr>
              <a:t>,</a:t>
            </a:r>
            <a:r>
              <a:rPr lang="en-US" sz="1600" b="0" i="1" u="none" strike="noStrike">
                <a:solidFill>
                  <a:srgbClr val="000000"/>
                </a:solidFill>
                <a:effectLst/>
                <a:latin typeface="Segoe UI"/>
                <a:cs typeface="Segoe UI"/>
              </a:rPr>
              <a:t> </a:t>
            </a:r>
            <a:r>
              <a:rPr lang="en-US" sz="1600" i="1">
                <a:solidFill>
                  <a:srgbClr val="000000"/>
                </a:solidFill>
                <a:latin typeface="Segoe UI"/>
                <a:cs typeface="Segoe UI"/>
              </a:rPr>
              <a:t>try</a:t>
            </a:r>
            <a:r>
              <a:rPr lang="en-US" sz="1600" b="0" i="1" u="none" strike="noStrike">
                <a:solidFill>
                  <a:srgbClr val="000000"/>
                </a:solidFill>
                <a:effectLst/>
                <a:latin typeface="Segoe UI"/>
                <a:cs typeface="Segoe UI"/>
              </a:rPr>
              <a:t> to reduce</a:t>
            </a:r>
            <a:r>
              <a:rPr lang="en-US" sz="1600" i="1">
                <a:solidFill>
                  <a:srgbClr val="000000"/>
                </a:solidFill>
                <a:latin typeface="Segoe UI"/>
                <a:cs typeface="Segoe UI"/>
              </a:rPr>
              <a:t> this to smaller number.</a:t>
            </a:r>
            <a:r>
              <a:rPr lang="en-US" sz="1600" b="0" i="1" u="none" strike="noStrike">
                <a:solidFill>
                  <a:srgbClr val="000000"/>
                </a:solidFill>
                <a:effectLst/>
                <a:latin typeface="Segoe UI"/>
                <a:cs typeface="Segoe UI"/>
              </a:rPr>
              <a:t> </a:t>
            </a:r>
            <a:r>
              <a:rPr lang="en-US" sz="1600" b="0" i="1" u="none" strike="noStrike">
                <a:effectLst/>
                <a:latin typeface="Segoe UI"/>
                <a:cs typeface="Segoe UI"/>
              </a:rPr>
              <a:t>L</a:t>
            </a:r>
            <a:r>
              <a:rPr lang="en-IN" sz="1600" b="0" i="0" u="none" strike="noStrike">
                <a:effectLst/>
                <a:latin typeface="Lato"/>
                <a:ea typeface="Lato"/>
                <a:cs typeface="Lato"/>
              </a:rPr>
              <a:t>ow value</a:t>
            </a:r>
            <a:r>
              <a:rPr lang="en-IN" sz="1600">
                <a:latin typeface="Lato"/>
                <a:ea typeface="Lato"/>
                <a:cs typeface="Lato"/>
              </a:rPr>
              <a:t> </a:t>
            </a:r>
            <a:endParaRPr lang="en-US"/>
          </a:p>
          <a:p>
            <a:r>
              <a:rPr lang="en-IN" sz="1600">
                <a:latin typeface="Lato"/>
                <a:ea typeface="Lato"/>
                <a:cs typeface="Lato"/>
              </a:rPr>
              <a:t>     like</a:t>
            </a:r>
            <a:r>
              <a:rPr lang="en-IN" sz="1600" b="0" i="0" u="none" strike="noStrike">
                <a:effectLst/>
                <a:latin typeface="Lato"/>
                <a:ea typeface="Lato"/>
                <a:cs typeface="Lato"/>
              </a:rPr>
              <a:t> 1 or 2 for transactional workloads with short </a:t>
            </a:r>
            <a:r>
              <a:rPr lang="en-IN" sz="1600" u="none" strike="noStrike">
                <a:effectLst/>
                <a:latin typeface="Segoe UI"/>
                <a:cs typeface="Segoe UI"/>
              </a:rPr>
              <a:t>queries (&lt;20 </a:t>
            </a:r>
            <a:r>
              <a:rPr lang="en-IN" sz="1600" u="none" strike="noStrike" err="1">
                <a:effectLst/>
                <a:latin typeface="Segoe UI"/>
                <a:cs typeface="Segoe UI"/>
              </a:rPr>
              <a:t>ms</a:t>
            </a:r>
            <a:r>
              <a:rPr lang="en-IN" sz="1600" u="none" strike="noStrike">
                <a:effectLst/>
                <a:latin typeface="Segoe UI"/>
                <a:cs typeface="Segoe UI"/>
              </a:rPr>
              <a:t>) should help.</a:t>
            </a:r>
            <a:endParaRPr lang="en-IN">
              <a:cs typeface="Calibri" panose="020F0502020204030204"/>
            </a:endParaRPr>
          </a:p>
          <a:p>
            <a:pPr marL="285750" indent="-285750">
              <a:buFont typeface="Arial" panose="020B0604020202020204" pitchFamily="34" charset="0"/>
              <a:buChar char="•"/>
            </a:pPr>
            <a:endParaRPr lang="en-IN" sz="1600">
              <a:solidFill>
                <a:schemeClr val="accent5">
                  <a:lumMod val="7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citus.task_assignment_policy</a:t>
            </a:r>
            <a:r>
              <a:rPr lang="en-IN" sz="1600" u="none" strike="noStrike">
                <a:solidFill>
                  <a:schemeClr val="accent5">
                    <a:lumMod val="75000"/>
                  </a:schemeClr>
                </a:solidFill>
                <a:effectLst/>
                <a:latin typeface="Segoe UI"/>
                <a:cs typeface="Segoe UI"/>
              </a:rPr>
              <a:t> : </a:t>
            </a:r>
            <a:r>
              <a:rPr lang="en-IN" sz="1600">
                <a:latin typeface="Segoe UI"/>
                <a:cs typeface="Segoe UI"/>
              </a:rPr>
              <a:t>Affects queries with</a:t>
            </a:r>
            <a:r>
              <a:rPr lang="en-IN" sz="1600">
                <a:solidFill>
                  <a:schemeClr val="accent5">
                    <a:lumMod val="75000"/>
                  </a:schemeClr>
                </a:solidFill>
                <a:latin typeface="Segoe UI"/>
                <a:cs typeface="Segoe UI"/>
              </a:rPr>
              <a:t> </a:t>
            </a:r>
            <a:r>
              <a:rPr lang="en-IN" sz="1600" u="none" strike="noStrike">
                <a:effectLst/>
                <a:latin typeface="Segoe UI"/>
                <a:cs typeface="Segoe UI"/>
              </a:rPr>
              <a:t>reference table access by choosing to read data in round robin manner. Reducing load on single worker node.</a:t>
            </a:r>
          </a:p>
          <a:p>
            <a:pPr marL="285750" indent="-285750">
              <a:buFont typeface="Arial" panose="020B0604020202020204" pitchFamily="34" charset="0"/>
              <a:buChar char="•"/>
            </a:pPr>
            <a:endParaRPr lang="en-IN" sz="1600">
              <a:solidFill>
                <a:schemeClr val="accent5">
                  <a:lumMod val="7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citus.explain_all_tasks</a:t>
            </a:r>
            <a:r>
              <a:rPr lang="en-IN" sz="1600" u="none" strike="noStrike">
                <a:solidFill>
                  <a:schemeClr val="accent5">
                    <a:lumMod val="75000"/>
                  </a:schemeClr>
                </a:solidFill>
                <a:effectLst/>
                <a:latin typeface="Segoe UI"/>
                <a:cs typeface="Segoe UI"/>
              </a:rPr>
              <a:t> : </a:t>
            </a:r>
            <a:r>
              <a:rPr lang="en-IN" sz="1600" u="none" strike="noStrike">
                <a:effectLst/>
                <a:latin typeface="Segoe UI"/>
                <a:cs typeface="Segoe UI"/>
              </a:rPr>
              <a:t>Details, all tasks generated in execution plan.</a:t>
            </a:r>
          </a:p>
          <a:p>
            <a:pPr marL="285750" indent="-285750">
              <a:buFont typeface="Arial" panose="020B0604020202020204" pitchFamily="34" charset="0"/>
              <a:buChar char="•"/>
            </a:pPr>
            <a:endParaRPr lang="en-IN" sz="1600">
              <a:solidFill>
                <a:schemeClr val="accent5">
                  <a:lumMod val="7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citus.max_intermediate_result_size</a:t>
            </a:r>
            <a:r>
              <a:rPr lang="en-IN" sz="1600" u="none" strike="noStrike">
                <a:solidFill>
                  <a:schemeClr val="accent5">
                    <a:lumMod val="75000"/>
                  </a:schemeClr>
                </a:solidFill>
                <a:effectLst/>
                <a:latin typeface="Segoe UI"/>
                <a:cs typeface="Segoe UI"/>
              </a:rPr>
              <a:t> : </a:t>
            </a:r>
            <a:r>
              <a:rPr lang="en-IN" sz="1600" b="0" i="0" u="none" strike="noStrike">
                <a:effectLst/>
                <a:latin typeface="Lato"/>
                <a:ea typeface="Lato"/>
                <a:cs typeface="Lato"/>
              </a:rPr>
              <a:t>The maximum size in KB of intermediate results for CTEs or sub-queries that are unable to be pushed down to worker nodes for execution. Network becomes bottleneck if intermediate result is large. The default is 1GB.</a:t>
            </a:r>
            <a:endParaRPr lang="en-IN" sz="1600" u="none" strike="noStrike">
              <a:effectLst/>
              <a:latin typeface="Lato"/>
              <a:ea typeface="Lato"/>
              <a:cs typeface="Lato"/>
            </a:endParaRPr>
          </a:p>
          <a:p>
            <a:pPr marL="285750" indent="-285750">
              <a:buFont typeface="Arial" panose="020B0604020202020204" pitchFamily="34" charset="0"/>
              <a:buChar char="•"/>
            </a:pPr>
            <a:endParaRPr lang="en-IN" sz="1600">
              <a:solidFill>
                <a:schemeClr val="accent5">
                  <a:lumMod val="7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citus.node_connection_timeout</a:t>
            </a:r>
            <a:r>
              <a:rPr lang="en-IN" sz="1600" u="none" strike="noStrike">
                <a:solidFill>
                  <a:schemeClr val="accent5">
                    <a:lumMod val="75000"/>
                  </a:schemeClr>
                </a:solidFill>
                <a:effectLst/>
                <a:latin typeface="Segoe UI"/>
                <a:cs typeface="Segoe UI"/>
              </a:rPr>
              <a:t> : </a:t>
            </a:r>
            <a:r>
              <a:rPr lang="en-IN" sz="1600">
                <a:latin typeface="Lato"/>
                <a:ea typeface="Lato"/>
                <a:cs typeface="Segoe UI"/>
              </a:rPr>
              <a:t>S</a:t>
            </a:r>
            <a:r>
              <a:rPr lang="en-IN" sz="1600" b="0" i="0" u="none" strike="noStrike">
                <a:effectLst/>
                <a:latin typeface="Lato"/>
                <a:ea typeface="Lato"/>
                <a:cs typeface="Lato"/>
              </a:rPr>
              <a:t>ets the maximum duration (in milliseconds) to wait for connection establishment. This GUC affects connections from the coordinator to workers, and workers to each other. Default : 30 secs.</a:t>
            </a:r>
            <a:endParaRPr lang="en-IN" sz="1600" u="none" strike="noStrike">
              <a:effectLst/>
              <a:latin typeface="Lato"/>
              <a:ea typeface="Lato"/>
              <a:cs typeface="Lato"/>
            </a:endParaRPr>
          </a:p>
          <a:p>
            <a:pPr marL="285750" indent="-285750">
              <a:buFont typeface="Arial" panose="020B0604020202020204" pitchFamily="34" charset="0"/>
              <a:buChar char="•"/>
            </a:pPr>
            <a:endParaRPr lang="en-IN" sz="1600">
              <a:solidFill>
                <a:schemeClr val="accent5">
                  <a:lumMod val="7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solidFill>
                  <a:schemeClr val="accent5">
                    <a:lumMod val="75000"/>
                  </a:schemeClr>
                </a:solidFill>
                <a:effectLst/>
                <a:latin typeface="Segoe UI"/>
                <a:cs typeface="Segoe UI"/>
              </a:rPr>
              <a:t>citus.max_cached_conns_per_worker</a:t>
            </a:r>
            <a:r>
              <a:rPr lang="en-IN" sz="1600" u="none" strike="noStrike">
                <a:solidFill>
                  <a:schemeClr val="accent5">
                    <a:lumMod val="75000"/>
                  </a:schemeClr>
                </a:solidFill>
                <a:effectLst/>
                <a:latin typeface="Segoe UI"/>
                <a:cs typeface="Segoe UI"/>
              </a:rPr>
              <a:t> : </a:t>
            </a:r>
            <a:r>
              <a:rPr lang="en-IN" sz="1600" b="0" i="0" u="none" strike="noStrike">
                <a:effectLst/>
                <a:latin typeface="Lato"/>
                <a:ea typeface="Lato"/>
                <a:cs typeface="Lato"/>
              </a:rPr>
              <a:t>Each backend opens connections to the workers to query the shards. At the end of the transaction, the configured number of connections is kept open to speed up subsequent commands. Increasing this value will reduce the latency of multi-shard queries.</a:t>
            </a:r>
            <a:endParaRPr lang="en-IN" sz="1600" u="none" strike="noStrike">
              <a:effectLst/>
              <a:latin typeface="Lato"/>
              <a:ea typeface="Lato"/>
              <a:cs typeface="Lato"/>
            </a:endParaRPr>
          </a:p>
          <a:p>
            <a:endParaRPr lang="en-IN" b="1" i="0" u="none" strike="noStrike">
              <a:solidFill>
                <a:schemeClr val="accent5">
                  <a:lumMod val="75000"/>
                </a:schemeClr>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33779283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381918" y="379829"/>
            <a:ext cx="11018520" cy="858304"/>
          </a:xfrm>
        </p:spPr>
        <p:txBody>
          <a:bodyPr>
            <a:noAutofit/>
          </a:bodyPr>
          <a:lstStyle/>
          <a:p>
            <a:pPr algn="ctr"/>
            <a:r>
              <a:rPr lang="en-US" b="1">
                <a:solidFill>
                  <a:srgbClr val="0070C0"/>
                </a:solidFill>
                <a:latin typeface="Segoe UI Semibold" panose="020B0502040204020203" pitchFamily="34" charset="0"/>
                <a:cs typeface="Segoe UI Semibold" panose="020B0502040204020203" pitchFamily="34" charset="0"/>
              </a:rPr>
              <a:t>Online Rebalancer</a:t>
            </a:r>
            <a:br>
              <a:rPr lang="en-US" b="1">
                <a:solidFill>
                  <a:srgbClr val="0070C0"/>
                </a:solidFill>
                <a:latin typeface="Segoe UI Semibold" panose="020B0502040204020203" pitchFamily="34" charset="0"/>
                <a:cs typeface="Segoe UI Semibold" panose="020B0502040204020203" pitchFamily="34" charset="0"/>
              </a:rPr>
            </a:br>
            <a:r>
              <a:rPr lang="en-US" sz="2800" b="1">
                <a:solidFill>
                  <a:srgbClr val="0070C0"/>
                </a:solidFill>
                <a:latin typeface="Segoe UI Semibold" panose="020B0502040204020203" pitchFamily="34" charset="0"/>
                <a:cs typeface="Segoe UI Semibold" panose="020B0502040204020203" pitchFamily="34" charset="0"/>
              </a:rPr>
              <a:t>Powered By Citus</a:t>
            </a:r>
          </a:p>
        </p:txBody>
      </p:sp>
      <p:sp>
        <p:nvSpPr>
          <p:cNvPr id="32" name="Text Placeholder 3">
            <a:extLst>
              <a:ext uri="{FF2B5EF4-FFF2-40B4-BE49-F238E27FC236}">
                <a16:creationId xmlns:a16="http://schemas.microsoft.com/office/drawing/2014/main" id="{D86D5E27-0A6C-9890-C70E-BFD52E8AE835}"/>
              </a:ext>
            </a:extLst>
          </p:cNvPr>
          <p:cNvSpPr txBox="1">
            <a:spLocks/>
          </p:cNvSpPr>
          <p:nvPr/>
        </p:nvSpPr>
        <p:spPr>
          <a:xfrm>
            <a:off x="563573" y="1753565"/>
            <a:ext cx="4898137" cy="1239122"/>
          </a:xfrm>
          <a:prstGeom prst="rect">
            <a:avLst/>
          </a:prstGeom>
        </p:spPr>
        <p:txBody>
          <a:bodyPr lIns="91440" tIns="45720" rIns="91440" bIns="45720" anchor="t"/>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15" indent="-335915">
              <a:lnSpc>
                <a:spcPct val="100000"/>
              </a:lnSpc>
              <a:spcBef>
                <a:spcPts val="1800"/>
              </a:spcBef>
            </a:pPr>
            <a:r>
              <a:rPr lang="en-US" sz="1600">
                <a:solidFill>
                  <a:srgbClr val="C00000"/>
                </a:solidFill>
                <a:latin typeface="Segoe UI"/>
                <a:cs typeface="Segoe UI"/>
              </a:rPr>
              <a:t>Adding a new node to cluster </a:t>
            </a:r>
            <a:r>
              <a:rPr lang="en-US" sz="1600" b="1">
                <a:solidFill>
                  <a:schemeClr val="accent1">
                    <a:lumMod val="75000"/>
                  </a:schemeClr>
                </a:solidFill>
                <a:latin typeface="Segoe UI"/>
                <a:cs typeface="Segoe UI"/>
              </a:rPr>
              <a:t>doesn’t trigger </a:t>
            </a:r>
            <a:r>
              <a:rPr lang="en-US" sz="1600">
                <a:solidFill>
                  <a:schemeClr val="tx1"/>
                </a:solidFill>
                <a:latin typeface="Segoe UI"/>
                <a:cs typeface="Segoe UI"/>
              </a:rPr>
              <a:t>rebalancing by default.</a:t>
            </a:r>
          </a:p>
          <a:p>
            <a:pPr marL="335915" indent="-335915">
              <a:lnSpc>
                <a:spcPct val="100000"/>
              </a:lnSpc>
              <a:spcBef>
                <a:spcPts val="1800"/>
              </a:spcBef>
            </a:pPr>
            <a:r>
              <a:rPr lang="en-US" sz="1600">
                <a:solidFill>
                  <a:schemeClr val="tx1"/>
                </a:solidFill>
                <a:latin typeface="Segoe UI"/>
                <a:cs typeface="Segoe UI"/>
              </a:rPr>
              <a:t>Shard rebalancer redistributes shards across old and new worker nodes for </a:t>
            </a:r>
            <a:r>
              <a:rPr lang="en-US" sz="1600" b="1">
                <a:solidFill>
                  <a:schemeClr val="accent1">
                    <a:lumMod val="75000"/>
                  </a:schemeClr>
                </a:solidFill>
                <a:latin typeface="Segoe UI"/>
                <a:cs typeface="Segoe UI"/>
              </a:rPr>
              <a:t>balanced data scale-out</a:t>
            </a:r>
            <a:r>
              <a:rPr lang="en-US" sz="1600">
                <a:solidFill>
                  <a:schemeClr val="tx1"/>
                </a:solidFill>
                <a:latin typeface="Segoe UI"/>
                <a:cs typeface="Segoe UI"/>
              </a:rPr>
              <a:t> </a:t>
            </a:r>
            <a:endParaRPr lang="en-US" sz="1600">
              <a:solidFill>
                <a:schemeClr val="tx1"/>
              </a:solidFill>
              <a:latin typeface="Segoe UI" panose="020B0502040204020203" pitchFamily="34" charset="0"/>
              <a:cs typeface="Segoe UI" panose="020B0502040204020203" pitchFamily="34" charset="0"/>
            </a:endParaRPr>
          </a:p>
          <a:p>
            <a:pPr marL="335915" indent="-335915">
              <a:lnSpc>
                <a:spcPct val="100000"/>
              </a:lnSpc>
              <a:spcBef>
                <a:spcPts val="1800"/>
              </a:spcBef>
            </a:pPr>
            <a:r>
              <a:rPr lang="en-US" sz="1600">
                <a:solidFill>
                  <a:schemeClr val="tx1"/>
                </a:solidFill>
                <a:latin typeface="Segoe UI"/>
                <a:cs typeface="Segoe UI"/>
              </a:rPr>
              <a:t>Shard rebalancer will </a:t>
            </a:r>
            <a:r>
              <a:rPr lang="en-US" sz="1600" b="1">
                <a:solidFill>
                  <a:schemeClr val="accent1">
                    <a:lumMod val="75000"/>
                  </a:schemeClr>
                </a:solidFill>
                <a:latin typeface="Segoe UI"/>
                <a:cs typeface="Segoe UI"/>
              </a:rPr>
              <a:t>recommend</a:t>
            </a:r>
            <a:r>
              <a:rPr lang="en-US" sz="1600">
                <a:solidFill>
                  <a:schemeClr val="tx1"/>
                </a:solidFill>
                <a:latin typeface="Segoe UI"/>
                <a:cs typeface="Segoe UI"/>
              </a:rPr>
              <a:t> rebalance when shards can be placed more evenly </a:t>
            </a:r>
            <a:endParaRPr lang="en-US" sz="1600">
              <a:solidFill>
                <a:schemeClr val="tx1"/>
              </a:solidFill>
              <a:latin typeface="Segoe UI" panose="020B0502040204020203" pitchFamily="34" charset="0"/>
              <a:cs typeface="Segoe UI" panose="020B0502040204020203" pitchFamily="34" charset="0"/>
            </a:endParaRPr>
          </a:p>
          <a:p>
            <a:pPr marL="335915" indent="-335915">
              <a:lnSpc>
                <a:spcPct val="100000"/>
              </a:lnSpc>
              <a:spcBef>
                <a:spcPts val="1800"/>
              </a:spcBef>
            </a:pPr>
            <a:r>
              <a:rPr lang="en-US" sz="1600">
                <a:solidFill>
                  <a:schemeClr val="tx1"/>
                </a:solidFill>
                <a:latin typeface="Segoe UI"/>
                <a:cs typeface="Segoe UI"/>
              </a:rPr>
              <a:t>For more control, use tenant isolation to easily allocate dedicated resource to specific tenants with greater needs </a:t>
            </a:r>
            <a:endParaRPr lang="en-US" sz="1600">
              <a:solidFill>
                <a:schemeClr val="tx1"/>
              </a:solidFill>
              <a:latin typeface="Segoe UI" panose="020B0502040204020203" pitchFamily="34" charset="0"/>
              <a:cs typeface="Segoe UI" panose="020B0502040204020203" pitchFamily="34" charset="0"/>
            </a:endParaRPr>
          </a:p>
        </p:txBody>
      </p:sp>
      <p:sp>
        <p:nvSpPr>
          <p:cNvPr id="35" name="Rectangle 34" title="Legend">
            <a:extLst>
              <a:ext uri="{FF2B5EF4-FFF2-40B4-BE49-F238E27FC236}">
                <a16:creationId xmlns:a16="http://schemas.microsoft.com/office/drawing/2014/main" id="{DD0D7930-A372-F088-C1B7-1A92241CE559}"/>
              </a:ext>
            </a:extLst>
          </p:cNvPr>
          <p:cNvSpPr/>
          <p:nvPr/>
        </p:nvSpPr>
        <p:spPr bwMode="auto">
          <a:xfrm>
            <a:off x="6241683" y="5410033"/>
            <a:ext cx="98474" cy="98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81E37CD3-D7ED-8B38-40DE-5ADF50A62471}"/>
              </a:ext>
            </a:extLst>
          </p:cNvPr>
          <p:cNvSpPr txBox="1"/>
          <p:nvPr/>
        </p:nvSpPr>
        <p:spPr>
          <a:xfrm>
            <a:off x="6385057" y="5390021"/>
            <a:ext cx="961924"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Unaffected Shard</a:t>
            </a:r>
          </a:p>
        </p:txBody>
      </p:sp>
      <p:sp>
        <p:nvSpPr>
          <p:cNvPr id="40" name="Rectangle 39" title="Legend">
            <a:extLst>
              <a:ext uri="{FF2B5EF4-FFF2-40B4-BE49-F238E27FC236}">
                <a16:creationId xmlns:a16="http://schemas.microsoft.com/office/drawing/2014/main" id="{516AA760-F706-D9B1-51BC-005B85AEC0B7}"/>
              </a:ext>
            </a:extLst>
          </p:cNvPr>
          <p:cNvSpPr/>
          <p:nvPr/>
        </p:nvSpPr>
        <p:spPr bwMode="auto">
          <a:xfrm>
            <a:off x="8007558" y="5430045"/>
            <a:ext cx="98474" cy="9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56635EC5-715D-1FEC-5C52-9D73E6FBB125}"/>
              </a:ext>
            </a:extLst>
          </p:cNvPr>
          <p:cNvSpPr txBox="1"/>
          <p:nvPr/>
        </p:nvSpPr>
        <p:spPr>
          <a:xfrm>
            <a:off x="8150932" y="5410033"/>
            <a:ext cx="1545984"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Shard to be moved (Source)</a:t>
            </a:r>
          </a:p>
        </p:txBody>
      </p:sp>
      <p:sp>
        <p:nvSpPr>
          <p:cNvPr id="43" name="Rectangle 42" title="Legend">
            <a:extLst>
              <a:ext uri="{FF2B5EF4-FFF2-40B4-BE49-F238E27FC236}">
                <a16:creationId xmlns:a16="http://schemas.microsoft.com/office/drawing/2014/main" id="{5C1ED197-E2E0-3215-8619-1FFC7E126730}"/>
              </a:ext>
            </a:extLst>
          </p:cNvPr>
          <p:cNvSpPr/>
          <p:nvPr/>
        </p:nvSpPr>
        <p:spPr bwMode="auto">
          <a:xfrm>
            <a:off x="6241683" y="5647158"/>
            <a:ext cx="98474" cy="98474"/>
          </a:xfrm>
          <a:prstGeom prst="rect">
            <a:avLst/>
          </a:prstGeom>
          <a:noFill/>
          <a:ln>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212F8AFC-AB68-1DA7-2B1B-993B7FBCD5B1}"/>
              </a:ext>
            </a:extLst>
          </p:cNvPr>
          <p:cNvSpPr txBox="1"/>
          <p:nvPr/>
        </p:nvSpPr>
        <p:spPr>
          <a:xfrm>
            <a:off x="6385057" y="5627146"/>
            <a:ext cx="1715694"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Shard being moved (target)</a:t>
            </a:r>
          </a:p>
        </p:txBody>
      </p:sp>
      <p:sp>
        <p:nvSpPr>
          <p:cNvPr id="46" name="Rectangle 45" title="Legend">
            <a:extLst>
              <a:ext uri="{FF2B5EF4-FFF2-40B4-BE49-F238E27FC236}">
                <a16:creationId xmlns:a16="http://schemas.microsoft.com/office/drawing/2014/main" id="{937359A3-13E1-1FFD-ABF8-CB8AD0F954C8}"/>
              </a:ext>
            </a:extLst>
          </p:cNvPr>
          <p:cNvSpPr/>
          <p:nvPr/>
        </p:nvSpPr>
        <p:spPr bwMode="auto">
          <a:xfrm>
            <a:off x="8007560" y="5656749"/>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40F3895B-AF4F-8F66-60F2-80A2F40A8E93}"/>
              </a:ext>
            </a:extLst>
          </p:cNvPr>
          <p:cNvSpPr txBox="1"/>
          <p:nvPr/>
        </p:nvSpPr>
        <p:spPr>
          <a:xfrm>
            <a:off x="8150932" y="5636737"/>
            <a:ext cx="1417720"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Successfully moved shard</a:t>
            </a:r>
          </a:p>
        </p:txBody>
      </p:sp>
      <p:sp>
        <p:nvSpPr>
          <p:cNvPr id="49" name="TextBox 48">
            <a:extLst>
              <a:ext uri="{FF2B5EF4-FFF2-40B4-BE49-F238E27FC236}">
                <a16:creationId xmlns:a16="http://schemas.microsoft.com/office/drawing/2014/main" id="{84C236DC-7E17-FC20-E401-D538FB99D826}"/>
              </a:ext>
            </a:extLst>
          </p:cNvPr>
          <p:cNvSpPr txBox="1"/>
          <p:nvPr/>
        </p:nvSpPr>
        <p:spPr>
          <a:xfrm>
            <a:off x="6251163" y="1676352"/>
            <a:ext cx="4776307"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Segoe UI Semibold"/>
                <a:ea typeface="+mn-ea"/>
                <a:cs typeface="+mn-cs"/>
              </a:rPr>
              <a:t>Azure Cosmos DB for Postgres Cloud Shard Rebalancer</a:t>
            </a:r>
          </a:p>
        </p:txBody>
      </p:sp>
      <p:sp>
        <p:nvSpPr>
          <p:cNvPr id="50" name="TextBox 49">
            <a:extLst>
              <a:ext uri="{FF2B5EF4-FFF2-40B4-BE49-F238E27FC236}">
                <a16:creationId xmlns:a16="http://schemas.microsoft.com/office/drawing/2014/main" id="{D4EAD0B0-2766-AA05-C664-6E845D92D255}"/>
              </a:ext>
            </a:extLst>
          </p:cNvPr>
          <p:cNvSpPr txBox="1"/>
          <p:nvPr/>
        </p:nvSpPr>
        <p:spPr>
          <a:xfrm>
            <a:off x="6375745" y="2138285"/>
            <a:ext cx="549392" cy="1861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Node 1</a:t>
            </a:r>
          </a:p>
        </p:txBody>
      </p:sp>
      <p:sp>
        <p:nvSpPr>
          <p:cNvPr id="51" name="TextBox 50">
            <a:extLst>
              <a:ext uri="{FF2B5EF4-FFF2-40B4-BE49-F238E27FC236}">
                <a16:creationId xmlns:a16="http://schemas.microsoft.com/office/drawing/2014/main" id="{43999D8D-CA61-9EEE-41DB-D7DD3EC5B56A}"/>
              </a:ext>
            </a:extLst>
          </p:cNvPr>
          <p:cNvSpPr txBox="1"/>
          <p:nvPr/>
        </p:nvSpPr>
        <p:spPr>
          <a:xfrm>
            <a:off x="6471815" y="3848378"/>
            <a:ext cx="549392" cy="1861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Node 2</a:t>
            </a:r>
          </a:p>
        </p:txBody>
      </p:sp>
      <p:sp>
        <p:nvSpPr>
          <p:cNvPr id="52" name="TextBox 51">
            <a:extLst>
              <a:ext uri="{FF2B5EF4-FFF2-40B4-BE49-F238E27FC236}">
                <a16:creationId xmlns:a16="http://schemas.microsoft.com/office/drawing/2014/main" id="{6C4B7736-90D0-97CB-1970-C52E749C8962}"/>
              </a:ext>
            </a:extLst>
          </p:cNvPr>
          <p:cNvSpPr txBox="1"/>
          <p:nvPr/>
        </p:nvSpPr>
        <p:spPr>
          <a:xfrm>
            <a:off x="10196848" y="3860756"/>
            <a:ext cx="549392" cy="1861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Node 4</a:t>
            </a:r>
          </a:p>
        </p:txBody>
      </p:sp>
      <p:sp>
        <p:nvSpPr>
          <p:cNvPr id="53" name="TextBox 52">
            <a:extLst>
              <a:ext uri="{FF2B5EF4-FFF2-40B4-BE49-F238E27FC236}">
                <a16:creationId xmlns:a16="http://schemas.microsoft.com/office/drawing/2014/main" id="{19F6862D-9029-BC86-1699-FE6B04A2C4CF}"/>
              </a:ext>
            </a:extLst>
          </p:cNvPr>
          <p:cNvSpPr txBox="1"/>
          <p:nvPr/>
        </p:nvSpPr>
        <p:spPr>
          <a:xfrm>
            <a:off x="10203522" y="2138285"/>
            <a:ext cx="549392" cy="1861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Node 3</a:t>
            </a:r>
          </a:p>
        </p:txBody>
      </p:sp>
      <p:grpSp>
        <p:nvGrpSpPr>
          <p:cNvPr id="54" name="Group 53" title="Decorative">
            <a:extLst>
              <a:ext uri="{FF2B5EF4-FFF2-40B4-BE49-F238E27FC236}">
                <a16:creationId xmlns:a16="http://schemas.microsoft.com/office/drawing/2014/main" id="{5F2E59A9-3542-DAA1-6611-4BDDE015C1EC}"/>
              </a:ext>
            </a:extLst>
          </p:cNvPr>
          <p:cNvGrpSpPr/>
          <p:nvPr/>
        </p:nvGrpSpPr>
        <p:grpSpPr>
          <a:xfrm>
            <a:off x="6251163" y="2620275"/>
            <a:ext cx="1086147" cy="824037"/>
            <a:chOff x="5820051" y="2808536"/>
            <a:chExt cx="904970" cy="686582"/>
          </a:xfrm>
        </p:grpSpPr>
        <p:sp>
          <p:nvSpPr>
            <p:cNvPr id="55" name="Rectangle 54">
              <a:extLst>
                <a:ext uri="{FF2B5EF4-FFF2-40B4-BE49-F238E27FC236}">
                  <a16:creationId xmlns:a16="http://schemas.microsoft.com/office/drawing/2014/main" id="{C76368EC-9372-59DF-AC64-0B0409A2C186}"/>
                </a:ext>
              </a:extLst>
            </p:cNvPr>
            <p:cNvSpPr/>
            <p:nvPr/>
          </p:nvSpPr>
          <p:spPr bwMode="auto">
            <a:xfrm>
              <a:off x="5820051" y="280853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2D418D1C-46E1-A4CE-6C65-58148765CC9C}"/>
                </a:ext>
              </a:extLst>
            </p:cNvPr>
            <p:cNvSpPr/>
            <p:nvPr/>
          </p:nvSpPr>
          <p:spPr bwMode="auto">
            <a:xfrm>
              <a:off x="6059672" y="2808536"/>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EA0F60AE-14C0-653B-CC40-2CCF08F0AFDE}"/>
                </a:ext>
              </a:extLst>
            </p:cNvPr>
            <p:cNvSpPr/>
            <p:nvPr/>
          </p:nvSpPr>
          <p:spPr bwMode="auto">
            <a:xfrm>
              <a:off x="5820051" y="3062598"/>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362FFFF-FE3B-1CA0-97E3-1BF0C4AB6C2F}"/>
                </a:ext>
              </a:extLst>
            </p:cNvPr>
            <p:cNvSpPr/>
            <p:nvPr/>
          </p:nvSpPr>
          <p:spPr bwMode="auto">
            <a:xfrm>
              <a:off x="6059672" y="3061808"/>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B976FF4B-30A2-27F2-C089-DB430EDEA777}"/>
                </a:ext>
              </a:extLst>
            </p:cNvPr>
            <p:cNvSpPr/>
            <p:nvPr/>
          </p:nvSpPr>
          <p:spPr bwMode="auto">
            <a:xfrm>
              <a:off x="6299292" y="3061807"/>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D25BC57-92CE-2760-56E2-455DB9476A44}"/>
                </a:ext>
              </a:extLst>
            </p:cNvPr>
            <p:cNvSpPr/>
            <p:nvPr/>
          </p:nvSpPr>
          <p:spPr bwMode="auto">
            <a:xfrm>
              <a:off x="5820051"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7662ED6-8995-63F5-B579-F248160BFB8E}"/>
                </a:ext>
              </a:extLst>
            </p:cNvPr>
            <p:cNvSpPr/>
            <p:nvPr/>
          </p:nvSpPr>
          <p:spPr bwMode="auto">
            <a:xfrm>
              <a:off x="605967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7EE43EB7-70F1-BD66-E0E8-354CAE6DEA5E}"/>
                </a:ext>
              </a:extLst>
            </p:cNvPr>
            <p:cNvSpPr/>
            <p:nvPr/>
          </p:nvSpPr>
          <p:spPr bwMode="auto">
            <a:xfrm>
              <a:off x="629929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2AB5277F-662F-7B22-C89C-72E7B2B1FE4A}"/>
                </a:ext>
              </a:extLst>
            </p:cNvPr>
            <p:cNvSpPr/>
            <p:nvPr/>
          </p:nvSpPr>
          <p:spPr bwMode="auto">
            <a:xfrm>
              <a:off x="653891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title="Decorative">
            <a:extLst>
              <a:ext uri="{FF2B5EF4-FFF2-40B4-BE49-F238E27FC236}">
                <a16:creationId xmlns:a16="http://schemas.microsoft.com/office/drawing/2014/main" id="{956F1BCE-33F5-7CA5-D605-29C2B1A65F82}"/>
              </a:ext>
            </a:extLst>
          </p:cNvPr>
          <p:cNvGrpSpPr/>
          <p:nvPr/>
        </p:nvGrpSpPr>
        <p:grpSpPr>
          <a:xfrm>
            <a:off x="6251163" y="4122441"/>
            <a:ext cx="1086147" cy="824038"/>
            <a:chOff x="5840681" y="4501688"/>
            <a:chExt cx="904970" cy="686583"/>
          </a:xfrm>
        </p:grpSpPr>
        <p:sp>
          <p:nvSpPr>
            <p:cNvPr id="65" name="Rectangle 64">
              <a:extLst>
                <a:ext uri="{FF2B5EF4-FFF2-40B4-BE49-F238E27FC236}">
                  <a16:creationId xmlns:a16="http://schemas.microsoft.com/office/drawing/2014/main" id="{B71FDCDB-9779-038A-82CA-9CC91783059E}"/>
                </a:ext>
              </a:extLst>
            </p:cNvPr>
            <p:cNvSpPr/>
            <p:nvPr/>
          </p:nvSpPr>
          <p:spPr bwMode="auto">
            <a:xfrm>
              <a:off x="6559542" y="450168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189724FC-6F32-1EFB-6B11-709864C49273}"/>
                </a:ext>
              </a:extLst>
            </p:cNvPr>
            <p:cNvSpPr/>
            <p:nvPr/>
          </p:nvSpPr>
          <p:spPr bwMode="auto">
            <a:xfrm>
              <a:off x="6080302" y="450168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C86D7F6-850D-F6F8-B68F-B2DEF423BD9E}"/>
                </a:ext>
              </a:extLst>
            </p:cNvPr>
            <p:cNvSpPr/>
            <p:nvPr/>
          </p:nvSpPr>
          <p:spPr bwMode="auto">
            <a:xfrm>
              <a:off x="6319922" y="450168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9637F2CC-B7C1-BBD1-0364-344360336AAB}"/>
                </a:ext>
              </a:extLst>
            </p:cNvPr>
            <p:cNvSpPr/>
            <p:nvPr/>
          </p:nvSpPr>
          <p:spPr bwMode="auto">
            <a:xfrm>
              <a:off x="5840681" y="4755751"/>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FA824126-AD9E-51D5-E7D5-297F5D7B1CBB}"/>
                </a:ext>
              </a:extLst>
            </p:cNvPr>
            <p:cNvSpPr/>
            <p:nvPr/>
          </p:nvSpPr>
          <p:spPr bwMode="auto">
            <a:xfrm>
              <a:off x="6080302" y="4754961"/>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27114BB7-5CDF-7B5F-C4A1-A8C668A8065B}"/>
                </a:ext>
              </a:extLst>
            </p:cNvPr>
            <p:cNvSpPr/>
            <p:nvPr/>
          </p:nvSpPr>
          <p:spPr bwMode="auto">
            <a:xfrm>
              <a:off x="6319922" y="4754960"/>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E375AA70-5F46-14B2-C256-4048F85B536F}"/>
                </a:ext>
              </a:extLst>
            </p:cNvPr>
            <p:cNvSpPr/>
            <p:nvPr/>
          </p:nvSpPr>
          <p:spPr bwMode="auto">
            <a:xfrm>
              <a:off x="5840681" y="5002162"/>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ECBB544-1551-61C4-A1E2-C80039030342}"/>
                </a:ext>
              </a:extLst>
            </p:cNvPr>
            <p:cNvSpPr/>
            <p:nvPr/>
          </p:nvSpPr>
          <p:spPr bwMode="auto">
            <a:xfrm>
              <a:off x="6080302" y="5002162"/>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4E47D9F9-A2F7-B2A4-C22A-5E4533199BBB}"/>
                </a:ext>
              </a:extLst>
            </p:cNvPr>
            <p:cNvSpPr/>
            <p:nvPr/>
          </p:nvSpPr>
          <p:spPr bwMode="auto">
            <a:xfrm>
              <a:off x="6319922" y="5002162"/>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9D07A2C-800E-C891-89ED-541D15A041B8}"/>
                </a:ext>
              </a:extLst>
            </p:cNvPr>
            <p:cNvSpPr/>
            <p:nvPr/>
          </p:nvSpPr>
          <p:spPr bwMode="auto">
            <a:xfrm>
              <a:off x="6559542" y="5002162"/>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AC2240F9-ECC8-8971-9569-F59D8C6B7B0D}"/>
                </a:ext>
              </a:extLst>
            </p:cNvPr>
            <p:cNvSpPr/>
            <p:nvPr/>
          </p:nvSpPr>
          <p:spPr bwMode="auto">
            <a:xfrm>
              <a:off x="6559542" y="4754960"/>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title="Decorative">
            <a:extLst>
              <a:ext uri="{FF2B5EF4-FFF2-40B4-BE49-F238E27FC236}">
                <a16:creationId xmlns:a16="http://schemas.microsoft.com/office/drawing/2014/main" id="{2C49C660-65DC-D6B6-98CC-F436AA5A6130}"/>
              </a:ext>
            </a:extLst>
          </p:cNvPr>
          <p:cNvGrpSpPr/>
          <p:nvPr/>
        </p:nvGrpSpPr>
        <p:grpSpPr>
          <a:xfrm>
            <a:off x="9941323" y="4122755"/>
            <a:ext cx="1086147" cy="1107444"/>
            <a:chOff x="10056094" y="4270573"/>
            <a:chExt cx="904970" cy="922715"/>
          </a:xfrm>
        </p:grpSpPr>
        <p:sp>
          <p:nvSpPr>
            <p:cNvPr id="77" name="Rectangle 76">
              <a:extLst>
                <a:ext uri="{FF2B5EF4-FFF2-40B4-BE49-F238E27FC236}">
                  <a16:creationId xmlns:a16="http://schemas.microsoft.com/office/drawing/2014/main" id="{B8B627FA-7414-9035-3F2E-49844A5B8E76}"/>
                </a:ext>
              </a:extLst>
            </p:cNvPr>
            <p:cNvSpPr/>
            <p:nvPr/>
          </p:nvSpPr>
          <p:spPr bwMode="auto">
            <a:xfrm>
              <a:off x="10774955" y="450670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41830F4F-A2A1-559D-4049-07BB5A35AF5C}"/>
                </a:ext>
              </a:extLst>
            </p:cNvPr>
            <p:cNvSpPr/>
            <p:nvPr/>
          </p:nvSpPr>
          <p:spPr bwMode="auto">
            <a:xfrm>
              <a:off x="10056094" y="4506708"/>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5F4EAF88-D370-F269-9EFF-E1E59FE851E1}"/>
                </a:ext>
              </a:extLst>
            </p:cNvPr>
            <p:cNvSpPr/>
            <p:nvPr/>
          </p:nvSpPr>
          <p:spPr bwMode="auto">
            <a:xfrm>
              <a:off x="10295715" y="4506706"/>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F90BF2BC-8BA1-59E7-880D-09A37F96FD5F}"/>
                </a:ext>
              </a:extLst>
            </p:cNvPr>
            <p:cNvSpPr/>
            <p:nvPr/>
          </p:nvSpPr>
          <p:spPr bwMode="auto">
            <a:xfrm>
              <a:off x="10535335" y="450670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C9685D6-5F74-8377-7428-C9DB21A2EA5A}"/>
                </a:ext>
              </a:extLst>
            </p:cNvPr>
            <p:cNvSpPr/>
            <p:nvPr/>
          </p:nvSpPr>
          <p:spPr bwMode="auto">
            <a:xfrm>
              <a:off x="10056094" y="476076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135B35A1-B5C1-81E3-3971-2AACE5AF7768}"/>
                </a:ext>
              </a:extLst>
            </p:cNvPr>
            <p:cNvSpPr/>
            <p:nvPr/>
          </p:nvSpPr>
          <p:spPr bwMode="auto">
            <a:xfrm>
              <a:off x="10535335" y="5007179"/>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Rectangle 82">
              <a:extLst>
                <a:ext uri="{FF2B5EF4-FFF2-40B4-BE49-F238E27FC236}">
                  <a16:creationId xmlns:a16="http://schemas.microsoft.com/office/drawing/2014/main" id="{285DB8FF-AF32-1897-4EFE-7493B1148B7F}"/>
                </a:ext>
              </a:extLst>
            </p:cNvPr>
            <p:cNvSpPr/>
            <p:nvPr/>
          </p:nvSpPr>
          <p:spPr bwMode="auto">
            <a:xfrm>
              <a:off x="10774955" y="5007179"/>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Rectangle 83">
              <a:extLst>
                <a:ext uri="{FF2B5EF4-FFF2-40B4-BE49-F238E27FC236}">
                  <a16:creationId xmlns:a16="http://schemas.microsoft.com/office/drawing/2014/main" id="{A35AFE77-BCB5-BE1A-F785-85BC9539554D}"/>
                </a:ext>
              </a:extLst>
            </p:cNvPr>
            <p:cNvSpPr/>
            <p:nvPr/>
          </p:nvSpPr>
          <p:spPr bwMode="auto">
            <a:xfrm>
              <a:off x="10774955" y="4759977"/>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5" name="Rectangle 84">
              <a:extLst>
                <a:ext uri="{FF2B5EF4-FFF2-40B4-BE49-F238E27FC236}">
                  <a16:creationId xmlns:a16="http://schemas.microsoft.com/office/drawing/2014/main" id="{3553C55D-E13C-DF63-7A35-B97B5C826331}"/>
                </a:ext>
              </a:extLst>
            </p:cNvPr>
            <p:cNvSpPr/>
            <p:nvPr/>
          </p:nvSpPr>
          <p:spPr bwMode="auto">
            <a:xfrm>
              <a:off x="10774955" y="427057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D62F26B8-AAFC-0B3C-4D18-10ECE461D513}"/>
                </a:ext>
              </a:extLst>
            </p:cNvPr>
            <p:cNvSpPr/>
            <p:nvPr/>
          </p:nvSpPr>
          <p:spPr bwMode="auto">
            <a:xfrm>
              <a:off x="10056094" y="4270576"/>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BF8EB554-6D37-F214-4709-1F28744C088F}"/>
                </a:ext>
              </a:extLst>
            </p:cNvPr>
            <p:cNvSpPr/>
            <p:nvPr/>
          </p:nvSpPr>
          <p:spPr bwMode="auto">
            <a:xfrm>
              <a:off x="10295715" y="4270574"/>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110525F6-5756-1682-643F-71339D6A44F2}"/>
                </a:ext>
              </a:extLst>
            </p:cNvPr>
            <p:cNvSpPr/>
            <p:nvPr/>
          </p:nvSpPr>
          <p:spPr bwMode="auto">
            <a:xfrm>
              <a:off x="10535335" y="427057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Group 88" title="Decorative">
            <a:extLst>
              <a:ext uri="{FF2B5EF4-FFF2-40B4-BE49-F238E27FC236}">
                <a16:creationId xmlns:a16="http://schemas.microsoft.com/office/drawing/2014/main" id="{6EDF3F0D-7E58-08F4-722B-10050EBA6FBF}"/>
              </a:ext>
            </a:extLst>
          </p:cNvPr>
          <p:cNvGrpSpPr/>
          <p:nvPr/>
        </p:nvGrpSpPr>
        <p:grpSpPr>
          <a:xfrm>
            <a:off x="9944440" y="2405304"/>
            <a:ext cx="1086147" cy="1107444"/>
            <a:chOff x="10051233" y="2568052"/>
            <a:chExt cx="904970" cy="922715"/>
          </a:xfrm>
        </p:grpSpPr>
        <p:sp>
          <p:nvSpPr>
            <p:cNvPr id="90" name="Rectangle 89">
              <a:extLst>
                <a:ext uri="{FF2B5EF4-FFF2-40B4-BE49-F238E27FC236}">
                  <a16:creationId xmlns:a16="http://schemas.microsoft.com/office/drawing/2014/main" id="{70EA62EF-357E-C395-8493-9EDD0CEBB999}"/>
                </a:ext>
              </a:extLst>
            </p:cNvPr>
            <p:cNvSpPr/>
            <p:nvPr/>
          </p:nvSpPr>
          <p:spPr bwMode="auto">
            <a:xfrm>
              <a:off x="10770094" y="2804184"/>
              <a:ext cx="186109" cy="186109"/>
            </a:xfrm>
            <a:prstGeom prst="rect">
              <a:avLst/>
            </a:prstGeom>
            <a:solidFill>
              <a:schemeClr val="accent1"/>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5292D13A-115D-6727-E4FE-75A157122A93}"/>
                </a:ext>
              </a:extLst>
            </p:cNvPr>
            <p:cNvSpPr/>
            <p:nvPr/>
          </p:nvSpPr>
          <p:spPr bwMode="auto">
            <a:xfrm>
              <a:off x="10051233" y="2804187"/>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F127D9C7-6F09-5436-8852-0FB61EE9553D}"/>
                </a:ext>
              </a:extLst>
            </p:cNvPr>
            <p:cNvSpPr/>
            <p:nvPr/>
          </p:nvSpPr>
          <p:spPr bwMode="auto">
            <a:xfrm>
              <a:off x="10290854" y="280418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F8AD46D1-76CB-659E-59B2-D97BC69B7927}"/>
                </a:ext>
              </a:extLst>
            </p:cNvPr>
            <p:cNvSpPr/>
            <p:nvPr/>
          </p:nvSpPr>
          <p:spPr bwMode="auto">
            <a:xfrm>
              <a:off x="10530474" y="2804184"/>
              <a:ext cx="186109" cy="186109"/>
            </a:xfrm>
            <a:prstGeom prst="rect">
              <a:avLst/>
            </a:prstGeom>
            <a:solidFill>
              <a:schemeClr val="accent1"/>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D918E4F9-1478-2E39-A8E2-952AA6D0FBA0}"/>
                </a:ext>
              </a:extLst>
            </p:cNvPr>
            <p:cNvSpPr/>
            <p:nvPr/>
          </p:nvSpPr>
          <p:spPr bwMode="auto">
            <a:xfrm>
              <a:off x="1053047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33217168-FF80-4B9E-36FA-A11AE54F443F}"/>
                </a:ext>
              </a:extLst>
            </p:cNvPr>
            <p:cNvSpPr/>
            <p:nvPr/>
          </p:nvSpPr>
          <p:spPr bwMode="auto">
            <a:xfrm>
              <a:off x="1077009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DC6C1DB5-66F2-AA08-3377-DFE7F973D632}"/>
                </a:ext>
              </a:extLst>
            </p:cNvPr>
            <p:cNvSpPr/>
            <p:nvPr/>
          </p:nvSpPr>
          <p:spPr bwMode="auto">
            <a:xfrm>
              <a:off x="10770094" y="3057456"/>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A05A1CE7-3CFF-D416-F335-D878407E6EA7}"/>
                </a:ext>
              </a:extLst>
            </p:cNvPr>
            <p:cNvSpPr/>
            <p:nvPr/>
          </p:nvSpPr>
          <p:spPr bwMode="auto">
            <a:xfrm>
              <a:off x="10770094" y="2568052"/>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EF1E7C41-98FB-842E-D9D1-EAC4EAD1D238}"/>
                </a:ext>
              </a:extLst>
            </p:cNvPr>
            <p:cNvSpPr/>
            <p:nvPr/>
          </p:nvSpPr>
          <p:spPr bwMode="auto">
            <a:xfrm>
              <a:off x="10051233" y="2568055"/>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97F5120A-431F-E804-7B4D-7207CDF02A67}"/>
                </a:ext>
              </a:extLst>
            </p:cNvPr>
            <p:cNvSpPr/>
            <p:nvPr/>
          </p:nvSpPr>
          <p:spPr bwMode="auto">
            <a:xfrm>
              <a:off x="10290854" y="256805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BB1D2CDC-AAB8-FB41-6345-4985355C6DB4}"/>
                </a:ext>
              </a:extLst>
            </p:cNvPr>
            <p:cNvSpPr/>
            <p:nvPr/>
          </p:nvSpPr>
          <p:spPr bwMode="auto">
            <a:xfrm>
              <a:off x="10530474" y="2568052"/>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FF8B0CB5-6EE0-C9DA-8FD2-46631FE685E9}"/>
                </a:ext>
              </a:extLst>
            </p:cNvPr>
            <p:cNvSpPr/>
            <p:nvPr/>
          </p:nvSpPr>
          <p:spPr bwMode="auto">
            <a:xfrm>
              <a:off x="10051233"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2" name="Rectangle 101">
              <a:extLst>
                <a:ext uri="{FF2B5EF4-FFF2-40B4-BE49-F238E27FC236}">
                  <a16:creationId xmlns:a16="http://schemas.microsoft.com/office/drawing/2014/main" id="{4BAAA667-154A-A65D-5A85-E05BC4632DF6}"/>
                </a:ext>
              </a:extLst>
            </p:cNvPr>
            <p:cNvSpPr/>
            <p:nvPr/>
          </p:nvSpPr>
          <p:spPr bwMode="auto">
            <a:xfrm>
              <a:off x="1029085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103" name="Straight Arrow Connector 102" title="Decorative">
            <a:extLst>
              <a:ext uri="{FF2B5EF4-FFF2-40B4-BE49-F238E27FC236}">
                <a16:creationId xmlns:a16="http://schemas.microsoft.com/office/drawing/2014/main" id="{85500C52-EE68-E382-E8C3-5C9DE8F5FE31}"/>
              </a:ext>
            </a:extLst>
          </p:cNvPr>
          <p:cNvCxnSpPr>
            <a:cxnSpLocks/>
          </p:cNvCxnSpPr>
          <p:nvPr/>
        </p:nvCxnSpPr>
        <p:spPr>
          <a:xfrm>
            <a:off x="7547646" y="4604440"/>
            <a:ext cx="2117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title="Decorative">
            <a:extLst>
              <a:ext uri="{FF2B5EF4-FFF2-40B4-BE49-F238E27FC236}">
                <a16:creationId xmlns:a16="http://schemas.microsoft.com/office/drawing/2014/main" id="{AF5705C2-5297-5062-5804-56850F000713}"/>
              </a:ext>
            </a:extLst>
          </p:cNvPr>
          <p:cNvCxnSpPr>
            <a:cxnSpLocks/>
          </p:cNvCxnSpPr>
          <p:nvPr/>
        </p:nvCxnSpPr>
        <p:spPr>
          <a:xfrm>
            <a:off x="7547646" y="2886989"/>
            <a:ext cx="2117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612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723073" y="600540"/>
            <a:ext cx="10634964"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 Distribution Strategy</a:t>
            </a:r>
          </a:p>
        </p:txBody>
      </p:sp>
      <p:sp>
        <p:nvSpPr>
          <p:cNvPr id="19" name="TextBox 18">
            <a:extLst>
              <a:ext uri="{FF2B5EF4-FFF2-40B4-BE49-F238E27FC236}">
                <a16:creationId xmlns:a16="http://schemas.microsoft.com/office/drawing/2014/main" id="{CA8E2A1D-2B64-B7A9-CE23-EF9A7CE4F65E}"/>
              </a:ext>
            </a:extLst>
          </p:cNvPr>
          <p:cNvSpPr txBox="1"/>
          <p:nvPr/>
        </p:nvSpPr>
        <p:spPr>
          <a:xfrm>
            <a:off x="723073" y="1708168"/>
            <a:ext cx="10631929" cy="338554"/>
          </a:xfrm>
          <a:prstGeom prst="rect">
            <a:avLst/>
          </a:prstGeom>
          <a:solidFill>
            <a:schemeClr val="accent1">
              <a:lumMod val="20000"/>
              <a:lumOff val="80000"/>
            </a:schemeClr>
          </a:solidFill>
        </p:spPr>
        <p:txBody>
          <a:bodyPr wrap="square" lIns="91440" tIns="45720" rIns="91440" bIns="45720" anchor="t">
            <a:spAutoFit/>
          </a:bodyPr>
          <a:lstStyle/>
          <a:p>
            <a:r>
              <a:rPr lang="en-IN" sz="1600">
                <a:solidFill>
                  <a:srgbClr val="42BDBD"/>
                </a:solidFill>
                <a:effectLst/>
                <a:latin typeface="Consolas"/>
                <a:cs typeface="Consolas" panose="020B0609020204030204" pitchFamily="49" charset="0"/>
              </a:rPr>
              <a:t>SELECT</a:t>
            </a:r>
            <a:r>
              <a:rPr lang="en-IN" sz="1600">
                <a:latin typeface="Consolas"/>
                <a:cs typeface="Consolas" panose="020B0609020204030204" pitchFamily="49" charset="0"/>
              </a:rPr>
              <a:t> </a:t>
            </a:r>
            <a:r>
              <a:rPr lang="en-IN" sz="1600" err="1">
                <a:effectLst/>
                <a:latin typeface="Consolas"/>
                <a:cs typeface="Consolas" panose="020B0609020204030204" pitchFamily="49" charset="0"/>
              </a:rPr>
              <a:t>rebalance_table_shards</a:t>
            </a:r>
            <a:r>
              <a:rPr lang="en-IN" sz="1600">
                <a:effectLst/>
                <a:latin typeface="Consolas"/>
                <a:cs typeface="Consolas" panose="020B0609020204030204" pitchFamily="49" charset="0"/>
              </a:rPr>
              <a:t>(</a:t>
            </a:r>
            <a:r>
              <a:rPr lang="en-IN" sz="1600" err="1">
                <a:effectLst/>
                <a:latin typeface="Consolas"/>
                <a:cs typeface="Consolas" panose="020B0609020204030204" pitchFamily="49" charset="0"/>
              </a:rPr>
              <a:t>rebalance_strategy</a:t>
            </a:r>
            <a:r>
              <a:rPr lang="en-IN" sz="1600">
                <a:latin typeface="Consolas"/>
                <a:cs typeface="Consolas" panose="020B0609020204030204" pitchFamily="49" charset="0"/>
              </a:rPr>
              <a:t> </a:t>
            </a:r>
            <a:r>
              <a:rPr lang="en-IN" sz="1600">
                <a:effectLst/>
                <a:latin typeface="Consolas"/>
                <a:cs typeface="Consolas" panose="020B0609020204030204" pitchFamily="49" charset="0"/>
              </a:rPr>
              <a:t>:</a:t>
            </a:r>
            <a:r>
              <a:rPr lang="en-IN" sz="1600">
                <a:solidFill>
                  <a:srgbClr val="00BFFF"/>
                </a:solidFill>
                <a:effectLst/>
                <a:latin typeface="Consolas"/>
                <a:cs typeface="Consolas" panose="020B0609020204030204" pitchFamily="49" charset="0"/>
              </a:rPr>
              <a:t>=</a:t>
            </a:r>
            <a:r>
              <a:rPr lang="en-IN" sz="1600">
                <a:solidFill>
                  <a:srgbClr val="00BFFF"/>
                </a:solidFill>
                <a:latin typeface="Consolas"/>
                <a:ea typeface="+mn-lt"/>
                <a:cs typeface="+mn-lt"/>
              </a:rPr>
              <a:t> </a:t>
            </a:r>
            <a:r>
              <a:rPr lang="en-IN" sz="1600">
                <a:solidFill>
                  <a:srgbClr val="FF40FF"/>
                </a:solidFill>
                <a:ea typeface="+mn-lt"/>
                <a:cs typeface="+mn-lt"/>
              </a:rPr>
              <a:t>'</a:t>
            </a:r>
            <a:r>
              <a:rPr lang="en-IN" sz="1600" err="1">
                <a:solidFill>
                  <a:srgbClr val="FF40FF"/>
                </a:solidFill>
                <a:ea typeface="+mn-lt"/>
                <a:cs typeface="+mn-lt"/>
              </a:rPr>
              <a:t>by_shard_count</a:t>
            </a:r>
            <a:r>
              <a:rPr lang="en-IN" sz="1600">
                <a:solidFill>
                  <a:srgbClr val="FF40FF"/>
                </a:solidFill>
                <a:latin typeface="Calibri"/>
                <a:cs typeface="Calibri"/>
              </a:rPr>
              <a:t>'</a:t>
            </a:r>
            <a:r>
              <a:rPr lang="en-IN" sz="1600">
                <a:latin typeface="Consolas"/>
                <a:cs typeface="+mn-lt"/>
              </a:rPr>
              <a:t>);</a:t>
            </a:r>
            <a:r>
              <a:rPr lang="en-IN" sz="1600">
                <a:latin typeface="Consolas"/>
                <a:cs typeface="Consolas" panose="020B0609020204030204" pitchFamily="49" charset="0"/>
              </a:rPr>
              <a:t>    </a:t>
            </a:r>
            <a:r>
              <a:rPr lang="en-IN" sz="1600">
                <a:effectLst/>
                <a:latin typeface="Consolas"/>
                <a:cs typeface="Consolas" panose="020B0609020204030204" pitchFamily="49" charset="0"/>
              </a:rPr>
              <a:t>(Default Strategy)</a:t>
            </a:r>
            <a:r>
              <a:rPr lang="en-IN" sz="1600">
                <a:solidFill>
                  <a:srgbClr val="FF1D93"/>
                </a:solidFill>
                <a:latin typeface="Consolas"/>
                <a:cs typeface="Consolas" panose="020B0609020204030204" pitchFamily="49" charset="0"/>
              </a:rPr>
              <a:t> </a:t>
            </a:r>
          </a:p>
        </p:txBody>
      </p:sp>
      <p:cxnSp>
        <p:nvCxnSpPr>
          <p:cNvPr id="30" name="Straight Connector 29" title="Decorative">
            <a:extLst>
              <a:ext uri="{FF2B5EF4-FFF2-40B4-BE49-F238E27FC236}">
                <a16:creationId xmlns:a16="http://schemas.microsoft.com/office/drawing/2014/main" id="{7C0B0E29-6042-4C11-FEAF-30FA87CCABD3}"/>
              </a:ext>
            </a:extLst>
          </p:cNvPr>
          <p:cNvCxnSpPr>
            <a:cxnSpLocks/>
          </p:cNvCxnSpPr>
          <p:nvPr/>
        </p:nvCxnSpPr>
        <p:spPr>
          <a:xfrm>
            <a:off x="6018256" y="2707397"/>
            <a:ext cx="0" cy="3041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34831E9-613C-4AA0-0CE0-C2914A94268F}"/>
              </a:ext>
            </a:extLst>
          </p:cNvPr>
          <p:cNvSpPr/>
          <p:nvPr/>
        </p:nvSpPr>
        <p:spPr>
          <a:xfrm>
            <a:off x="1231689" y="3051975"/>
            <a:ext cx="2054791" cy="104350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1</a:t>
            </a:r>
          </a:p>
        </p:txBody>
      </p:sp>
      <p:sp>
        <p:nvSpPr>
          <p:cNvPr id="9" name="Rectangle 8">
            <a:extLst>
              <a:ext uri="{FF2B5EF4-FFF2-40B4-BE49-F238E27FC236}">
                <a16:creationId xmlns:a16="http://schemas.microsoft.com/office/drawing/2014/main" id="{CC4E74BF-4C5F-2E31-8AEB-7EA2CB0083BC}"/>
              </a:ext>
            </a:extLst>
          </p:cNvPr>
          <p:cNvSpPr/>
          <p:nvPr/>
        </p:nvSpPr>
        <p:spPr>
          <a:xfrm>
            <a:off x="2259084" y="4285536"/>
            <a:ext cx="2054791" cy="92205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3</a:t>
            </a:r>
          </a:p>
        </p:txBody>
      </p:sp>
      <p:sp>
        <p:nvSpPr>
          <p:cNvPr id="10" name="Rectangle 9">
            <a:extLst>
              <a:ext uri="{FF2B5EF4-FFF2-40B4-BE49-F238E27FC236}">
                <a16:creationId xmlns:a16="http://schemas.microsoft.com/office/drawing/2014/main" id="{EAA2BE6D-746A-8574-3EF7-0E218288705C}"/>
              </a:ext>
            </a:extLst>
          </p:cNvPr>
          <p:cNvSpPr/>
          <p:nvPr/>
        </p:nvSpPr>
        <p:spPr>
          <a:xfrm>
            <a:off x="1507107" y="352707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12" name="Rectangle 11">
            <a:extLst>
              <a:ext uri="{FF2B5EF4-FFF2-40B4-BE49-F238E27FC236}">
                <a16:creationId xmlns:a16="http://schemas.microsoft.com/office/drawing/2014/main" id="{538A6621-4F00-3F6D-A83E-A74C481B0923}"/>
              </a:ext>
            </a:extLst>
          </p:cNvPr>
          <p:cNvSpPr/>
          <p:nvPr/>
        </p:nvSpPr>
        <p:spPr>
          <a:xfrm>
            <a:off x="2082144" y="352272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
        <p:nvSpPr>
          <p:cNvPr id="14" name="Rectangle 13">
            <a:extLst>
              <a:ext uri="{FF2B5EF4-FFF2-40B4-BE49-F238E27FC236}">
                <a16:creationId xmlns:a16="http://schemas.microsoft.com/office/drawing/2014/main" id="{B16B712C-2DED-148A-D5F9-6248A102260F}"/>
              </a:ext>
            </a:extLst>
          </p:cNvPr>
          <p:cNvSpPr/>
          <p:nvPr/>
        </p:nvSpPr>
        <p:spPr>
          <a:xfrm>
            <a:off x="2635843" y="352272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3</a:t>
            </a:r>
          </a:p>
        </p:txBody>
      </p:sp>
      <p:sp>
        <p:nvSpPr>
          <p:cNvPr id="16" name="Rectangle 15">
            <a:extLst>
              <a:ext uri="{FF2B5EF4-FFF2-40B4-BE49-F238E27FC236}">
                <a16:creationId xmlns:a16="http://schemas.microsoft.com/office/drawing/2014/main" id="{B7BF895E-BA04-BDE2-2B07-2541399C7FD2}"/>
              </a:ext>
            </a:extLst>
          </p:cNvPr>
          <p:cNvSpPr/>
          <p:nvPr/>
        </p:nvSpPr>
        <p:spPr>
          <a:xfrm>
            <a:off x="3490814" y="3055633"/>
            <a:ext cx="2054791" cy="104350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2</a:t>
            </a:r>
            <a:endParaRPr lang="en-US"/>
          </a:p>
        </p:txBody>
      </p:sp>
      <p:sp>
        <p:nvSpPr>
          <p:cNvPr id="18" name="Rectangle 17">
            <a:extLst>
              <a:ext uri="{FF2B5EF4-FFF2-40B4-BE49-F238E27FC236}">
                <a16:creationId xmlns:a16="http://schemas.microsoft.com/office/drawing/2014/main" id="{20D51A34-A642-91C9-F17F-701DE9A6514E}"/>
              </a:ext>
            </a:extLst>
          </p:cNvPr>
          <p:cNvSpPr/>
          <p:nvPr/>
        </p:nvSpPr>
        <p:spPr>
          <a:xfrm>
            <a:off x="3766232" y="3530731"/>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4</a:t>
            </a:r>
          </a:p>
        </p:txBody>
      </p:sp>
      <p:sp>
        <p:nvSpPr>
          <p:cNvPr id="21" name="Rectangle 20">
            <a:extLst>
              <a:ext uri="{FF2B5EF4-FFF2-40B4-BE49-F238E27FC236}">
                <a16:creationId xmlns:a16="http://schemas.microsoft.com/office/drawing/2014/main" id="{7E2FEB12-25C1-A52D-8669-AB7869B7207D}"/>
              </a:ext>
            </a:extLst>
          </p:cNvPr>
          <p:cNvSpPr/>
          <p:nvPr/>
        </p:nvSpPr>
        <p:spPr>
          <a:xfrm>
            <a:off x="4384224" y="352272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5</a:t>
            </a:r>
          </a:p>
        </p:txBody>
      </p:sp>
      <p:sp>
        <p:nvSpPr>
          <p:cNvPr id="23" name="Rectangle 22">
            <a:extLst>
              <a:ext uri="{FF2B5EF4-FFF2-40B4-BE49-F238E27FC236}">
                <a16:creationId xmlns:a16="http://schemas.microsoft.com/office/drawing/2014/main" id="{E7BE585A-27CD-35CE-1038-A3CDB2E4F164}"/>
              </a:ext>
            </a:extLst>
          </p:cNvPr>
          <p:cNvSpPr/>
          <p:nvPr/>
        </p:nvSpPr>
        <p:spPr>
          <a:xfrm>
            <a:off x="4930011" y="352272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6</a:t>
            </a:r>
          </a:p>
        </p:txBody>
      </p:sp>
      <p:sp>
        <p:nvSpPr>
          <p:cNvPr id="26" name="Rectangle 25">
            <a:extLst>
              <a:ext uri="{FF2B5EF4-FFF2-40B4-BE49-F238E27FC236}">
                <a16:creationId xmlns:a16="http://schemas.microsoft.com/office/drawing/2014/main" id="{4A0E3AC9-FF75-5740-9BF9-AADB10DE23DA}"/>
              </a:ext>
            </a:extLst>
          </p:cNvPr>
          <p:cNvSpPr/>
          <p:nvPr/>
        </p:nvSpPr>
        <p:spPr>
          <a:xfrm>
            <a:off x="6480090" y="3060297"/>
            <a:ext cx="2054791" cy="104350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1</a:t>
            </a:r>
          </a:p>
        </p:txBody>
      </p:sp>
      <p:sp>
        <p:nvSpPr>
          <p:cNvPr id="28" name="Rectangle 27">
            <a:extLst>
              <a:ext uri="{FF2B5EF4-FFF2-40B4-BE49-F238E27FC236}">
                <a16:creationId xmlns:a16="http://schemas.microsoft.com/office/drawing/2014/main" id="{4ECE6B1F-E0B3-2788-9635-A97CC4574FB9}"/>
              </a:ext>
            </a:extLst>
          </p:cNvPr>
          <p:cNvSpPr/>
          <p:nvPr/>
        </p:nvSpPr>
        <p:spPr>
          <a:xfrm>
            <a:off x="7507485" y="4293858"/>
            <a:ext cx="2054791" cy="9897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3</a:t>
            </a:r>
          </a:p>
        </p:txBody>
      </p:sp>
      <p:sp>
        <p:nvSpPr>
          <p:cNvPr id="31" name="Rectangle 30">
            <a:extLst>
              <a:ext uri="{FF2B5EF4-FFF2-40B4-BE49-F238E27FC236}">
                <a16:creationId xmlns:a16="http://schemas.microsoft.com/office/drawing/2014/main" id="{FD9E87F3-6FC0-A8D4-E420-01A6D1B8E9EB}"/>
              </a:ext>
            </a:extLst>
          </p:cNvPr>
          <p:cNvSpPr/>
          <p:nvPr/>
        </p:nvSpPr>
        <p:spPr>
          <a:xfrm>
            <a:off x="6755508" y="3535395"/>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33" name="Rectangle 32">
            <a:extLst>
              <a:ext uri="{FF2B5EF4-FFF2-40B4-BE49-F238E27FC236}">
                <a16:creationId xmlns:a16="http://schemas.microsoft.com/office/drawing/2014/main" id="{A70239C8-8852-AC12-BC37-32927E531DAA}"/>
              </a:ext>
            </a:extLst>
          </p:cNvPr>
          <p:cNvSpPr/>
          <p:nvPr/>
        </p:nvSpPr>
        <p:spPr>
          <a:xfrm>
            <a:off x="7330545" y="3531045"/>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
        <p:nvSpPr>
          <p:cNvPr id="35" name="Rectangle 34" title="Decorative">
            <a:extLst>
              <a:ext uri="{FF2B5EF4-FFF2-40B4-BE49-F238E27FC236}">
                <a16:creationId xmlns:a16="http://schemas.microsoft.com/office/drawing/2014/main" id="{34BD373F-D845-3343-20AE-6211FE5C1BFC}"/>
              </a:ext>
            </a:extLst>
          </p:cNvPr>
          <p:cNvSpPr/>
          <p:nvPr/>
        </p:nvSpPr>
        <p:spPr>
          <a:xfrm>
            <a:off x="7884244" y="3531045"/>
            <a:ext cx="370703" cy="383060"/>
          </a:xfrm>
          <a:prstGeom prst="rect">
            <a:avLst/>
          </a:prstGeom>
          <a:ln w="38100">
            <a:solidFill>
              <a:schemeClr val="accent6">
                <a:lumMod val="75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E28F9797-5834-4C7E-BA13-E2E5B54AA0AA}"/>
              </a:ext>
            </a:extLst>
          </p:cNvPr>
          <p:cNvSpPr/>
          <p:nvPr/>
        </p:nvSpPr>
        <p:spPr>
          <a:xfrm>
            <a:off x="8739215" y="3063955"/>
            <a:ext cx="2054791" cy="104350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2</a:t>
            </a:r>
            <a:endParaRPr lang="en-US"/>
          </a:p>
        </p:txBody>
      </p:sp>
      <p:sp>
        <p:nvSpPr>
          <p:cNvPr id="39" name="Rectangle 38">
            <a:extLst>
              <a:ext uri="{FF2B5EF4-FFF2-40B4-BE49-F238E27FC236}">
                <a16:creationId xmlns:a16="http://schemas.microsoft.com/office/drawing/2014/main" id="{994E6ACB-ED34-F5AC-A884-31BC4E8C14A1}"/>
              </a:ext>
            </a:extLst>
          </p:cNvPr>
          <p:cNvSpPr/>
          <p:nvPr/>
        </p:nvSpPr>
        <p:spPr>
          <a:xfrm>
            <a:off x="9014633" y="353905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4</a:t>
            </a:r>
          </a:p>
        </p:txBody>
      </p:sp>
      <p:sp>
        <p:nvSpPr>
          <p:cNvPr id="41" name="Rectangle 40">
            <a:extLst>
              <a:ext uri="{FF2B5EF4-FFF2-40B4-BE49-F238E27FC236}">
                <a16:creationId xmlns:a16="http://schemas.microsoft.com/office/drawing/2014/main" id="{8BC124E3-830D-88B0-867E-81B795560456}"/>
              </a:ext>
            </a:extLst>
          </p:cNvPr>
          <p:cNvSpPr/>
          <p:nvPr/>
        </p:nvSpPr>
        <p:spPr>
          <a:xfrm>
            <a:off x="9632625" y="3531045"/>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5</a:t>
            </a:r>
          </a:p>
        </p:txBody>
      </p:sp>
      <p:sp>
        <p:nvSpPr>
          <p:cNvPr id="43" name="Rectangle 42" title="Decorative">
            <a:extLst>
              <a:ext uri="{FF2B5EF4-FFF2-40B4-BE49-F238E27FC236}">
                <a16:creationId xmlns:a16="http://schemas.microsoft.com/office/drawing/2014/main" id="{C2F80720-0EF1-57C7-90C9-2AAECBB59468}"/>
              </a:ext>
            </a:extLst>
          </p:cNvPr>
          <p:cNvSpPr/>
          <p:nvPr/>
        </p:nvSpPr>
        <p:spPr>
          <a:xfrm>
            <a:off x="10178412" y="3531045"/>
            <a:ext cx="370703" cy="383060"/>
          </a:xfrm>
          <a:prstGeom prst="rect">
            <a:avLst/>
          </a:prstGeom>
          <a:ln w="38100">
            <a:solidFill>
              <a:schemeClr val="accent6">
                <a:lumMod val="75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7" name="Elbow Connector 46" title="Decorative">
            <a:extLst>
              <a:ext uri="{FF2B5EF4-FFF2-40B4-BE49-F238E27FC236}">
                <a16:creationId xmlns:a16="http://schemas.microsoft.com/office/drawing/2014/main" id="{4901BA0A-C3CA-E35A-F73E-79E66108F521}"/>
              </a:ext>
            </a:extLst>
          </p:cNvPr>
          <p:cNvCxnSpPr>
            <a:cxnSpLocks/>
            <a:stCxn id="35" idx="2"/>
            <a:endCxn id="58" idx="1"/>
          </p:cNvCxnSpPr>
          <p:nvPr/>
        </p:nvCxnSpPr>
        <p:spPr>
          <a:xfrm rot="5400000">
            <a:off x="7444718" y="4313215"/>
            <a:ext cx="1023988" cy="225769"/>
          </a:xfrm>
          <a:prstGeom prst="bentConnector4">
            <a:avLst>
              <a:gd name="adj1" fmla="val 28581"/>
              <a:gd name="adj2" fmla="val 370922"/>
            </a:avLst>
          </a:prstGeom>
          <a:ln w="38100">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title="Decorative">
            <a:extLst>
              <a:ext uri="{FF2B5EF4-FFF2-40B4-BE49-F238E27FC236}">
                <a16:creationId xmlns:a16="http://schemas.microsoft.com/office/drawing/2014/main" id="{8E573F5F-F591-0261-1FA7-30B1B2CDE500}"/>
              </a:ext>
            </a:extLst>
          </p:cNvPr>
          <p:cNvCxnSpPr>
            <a:cxnSpLocks/>
            <a:stCxn id="43" idx="2"/>
          </p:cNvCxnSpPr>
          <p:nvPr/>
        </p:nvCxnSpPr>
        <p:spPr>
          <a:xfrm rot="5400000">
            <a:off x="9183727" y="3758056"/>
            <a:ext cx="1023988" cy="1336086"/>
          </a:xfrm>
          <a:prstGeom prst="bentConnector2">
            <a:avLst/>
          </a:prstGeom>
          <a:ln w="38100">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667BC45-C513-AB00-71BF-22060C5E7109}"/>
              </a:ext>
            </a:extLst>
          </p:cNvPr>
          <p:cNvSpPr/>
          <p:nvPr/>
        </p:nvSpPr>
        <p:spPr>
          <a:xfrm>
            <a:off x="7843827" y="4746563"/>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3</a:t>
            </a:r>
          </a:p>
        </p:txBody>
      </p:sp>
      <p:sp>
        <p:nvSpPr>
          <p:cNvPr id="60" name="Rectangle 59">
            <a:extLst>
              <a:ext uri="{FF2B5EF4-FFF2-40B4-BE49-F238E27FC236}">
                <a16:creationId xmlns:a16="http://schemas.microsoft.com/office/drawing/2014/main" id="{B2089CAB-8694-5886-2CBD-9141B43E8360}"/>
              </a:ext>
            </a:extLst>
          </p:cNvPr>
          <p:cNvSpPr/>
          <p:nvPr/>
        </p:nvSpPr>
        <p:spPr>
          <a:xfrm>
            <a:off x="8643930" y="4746878"/>
            <a:ext cx="370703" cy="383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6</a:t>
            </a:r>
          </a:p>
        </p:txBody>
      </p:sp>
    </p:spTree>
    <p:extLst>
      <p:ext uri="{BB962C8B-B14F-4D97-AF65-F5344CB8AC3E}">
        <p14:creationId xmlns:p14="http://schemas.microsoft.com/office/powerpoint/2010/main" val="41893543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92505" y="493839"/>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 Distribution Strategy</a:t>
            </a:r>
          </a:p>
        </p:txBody>
      </p:sp>
      <p:sp>
        <p:nvSpPr>
          <p:cNvPr id="19" name="TextBox 18">
            <a:extLst>
              <a:ext uri="{FF2B5EF4-FFF2-40B4-BE49-F238E27FC236}">
                <a16:creationId xmlns:a16="http://schemas.microsoft.com/office/drawing/2014/main" id="{CA8E2A1D-2B64-B7A9-CE23-EF9A7CE4F65E}"/>
              </a:ext>
            </a:extLst>
          </p:cNvPr>
          <p:cNvSpPr txBox="1"/>
          <p:nvPr/>
        </p:nvSpPr>
        <p:spPr>
          <a:xfrm>
            <a:off x="1579276" y="1514964"/>
            <a:ext cx="9247746" cy="338554"/>
          </a:xfrm>
          <a:prstGeom prst="rect">
            <a:avLst/>
          </a:prstGeom>
          <a:solidFill>
            <a:schemeClr val="accent1">
              <a:lumMod val="20000"/>
              <a:lumOff val="80000"/>
            </a:schemeClr>
          </a:solidFill>
        </p:spPr>
        <p:txBody>
          <a:bodyPr wrap="square">
            <a:spAutoFit/>
          </a:bodyPr>
          <a:lstStyle/>
          <a:p>
            <a:r>
              <a:rPr lang="en-IN" sz="1600">
                <a:solidFill>
                  <a:srgbClr val="42BDBD"/>
                </a:solidFill>
                <a:effectLst/>
                <a:latin typeface="Consolas" panose="020B0609020204030204" pitchFamily="49" charset="0"/>
                <a:cs typeface="Consolas" panose="020B0609020204030204" pitchFamily="49" charset="0"/>
              </a:rPr>
              <a:t>SELECT</a:t>
            </a:r>
            <a:r>
              <a:rPr lang="en-IN" sz="1600">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rebalance_table_shards</a:t>
            </a:r>
            <a:r>
              <a:rPr lang="en-IN" sz="1600">
                <a:effectLst/>
                <a:latin typeface="Consolas" panose="020B0609020204030204" pitchFamily="49" charset="0"/>
                <a:cs typeface="Consolas" panose="020B0609020204030204" pitchFamily="49" charset="0"/>
              </a:rPr>
              <a:t>(</a:t>
            </a:r>
            <a:r>
              <a:rPr lang="en-IN" sz="1600" err="1">
                <a:effectLst/>
                <a:latin typeface="Consolas" panose="020B0609020204030204" pitchFamily="49" charset="0"/>
                <a:cs typeface="Consolas" panose="020B0609020204030204" pitchFamily="49" charset="0"/>
              </a:rPr>
              <a:t>rebalance_strategy</a:t>
            </a:r>
            <a:r>
              <a:rPr lang="en-IN" sz="1600">
                <a:latin typeface="Consolas" panose="020B0609020204030204" pitchFamily="49" charset="0"/>
                <a:cs typeface="Consolas" panose="020B0609020204030204" pitchFamily="49" charset="0"/>
              </a:rPr>
              <a:t> </a:t>
            </a:r>
            <a:r>
              <a:rPr lang="en-IN" sz="1600">
                <a:effectLst/>
                <a:latin typeface="Consolas" panose="020B0609020204030204" pitchFamily="49" charset="0"/>
                <a:cs typeface="Consolas" panose="020B0609020204030204" pitchFamily="49" charset="0"/>
              </a:rPr>
              <a:t>:</a:t>
            </a:r>
            <a:r>
              <a:rPr lang="en-IN" sz="1600">
                <a:solidFill>
                  <a:srgbClr val="00BFFF"/>
                </a:solidFill>
                <a:effectLst/>
                <a:latin typeface="Consolas" panose="020B0609020204030204" pitchFamily="49" charset="0"/>
                <a:cs typeface="Consolas" panose="020B0609020204030204" pitchFamily="49" charset="0"/>
              </a:rPr>
              <a:t>=</a:t>
            </a:r>
            <a:r>
              <a:rPr lang="en-IN" sz="1600">
                <a:latin typeface="Consolas" panose="020B0609020204030204" pitchFamily="49" charset="0"/>
                <a:cs typeface="Consolas" panose="020B0609020204030204" pitchFamily="49" charset="0"/>
              </a:rPr>
              <a:t> </a:t>
            </a:r>
            <a:r>
              <a:rPr lang="en-IN" sz="1600">
                <a:solidFill>
                  <a:srgbClr val="FF1D93"/>
                </a:solidFill>
                <a:effectLst/>
                <a:latin typeface="Consolas" panose="020B0609020204030204" pitchFamily="49" charset="0"/>
                <a:cs typeface="Consolas" panose="020B0609020204030204" pitchFamily="49" charset="0"/>
              </a:rPr>
              <a:t>'</a:t>
            </a:r>
            <a:r>
              <a:rPr lang="en-IN" sz="1600" err="1">
                <a:solidFill>
                  <a:srgbClr val="FF1D93"/>
                </a:solidFill>
                <a:effectLst/>
                <a:latin typeface="Consolas" panose="020B0609020204030204" pitchFamily="49" charset="0"/>
                <a:cs typeface="Consolas" panose="020B0609020204030204" pitchFamily="49" charset="0"/>
              </a:rPr>
              <a:t>by_disk_size</a:t>
            </a:r>
            <a:r>
              <a:rPr lang="en-IN" sz="1600">
                <a:solidFill>
                  <a:srgbClr val="FF1D93"/>
                </a:solidFill>
                <a:effectLst/>
                <a:latin typeface="Consolas" panose="020B0609020204030204" pitchFamily="49" charset="0"/>
                <a:cs typeface="Consolas" panose="020B0609020204030204" pitchFamily="49" charset="0"/>
              </a:rPr>
              <a:t>'</a:t>
            </a:r>
            <a:r>
              <a:rPr lang="en-IN" sz="1600">
                <a:effectLst/>
                <a:latin typeface="Consolas" panose="020B0609020204030204" pitchFamily="49" charset="0"/>
                <a:cs typeface="Consolas" panose="020B0609020204030204" pitchFamily="49" charset="0"/>
              </a:rPr>
              <a:t>);</a:t>
            </a:r>
            <a:endParaRPr lang="en-US" sz="1600">
              <a:latin typeface="Consolas" panose="020B0609020204030204" pitchFamily="49" charset="0"/>
              <a:cs typeface="Consolas" panose="020B0609020204030204" pitchFamily="49" charset="0"/>
            </a:endParaRPr>
          </a:p>
        </p:txBody>
      </p:sp>
      <p:cxnSp>
        <p:nvCxnSpPr>
          <p:cNvPr id="30" name="Straight Connector 29" title="Decorative">
            <a:extLst>
              <a:ext uri="{FF2B5EF4-FFF2-40B4-BE49-F238E27FC236}">
                <a16:creationId xmlns:a16="http://schemas.microsoft.com/office/drawing/2014/main" id="{7C0B0E29-6042-4C11-FEAF-30FA87CCABD3}"/>
              </a:ext>
            </a:extLst>
          </p:cNvPr>
          <p:cNvCxnSpPr>
            <a:cxnSpLocks/>
          </p:cNvCxnSpPr>
          <p:nvPr/>
        </p:nvCxnSpPr>
        <p:spPr>
          <a:xfrm>
            <a:off x="6001765" y="2279841"/>
            <a:ext cx="0" cy="26657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9BF9854-F04D-B8D5-ABDD-B731C7D2AC7C}"/>
              </a:ext>
            </a:extLst>
          </p:cNvPr>
          <p:cNvSpPr txBox="1"/>
          <p:nvPr/>
        </p:nvSpPr>
        <p:spPr>
          <a:xfrm>
            <a:off x="1579276" y="5443098"/>
            <a:ext cx="7769691" cy="369332"/>
          </a:xfrm>
          <a:prstGeom prst="rect">
            <a:avLst/>
          </a:prstGeom>
          <a:noFill/>
        </p:spPr>
        <p:txBody>
          <a:bodyPr wrap="none" rtlCol="0">
            <a:spAutoFit/>
          </a:bodyPr>
          <a:lstStyle/>
          <a:p>
            <a:r>
              <a:rPr lang="en-US"/>
              <a:t>There is flexibility for users to create self defined custom strategies through UDFs</a:t>
            </a:r>
          </a:p>
        </p:txBody>
      </p:sp>
      <p:sp>
        <p:nvSpPr>
          <p:cNvPr id="3" name="Rectangle 2">
            <a:extLst>
              <a:ext uri="{FF2B5EF4-FFF2-40B4-BE49-F238E27FC236}">
                <a16:creationId xmlns:a16="http://schemas.microsoft.com/office/drawing/2014/main" id="{C5AF343D-1B89-FF11-7530-DAADA815430C}"/>
              </a:ext>
            </a:extLst>
          </p:cNvPr>
          <p:cNvSpPr/>
          <p:nvPr/>
        </p:nvSpPr>
        <p:spPr>
          <a:xfrm>
            <a:off x="1719398" y="2487366"/>
            <a:ext cx="1598021" cy="193635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1</a:t>
            </a:r>
          </a:p>
        </p:txBody>
      </p:sp>
      <p:sp>
        <p:nvSpPr>
          <p:cNvPr id="6" name="Rectangle 5">
            <a:extLst>
              <a:ext uri="{FF2B5EF4-FFF2-40B4-BE49-F238E27FC236}">
                <a16:creationId xmlns:a16="http://schemas.microsoft.com/office/drawing/2014/main" id="{03348917-5E14-757C-C253-2387815CF270}"/>
              </a:ext>
            </a:extLst>
          </p:cNvPr>
          <p:cNvSpPr/>
          <p:nvPr/>
        </p:nvSpPr>
        <p:spPr>
          <a:xfrm>
            <a:off x="2025268" y="3279384"/>
            <a:ext cx="370703" cy="424994"/>
          </a:xfrm>
          <a:prstGeom prst="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7" name="Rectangle 6">
            <a:extLst>
              <a:ext uri="{FF2B5EF4-FFF2-40B4-BE49-F238E27FC236}">
                <a16:creationId xmlns:a16="http://schemas.microsoft.com/office/drawing/2014/main" id="{97624F4B-F3C0-BA67-7B97-55FC16172F9B}"/>
              </a:ext>
            </a:extLst>
          </p:cNvPr>
          <p:cNvSpPr/>
          <p:nvPr/>
        </p:nvSpPr>
        <p:spPr>
          <a:xfrm>
            <a:off x="2723088" y="3279384"/>
            <a:ext cx="370703" cy="424994"/>
          </a:xfrm>
          <a:prstGeom prst="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
        <p:nvSpPr>
          <p:cNvPr id="9" name="Rectangle 8">
            <a:extLst>
              <a:ext uri="{FF2B5EF4-FFF2-40B4-BE49-F238E27FC236}">
                <a16:creationId xmlns:a16="http://schemas.microsoft.com/office/drawing/2014/main" id="{E51CCECF-5C19-53B9-4667-AD9D1CA3DA7A}"/>
              </a:ext>
            </a:extLst>
          </p:cNvPr>
          <p:cNvSpPr/>
          <p:nvPr/>
        </p:nvSpPr>
        <p:spPr>
          <a:xfrm>
            <a:off x="3697987" y="2491424"/>
            <a:ext cx="1596639" cy="193229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2</a:t>
            </a:r>
            <a:endParaRPr lang="en-US"/>
          </a:p>
        </p:txBody>
      </p:sp>
      <p:sp>
        <p:nvSpPr>
          <p:cNvPr id="10" name="Rectangle 9">
            <a:extLst>
              <a:ext uri="{FF2B5EF4-FFF2-40B4-BE49-F238E27FC236}">
                <a16:creationId xmlns:a16="http://schemas.microsoft.com/office/drawing/2014/main" id="{38E2A68D-0D15-6B9E-B0E0-38D3AEB26F02}"/>
              </a:ext>
            </a:extLst>
          </p:cNvPr>
          <p:cNvSpPr/>
          <p:nvPr/>
        </p:nvSpPr>
        <p:spPr>
          <a:xfrm>
            <a:off x="3964838" y="2946454"/>
            <a:ext cx="370703" cy="1279238"/>
          </a:xfrm>
          <a:prstGeom prst="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r>
              <a:rPr lang="en-US"/>
              <a:t>4</a:t>
            </a:r>
          </a:p>
        </p:txBody>
      </p:sp>
      <p:sp>
        <p:nvSpPr>
          <p:cNvPr id="11" name="Rectangle 10">
            <a:extLst>
              <a:ext uri="{FF2B5EF4-FFF2-40B4-BE49-F238E27FC236}">
                <a16:creationId xmlns:a16="http://schemas.microsoft.com/office/drawing/2014/main" id="{9E92685D-0A16-E27F-C02D-B605731A1B4B}"/>
              </a:ext>
            </a:extLst>
          </p:cNvPr>
          <p:cNvSpPr/>
          <p:nvPr/>
        </p:nvSpPr>
        <p:spPr>
          <a:xfrm>
            <a:off x="4673682" y="2944897"/>
            <a:ext cx="370703" cy="1268757"/>
          </a:xfrm>
          <a:prstGeom prst="rect">
            <a:avLst/>
          </a:prstGeom>
          <a:ln w="9525">
            <a:solidFill>
              <a:schemeClr val="accent6">
                <a:lumMod val="7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5</a:t>
            </a:r>
          </a:p>
        </p:txBody>
      </p:sp>
      <p:sp>
        <p:nvSpPr>
          <p:cNvPr id="34" name="Rectangle 33">
            <a:extLst>
              <a:ext uri="{FF2B5EF4-FFF2-40B4-BE49-F238E27FC236}">
                <a16:creationId xmlns:a16="http://schemas.microsoft.com/office/drawing/2014/main" id="{5D251C4C-D24B-EB07-8C55-9CF5933F6B87}"/>
              </a:ext>
            </a:extLst>
          </p:cNvPr>
          <p:cNvSpPr/>
          <p:nvPr/>
        </p:nvSpPr>
        <p:spPr>
          <a:xfrm>
            <a:off x="6719465" y="2483708"/>
            <a:ext cx="2040990" cy="193635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1</a:t>
            </a:r>
          </a:p>
        </p:txBody>
      </p:sp>
      <p:sp>
        <p:nvSpPr>
          <p:cNvPr id="37" name="Rectangle 36">
            <a:extLst>
              <a:ext uri="{FF2B5EF4-FFF2-40B4-BE49-F238E27FC236}">
                <a16:creationId xmlns:a16="http://schemas.microsoft.com/office/drawing/2014/main" id="{B0FF772A-947D-A4D0-2296-9595CB419B9C}"/>
              </a:ext>
            </a:extLst>
          </p:cNvPr>
          <p:cNvSpPr/>
          <p:nvPr/>
        </p:nvSpPr>
        <p:spPr>
          <a:xfrm>
            <a:off x="6907447" y="3389552"/>
            <a:ext cx="370703" cy="4249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39" name="Rectangle 38" title="Decorative">
            <a:extLst>
              <a:ext uri="{FF2B5EF4-FFF2-40B4-BE49-F238E27FC236}">
                <a16:creationId xmlns:a16="http://schemas.microsoft.com/office/drawing/2014/main" id="{7648C768-C8F8-25F4-A731-24EC4C837FFF}"/>
              </a:ext>
            </a:extLst>
          </p:cNvPr>
          <p:cNvSpPr/>
          <p:nvPr/>
        </p:nvSpPr>
        <p:spPr>
          <a:xfrm>
            <a:off x="7577969" y="3389552"/>
            <a:ext cx="370703" cy="424994"/>
          </a:xfrm>
          <a:prstGeom prst="rect">
            <a:avLst/>
          </a:prstGeom>
          <a:ln w="28575">
            <a:solidFill>
              <a:schemeClr val="accent6">
                <a:lumMod val="75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266E275C-1F1D-BABF-421C-B557E3B60364}"/>
              </a:ext>
            </a:extLst>
          </p:cNvPr>
          <p:cNvSpPr/>
          <p:nvPr/>
        </p:nvSpPr>
        <p:spPr>
          <a:xfrm>
            <a:off x="9024629" y="2487766"/>
            <a:ext cx="2145880" cy="193229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1">
                    <a:lumMod val="75000"/>
                  </a:schemeClr>
                </a:solidFill>
              </a:rPr>
              <a:t>Node 2</a:t>
            </a:r>
            <a:endParaRPr lang="en-US"/>
          </a:p>
        </p:txBody>
      </p:sp>
      <p:sp>
        <p:nvSpPr>
          <p:cNvPr id="43" name="Rectangle 42">
            <a:extLst>
              <a:ext uri="{FF2B5EF4-FFF2-40B4-BE49-F238E27FC236}">
                <a16:creationId xmlns:a16="http://schemas.microsoft.com/office/drawing/2014/main" id="{945B8BF0-CD26-0E82-0181-C382D91C9C8F}"/>
              </a:ext>
            </a:extLst>
          </p:cNvPr>
          <p:cNvSpPr/>
          <p:nvPr/>
        </p:nvSpPr>
        <p:spPr>
          <a:xfrm>
            <a:off x="9223983" y="2985319"/>
            <a:ext cx="370703" cy="12792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4</a:t>
            </a:r>
          </a:p>
        </p:txBody>
      </p:sp>
      <p:sp>
        <p:nvSpPr>
          <p:cNvPr id="45" name="Rectangle 44" title="Decorative">
            <a:extLst>
              <a:ext uri="{FF2B5EF4-FFF2-40B4-BE49-F238E27FC236}">
                <a16:creationId xmlns:a16="http://schemas.microsoft.com/office/drawing/2014/main" id="{7E1904C5-730A-6DF1-34BF-A269F291DF5D}"/>
              </a:ext>
            </a:extLst>
          </p:cNvPr>
          <p:cNvSpPr/>
          <p:nvPr/>
        </p:nvSpPr>
        <p:spPr>
          <a:xfrm>
            <a:off x="9932827" y="2983762"/>
            <a:ext cx="370703" cy="1268757"/>
          </a:xfrm>
          <a:prstGeom prst="rect">
            <a:avLst/>
          </a:prstGeom>
          <a:ln w="38100">
            <a:solidFill>
              <a:schemeClr val="accent6">
                <a:lumMod val="75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C1A720DF-E07D-ADD2-9371-00F2CD795315}"/>
              </a:ext>
            </a:extLst>
          </p:cNvPr>
          <p:cNvSpPr/>
          <p:nvPr/>
        </p:nvSpPr>
        <p:spPr>
          <a:xfrm>
            <a:off x="10641671" y="3389551"/>
            <a:ext cx="370703" cy="424994"/>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078ADF63-6321-176E-0E37-843B6E392180}"/>
              </a:ext>
            </a:extLst>
          </p:cNvPr>
          <p:cNvSpPr/>
          <p:nvPr/>
        </p:nvSpPr>
        <p:spPr>
          <a:xfrm>
            <a:off x="8212846" y="2926043"/>
            <a:ext cx="370703" cy="1268757"/>
          </a:xfrm>
          <a:prstGeom prst="rect">
            <a:avLst/>
          </a:prstGeom>
          <a:ln w="38100">
            <a:solidFill>
              <a:schemeClr val="accent6">
                <a:lumMod val="7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5</a:t>
            </a:r>
          </a:p>
        </p:txBody>
      </p:sp>
      <p:cxnSp>
        <p:nvCxnSpPr>
          <p:cNvPr id="53" name="Elbow Connector 52" title="Decorative">
            <a:extLst>
              <a:ext uri="{FF2B5EF4-FFF2-40B4-BE49-F238E27FC236}">
                <a16:creationId xmlns:a16="http://schemas.microsoft.com/office/drawing/2014/main" id="{71387464-BE77-4C10-D8DE-BC48BEC41BC9}"/>
              </a:ext>
            </a:extLst>
          </p:cNvPr>
          <p:cNvCxnSpPr>
            <a:cxnSpLocks/>
            <a:stCxn id="45" idx="2"/>
            <a:endCxn id="49" idx="2"/>
          </p:cNvCxnSpPr>
          <p:nvPr/>
        </p:nvCxnSpPr>
        <p:spPr>
          <a:xfrm rot="5400000" flipH="1">
            <a:off x="9229329" y="3363670"/>
            <a:ext cx="57719" cy="1719981"/>
          </a:xfrm>
          <a:prstGeom prst="bentConnector3">
            <a:avLst>
              <a:gd name="adj1" fmla="val -396057"/>
            </a:avLst>
          </a:prstGeom>
          <a:ln w="38100">
            <a:solidFill>
              <a:schemeClr val="accent6">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title="Decorative">
            <a:extLst>
              <a:ext uri="{FF2B5EF4-FFF2-40B4-BE49-F238E27FC236}">
                <a16:creationId xmlns:a16="http://schemas.microsoft.com/office/drawing/2014/main" id="{34037B66-4EE2-E4CA-B30C-61CA7E605FA0}"/>
              </a:ext>
            </a:extLst>
          </p:cNvPr>
          <p:cNvCxnSpPr>
            <a:cxnSpLocks/>
            <a:stCxn id="39" idx="2"/>
          </p:cNvCxnSpPr>
          <p:nvPr/>
        </p:nvCxnSpPr>
        <p:spPr>
          <a:xfrm rot="16200000" flipH="1">
            <a:off x="8777153" y="2800714"/>
            <a:ext cx="1036038" cy="3063702"/>
          </a:xfrm>
          <a:prstGeom prst="bentConnector2">
            <a:avLst/>
          </a:prstGeom>
          <a:ln w="38100">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Arrow Connector 75" title="Decorative">
            <a:extLst>
              <a:ext uri="{FF2B5EF4-FFF2-40B4-BE49-F238E27FC236}">
                <a16:creationId xmlns:a16="http://schemas.microsoft.com/office/drawing/2014/main" id="{D731C672-380F-15AE-538D-0D4744547B6E}"/>
              </a:ext>
            </a:extLst>
          </p:cNvPr>
          <p:cNvCxnSpPr>
            <a:cxnSpLocks/>
          </p:cNvCxnSpPr>
          <p:nvPr/>
        </p:nvCxnSpPr>
        <p:spPr>
          <a:xfrm flipV="1">
            <a:off x="10827022" y="3814545"/>
            <a:ext cx="0" cy="1036039"/>
          </a:xfrm>
          <a:prstGeom prst="straightConnector1">
            <a:avLst/>
          </a:prstGeom>
          <a:ln w="38100">
            <a:solidFill>
              <a:schemeClr val="accent6">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947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21" name="Oval 320" descr="Fully managed offering available over Postgres Key benefits. Inner circle points at core key strengths of Postgres while Outer circle points to Fully managed properties offered." title="Visual Representation">
            <a:extLst>
              <a:ext uri="{FF2B5EF4-FFF2-40B4-BE49-F238E27FC236}">
                <a16:creationId xmlns:a16="http://schemas.microsoft.com/office/drawing/2014/main" id="{D1A4EC94-15EE-4D92-9FCA-AB0B7123FD1C}"/>
              </a:ext>
            </a:extLst>
          </p:cNvPr>
          <p:cNvSpPr/>
          <p:nvPr/>
        </p:nvSpPr>
        <p:spPr bwMode="auto">
          <a:xfrm>
            <a:off x="5574387" y="443041"/>
            <a:ext cx="5971918" cy="597191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414091" y="2263058"/>
            <a:ext cx="4481873" cy="2200546"/>
          </a:xfrm>
        </p:spPr>
        <p:txBody>
          <a:bodyPr anchor="ctr">
            <a:normAutofit/>
          </a:bodyPr>
          <a:lstStyle/>
          <a:p>
            <a:r>
              <a:rPr lang="en-US" sz="3200" b="1">
                <a:solidFill>
                  <a:srgbClr val="0070C0"/>
                </a:solidFill>
                <a:latin typeface="Segoe UI Semibold"/>
                <a:cs typeface="Segoe UI Semibold"/>
              </a:rPr>
              <a:t>Fully Managed Distributed SQL build upon Open Source PostgreSQL</a:t>
            </a:r>
          </a:p>
        </p:txBody>
      </p:sp>
      <p:grpSp>
        <p:nvGrpSpPr>
          <p:cNvPr id="162" name="Group 161" title="Support major Compliance needs">
            <a:extLst>
              <a:ext uri="{FF2B5EF4-FFF2-40B4-BE49-F238E27FC236}">
                <a16:creationId xmlns:a16="http://schemas.microsoft.com/office/drawing/2014/main" id="{A53D6F96-4CCB-4E77-BF2E-06414E957B9F}"/>
              </a:ext>
            </a:extLst>
          </p:cNvPr>
          <p:cNvGrpSpPr/>
          <p:nvPr/>
        </p:nvGrpSpPr>
        <p:grpSpPr>
          <a:xfrm>
            <a:off x="8510582" y="6076228"/>
            <a:ext cx="415292" cy="605472"/>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3" name="Group 162" title="Online Scale Out &amp; data distribution">
            <a:extLst>
              <a:ext uri="{FF2B5EF4-FFF2-40B4-BE49-F238E27FC236}">
                <a16:creationId xmlns:a16="http://schemas.microsoft.com/office/drawing/2014/main" id="{33EE15DA-EEBB-4C9B-AF71-BAB02AD8B1DA}"/>
              </a:ext>
            </a:extLst>
          </p:cNvPr>
          <p:cNvGrpSpPr/>
          <p:nvPr/>
        </p:nvGrpSpPr>
        <p:grpSpPr>
          <a:xfrm>
            <a:off x="8224940" y="156745"/>
            <a:ext cx="653535" cy="639194"/>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4" name="Group 163" title="Azure managed comprehensive security">
            <a:extLst>
              <a:ext uri="{FF2B5EF4-FFF2-40B4-BE49-F238E27FC236}">
                <a16:creationId xmlns:a16="http://schemas.microsoft.com/office/drawing/2014/main" id="{99DB27A7-4BE3-43D9-A7BF-D12832F21634}"/>
              </a:ext>
            </a:extLst>
          </p:cNvPr>
          <p:cNvGrpSpPr/>
          <p:nvPr/>
        </p:nvGrpSpPr>
        <p:grpSpPr>
          <a:xfrm>
            <a:off x="10686660" y="4967628"/>
            <a:ext cx="384670" cy="474734"/>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title="Zero data Loss HA">
            <a:extLst>
              <a:ext uri="{FF2B5EF4-FFF2-40B4-BE49-F238E27FC236}">
                <a16:creationId xmlns:a16="http://schemas.microsoft.com/office/drawing/2014/main" id="{E92F4C6B-8180-45D8-AE1E-2F5290D4DCDF}"/>
              </a:ext>
            </a:extLst>
          </p:cNvPr>
          <p:cNvGrpSpPr/>
          <p:nvPr/>
        </p:nvGrpSpPr>
        <p:grpSpPr>
          <a:xfrm>
            <a:off x="5804105" y="799527"/>
            <a:ext cx="622229" cy="1078278"/>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2" name="Group 11" title="Independent use of Compute and Storage">
            <a:extLst>
              <a:ext uri="{FF2B5EF4-FFF2-40B4-BE49-F238E27FC236}">
                <a16:creationId xmlns:a16="http://schemas.microsoft.com/office/drawing/2014/main" id="{AF75DE7A-E999-4DCA-BC12-AC8FE3E0CB80}"/>
              </a:ext>
            </a:extLst>
          </p:cNvPr>
          <p:cNvGrpSpPr/>
          <p:nvPr/>
        </p:nvGrpSpPr>
        <p:grpSpPr>
          <a:xfrm>
            <a:off x="5317688" y="2901202"/>
            <a:ext cx="752982" cy="63642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sp>
        <p:nvSpPr>
          <p:cNvPr id="308" name="Rectangle 307">
            <a:extLst>
              <a:ext uri="{FF2B5EF4-FFF2-40B4-BE49-F238E27FC236}">
                <a16:creationId xmlns:a16="http://schemas.microsoft.com/office/drawing/2014/main" id="{D3F15833-A59C-43F7-9851-2B0A41A309BC}"/>
              </a:ext>
            </a:extLst>
          </p:cNvPr>
          <p:cNvSpPr/>
          <p:nvPr/>
        </p:nvSpPr>
        <p:spPr bwMode="auto">
          <a:xfrm>
            <a:off x="9644238" y="1507067"/>
            <a:ext cx="885176"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G</a:t>
            </a: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lobal replication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9890596" y="5196516"/>
            <a:ext cx="795549"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8094103" y="879713"/>
            <a:ext cx="989523"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Distributed Scale</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6514669" y="1498447"/>
            <a:ext cx="1031094" cy="530891"/>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algn="ctr" defTabSz="913638">
              <a:defRPr/>
            </a:pPr>
            <a:r>
              <a:rPr lang="en-US" sz="1400" b="1">
                <a:solidFill>
                  <a:srgbClr val="0078D7"/>
                </a:solidFill>
                <a:latin typeface="Segoe UI Semibold"/>
                <a:cs typeface="Segoe UI Semibold"/>
              </a:rPr>
              <a:t>Zero Data Loss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7906024" y="5705263"/>
            <a:ext cx="1784564"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Compliance </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6257612" y="5175211"/>
            <a:ext cx="1276288" cy="526540"/>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algn="ctr" defTabSz="913638">
              <a:defRPr/>
            </a:pPr>
            <a:r>
              <a:rPr lang="en-US" sz="1400" b="1">
                <a:solidFill>
                  <a:srgbClr val="0078D7"/>
                </a:solidFill>
                <a:latin typeface="Segoe UI Semibold"/>
                <a:ea typeface="Segoe UI Semibold" charset="0"/>
                <a:cs typeface="Segoe UI Semibold"/>
              </a:rPr>
              <a:t>Parallelized performance</a:t>
            </a:r>
            <a:endParaRPr kumimoji="0" lang="en-US" sz="1400" b="1" i="0" u="none" strike="noStrike" kern="1200" cap="none" normalizeH="0" noProof="0">
              <a:ln>
                <a:noFill/>
              </a:ln>
              <a:solidFill>
                <a:srgbClr val="0078D7"/>
              </a:solidFill>
              <a:effectLst/>
              <a:uLnTx/>
              <a:uFillTx/>
              <a:latin typeface="Segoe UI Semibold"/>
              <a:ea typeface="Segoe UI Semibold" charset="0"/>
              <a:cs typeface="Segoe UI Semibold" charset="0"/>
            </a:endParaRP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10616259" y="3536176"/>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Easy ecosystem integration</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5616915" y="3326790"/>
            <a:ext cx="1152495" cy="736836"/>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algn="ctr" defTabSz="913638">
              <a:defRPr/>
            </a:pPr>
            <a:r>
              <a:rPr lang="en-US" sz="1400" b="1">
                <a:solidFill>
                  <a:srgbClr val="0078D7"/>
                </a:solidFill>
                <a:latin typeface="Segoe UI Semibold"/>
                <a:cs typeface="Segoe UI Semibold"/>
              </a:rPr>
              <a:t>Independent Compute &amp; Storage</a:t>
            </a:r>
            <a:endParaRPr lang="en-US"/>
          </a:p>
        </p:txBody>
      </p:sp>
      <p:sp>
        <p:nvSpPr>
          <p:cNvPr id="3" name="TextBox 2">
            <a:extLst>
              <a:ext uri="{FF2B5EF4-FFF2-40B4-BE49-F238E27FC236}">
                <a16:creationId xmlns:a16="http://schemas.microsoft.com/office/drawing/2014/main" id="{8924FEEE-4DE4-48AF-8318-402539AEE9E4}"/>
              </a:ext>
            </a:extLst>
          </p:cNvPr>
          <p:cNvSpPr txBox="1"/>
          <p:nvPr/>
        </p:nvSpPr>
        <p:spPr>
          <a:xfrm>
            <a:off x="8092215" y="1996014"/>
            <a:ext cx="989523"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Extensions</a:t>
            </a:r>
          </a:p>
        </p:txBody>
      </p:sp>
      <p:sp>
        <p:nvSpPr>
          <p:cNvPr id="4" name="Oval 3" descr="Not a comprehensive list shown in visual" title="Inner Visual for Postgres Key capabilities">
            <a:extLst>
              <a:ext uri="{FF2B5EF4-FFF2-40B4-BE49-F238E27FC236}">
                <a16:creationId xmlns:a16="http://schemas.microsoft.com/office/drawing/2014/main" id="{44F9EC75-89A4-470C-8ECE-9B5A17820F35}"/>
              </a:ext>
            </a:extLst>
          </p:cNvPr>
          <p:cNvSpPr/>
          <p:nvPr/>
        </p:nvSpPr>
        <p:spPr bwMode="auto">
          <a:xfrm>
            <a:off x="6892177" y="1769454"/>
            <a:ext cx="3319092" cy="33190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TextBox 321">
            <a:extLst>
              <a:ext uri="{FF2B5EF4-FFF2-40B4-BE49-F238E27FC236}">
                <a16:creationId xmlns:a16="http://schemas.microsoft.com/office/drawing/2014/main" id="{A73031B2-D70A-4F5B-8ED5-3974EF87C631}"/>
              </a:ext>
            </a:extLst>
          </p:cNvPr>
          <p:cNvSpPr txBox="1"/>
          <p:nvPr/>
        </p:nvSpPr>
        <p:spPr>
          <a:xfrm>
            <a:off x="7080527" y="2746033"/>
            <a:ext cx="724199"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JSONB</a:t>
            </a:r>
          </a:p>
        </p:txBody>
      </p:sp>
      <p:sp>
        <p:nvSpPr>
          <p:cNvPr id="324" name="TextBox 323">
            <a:extLst>
              <a:ext uri="{FF2B5EF4-FFF2-40B4-BE49-F238E27FC236}">
                <a16:creationId xmlns:a16="http://schemas.microsoft.com/office/drawing/2014/main" id="{5109124F-2C69-40A1-8A14-14914AB3DA29}"/>
              </a:ext>
            </a:extLst>
          </p:cNvPr>
          <p:cNvSpPr txBox="1"/>
          <p:nvPr/>
        </p:nvSpPr>
        <p:spPr>
          <a:xfrm>
            <a:off x="9028584" y="4058834"/>
            <a:ext cx="805145"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Full text search </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7207736" y="4057599"/>
            <a:ext cx="989523"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Geospatial support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9276886" y="2601316"/>
            <a:ext cx="732619"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Rich indexing</a:t>
            </a:r>
          </a:p>
        </p:txBody>
      </p:sp>
      <p:pic>
        <p:nvPicPr>
          <p:cNvPr id="8" name="Graphic 7" descr="Cross Region replicas permitting global scale" title="Global Replication">
            <a:extLst>
              <a:ext uri="{FF2B5EF4-FFF2-40B4-BE49-F238E27FC236}">
                <a16:creationId xmlns:a16="http://schemas.microsoft.com/office/drawing/2014/main" id="{5AD9F61D-BB12-E1A7-2D01-1B240DDDD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7339" y="1140930"/>
            <a:ext cx="552450" cy="552450"/>
          </a:xfrm>
          <a:prstGeom prst="rect">
            <a:avLst/>
          </a:prstGeom>
        </p:spPr>
      </p:pic>
      <p:grpSp>
        <p:nvGrpSpPr>
          <p:cNvPr id="9" name="Group 8" title="Parallized Performance Icon">
            <a:extLst>
              <a:ext uri="{FF2B5EF4-FFF2-40B4-BE49-F238E27FC236}">
                <a16:creationId xmlns:a16="http://schemas.microsoft.com/office/drawing/2014/main" id="{5B50476A-E550-7547-CBE4-CBA6840222A0}"/>
              </a:ext>
            </a:extLst>
          </p:cNvPr>
          <p:cNvGrpSpPr/>
          <p:nvPr/>
        </p:nvGrpSpPr>
        <p:grpSpPr>
          <a:xfrm>
            <a:off x="5757186" y="4776946"/>
            <a:ext cx="623661" cy="794014"/>
            <a:chOff x="5564487" y="2011543"/>
            <a:chExt cx="627334" cy="798693"/>
          </a:xfrm>
        </p:grpSpPr>
        <p:grpSp>
          <p:nvGrpSpPr>
            <p:cNvPr id="10" name="Group 331">
              <a:extLst>
                <a:ext uri="{FF2B5EF4-FFF2-40B4-BE49-F238E27FC236}">
                  <a16:creationId xmlns:a16="http://schemas.microsoft.com/office/drawing/2014/main" id="{3C569A93-3BB2-2611-4B77-39AD2B0F6DA1}"/>
                </a:ext>
              </a:extLst>
            </p:cNvPr>
            <p:cNvGrpSpPr>
              <a:grpSpLocks noChangeAspect="1"/>
            </p:cNvGrpSpPr>
            <p:nvPr/>
          </p:nvGrpSpPr>
          <p:grpSpPr bwMode="auto">
            <a:xfrm>
              <a:off x="5746228" y="2011543"/>
              <a:ext cx="445593" cy="369899"/>
              <a:chOff x="2204" y="2803"/>
              <a:chExt cx="312" cy="259"/>
            </a:xfrm>
          </p:grpSpPr>
          <p:sp>
            <p:nvSpPr>
              <p:cNvPr id="19" name="Freeform 332">
                <a:extLst>
                  <a:ext uri="{FF2B5EF4-FFF2-40B4-BE49-F238E27FC236}">
                    <a16:creationId xmlns:a16="http://schemas.microsoft.com/office/drawing/2014/main" id="{2DD8B60D-6BB4-A6C9-A6AE-70C026347869}"/>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 name="Freeform 333">
                <a:extLst>
                  <a:ext uri="{FF2B5EF4-FFF2-40B4-BE49-F238E27FC236}">
                    <a16:creationId xmlns:a16="http://schemas.microsoft.com/office/drawing/2014/main" id="{6625886F-8675-C6B3-CF3F-981EFD22B649}"/>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 name="Freeform 334">
                <a:extLst>
                  <a:ext uri="{FF2B5EF4-FFF2-40B4-BE49-F238E27FC236}">
                    <a16:creationId xmlns:a16="http://schemas.microsoft.com/office/drawing/2014/main" id="{36DF0921-DCFE-26D8-DA23-A8B0F1F1EDC5}"/>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 name="Freeform 335">
                <a:extLst>
                  <a:ext uri="{FF2B5EF4-FFF2-40B4-BE49-F238E27FC236}">
                    <a16:creationId xmlns:a16="http://schemas.microsoft.com/office/drawing/2014/main" id="{51B34E53-6A31-3172-C39E-0D6391EF952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Freeform 336">
                <a:extLst>
                  <a:ext uri="{FF2B5EF4-FFF2-40B4-BE49-F238E27FC236}">
                    <a16:creationId xmlns:a16="http://schemas.microsoft.com/office/drawing/2014/main" id="{AC18EB02-002C-5C06-BDD9-024C27F2096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337">
                <a:extLst>
                  <a:ext uri="{FF2B5EF4-FFF2-40B4-BE49-F238E27FC236}">
                    <a16:creationId xmlns:a16="http://schemas.microsoft.com/office/drawing/2014/main" id="{63AB8902-971A-A72A-E513-3568CD336D0C}"/>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338">
                <a:extLst>
                  <a:ext uri="{FF2B5EF4-FFF2-40B4-BE49-F238E27FC236}">
                    <a16:creationId xmlns:a16="http://schemas.microsoft.com/office/drawing/2014/main" id="{19892365-864D-3CEF-7DDD-B3CA26DD1731}"/>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339">
                <a:extLst>
                  <a:ext uri="{FF2B5EF4-FFF2-40B4-BE49-F238E27FC236}">
                    <a16:creationId xmlns:a16="http://schemas.microsoft.com/office/drawing/2014/main" id="{9E1FC595-B6B9-B337-C73E-A731970A0D9C}"/>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54">
              <a:extLst>
                <a:ext uri="{FF2B5EF4-FFF2-40B4-BE49-F238E27FC236}">
                  <a16:creationId xmlns:a16="http://schemas.microsoft.com/office/drawing/2014/main" id="{DF2520A6-2F0F-1EB9-CDD9-C0B8A8FB5EFD}"/>
                </a:ext>
              </a:extLst>
            </p:cNvPr>
            <p:cNvGrpSpPr>
              <a:grpSpLocks noChangeAspect="1"/>
            </p:cNvGrpSpPr>
            <p:nvPr/>
          </p:nvGrpSpPr>
          <p:grpSpPr bwMode="auto">
            <a:xfrm>
              <a:off x="5564487" y="2314936"/>
              <a:ext cx="357187" cy="495300"/>
              <a:chOff x="1057" y="2781"/>
              <a:chExt cx="225" cy="312"/>
            </a:xfrm>
          </p:grpSpPr>
          <p:sp>
            <p:nvSpPr>
              <p:cNvPr id="13" name="Oval 155">
                <a:extLst>
                  <a:ext uri="{FF2B5EF4-FFF2-40B4-BE49-F238E27FC236}">
                    <a16:creationId xmlns:a16="http://schemas.microsoft.com/office/drawing/2014/main" id="{418C145E-D2AB-245E-3318-EA7A88C8F595}"/>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Freeform 156">
                <a:extLst>
                  <a:ext uri="{FF2B5EF4-FFF2-40B4-BE49-F238E27FC236}">
                    <a16:creationId xmlns:a16="http://schemas.microsoft.com/office/drawing/2014/main" id="{AC8AAD42-F52A-E387-B52D-949D6C3F33E5}"/>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 name="Freeform 157">
                <a:extLst>
                  <a:ext uri="{FF2B5EF4-FFF2-40B4-BE49-F238E27FC236}">
                    <a16:creationId xmlns:a16="http://schemas.microsoft.com/office/drawing/2014/main" id="{70D9C74C-B09B-2FCA-9225-30731E35F507}"/>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Freeform 158">
                <a:extLst>
                  <a:ext uri="{FF2B5EF4-FFF2-40B4-BE49-F238E27FC236}">
                    <a16:creationId xmlns:a16="http://schemas.microsoft.com/office/drawing/2014/main" id="{0F72E238-877E-170E-7431-B6AA75575D49}"/>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27" name="Graphic 26" title="Postgres Icon">
            <a:extLst>
              <a:ext uri="{FF2B5EF4-FFF2-40B4-BE49-F238E27FC236}">
                <a16:creationId xmlns:a16="http://schemas.microsoft.com/office/drawing/2014/main" id="{3969673E-C5BB-F627-B0E4-66AB13B2F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9802" y="2832609"/>
            <a:ext cx="1073168" cy="1107786"/>
          </a:xfrm>
          <a:prstGeom prst="rect">
            <a:avLst/>
          </a:prstGeom>
        </p:spPr>
      </p:pic>
      <p:pic>
        <p:nvPicPr>
          <p:cNvPr id="28" name="Graphic 27" descr="The database works with different Clients, drivers etc available on Postgres platform." title="Easy integration to Postgres Ecosystem">
            <a:extLst>
              <a:ext uri="{FF2B5EF4-FFF2-40B4-BE49-F238E27FC236}">
                <a16:creationId xmlns:a16="http://schemas.microsoft.com/office/drawing/2014/main" id="{016F6006-A43C-72F1-9FEE-708BF61BD2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96749" y="2929697"/>
            <a:ext cx="488548" cy="645876"/>
          </a:xfrm>
          <a:prstGeom prst="rect">
            <a:avLst/>
          </a:prstGeom>
        </p:spPr>
      </p:pic>
    </p:spTree>
    <p:extLst>
      <p:ext uri="{BB962C8B-B14F-4D97-AF65-F5344CB8AC3E}">
        <p14:creationId xmlns:p14="http://schemas.microsoft.com/office/powerpoint/2010/main" val="2702228245"/>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Query Patterns</a:t>
            </a:r>
          </a:p>
        </p:txBody>
      </p:sp>
    </p:spTree>
    <p:extLst>
      <p:ext uri="{BB962C8B-B14F-4D97-AF65-F5344CB8AC3E}">
        <p14:creationId xmlns:p14="http://schemas.microsoft.com/office/powerpoint/2010/main" val="42847635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54" name="Big back arrows" descr="Decorative">
            <a:extLst>
              <a:ext uri="{FF2B5EF4-FFF2-40B4-BE49-F238E27FC236}">
                <a16:creationId xmlns:a16="http://schemas.microsoft.com/office/drawing/2014/main" id="{9C2764A1-B40E-477C-A966-8725B6692EBE}"/>
              </a:ext>
            </a:extLst>
          </p:cNvPr>
          <p:cNvGrpSpPr/>
          <p:nvPr/>
        </p:nvGrpSpPr>
        <p:grpSpPr>
          <a:xfrm>
            <a:off x="7559469" y="1915322"/>
            <a:ext cx="2492837" cy="4011004"/>
            <a:chOff x="7430461" y="1539262"/>
            <a:chExt cx="2544480" cy="4094108"/>
          </a:xfrm>
        </p:grpSpPr>
        <p:cxnSp>
          <p:nvCxnSpPr>
            <p:cNvPr id="555" name="Straight Arrow Connector 554">
              <a:extLst>
                <a:ext uri="{FF2B5EF4-FFF2-40B4-BE49-F238E27FC236}">
                  <a16:creationId xmlns:a16="http://schemas.microsoft.com/office/drawing/2014/main" id="{B26499B8-13D5-4EEC-8071-D3935BAFC021}"/>
                </a:ext>
              </a:extLst>
            </p:cNvPr>
            <p:cNvCxnSpPr>
              <a:cxnSpLocks/>
            </p:cNvCxnSpPr>
            <p:nvPr/>
          </p:nvCxnSpPr>
          <p:spPr>
            <a:xfrm flipV="1">
              <a:off x="7430461" y="3642935"/>
              <a:ext cx="2497547" cy="1"/>
            </a:xfrm>
            <a:prstGeom prst="straightConnector1">
              <a:avLst/>
            </a:prstGeom>
            <a:noFill/>
            <a:ln w="19050" cap="flat" cmpd="sng" algn="ctr">
              <a:solidFill>
                <a:srgbClr val="0078D4"/>
              </a:solidFill>
              <a:prstDash val="solid"/>
              <a:headEnd type="triangle"/>
              <a:tailEnd type="none"/>
            </a:ln>
            <a:effectLst/>
          </p:spPr>
        </p:cxnSp>
        <p:cxnSp>
          <p:nvCxnSpPr>
            <p:cNvPr id="556" name="Straight Arrow Connector 555">
              <a:extLst>
                <a:ext uri="{FF2B5EF4-FFF2-40B4-BE49-F238E27FC236}">
                  <a16:creationId xmlns:a16="http://schemas.microsoft.com/office/drawing/2014/main" id="{FEADA1DC-742D-4C6B-849A-B3F718EA4EAE}"/>
                </a:ext>
              </a:extLst>
            </p:cNvPr>
            <p:cNvCxnSpPr>
              <a:cxnSpLocks/>
            </p:cNvCxnSpPr>
            <p:nvPr/>
          </p:nvCxnSpPr>
          <p:spPr>
            <a:xfrm flipV="1">
              <a:off x="7430461" y="203047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57" name="Straight Arrow Connector 556">
              <a:extLst>
                <a:ext uri="{FF2B5EF4-FFF2-40B4-BE49-F238E27FC236}">
                  <a16:creationId xmlns:a16="http://schemas.microsoft.com/office/drawing/2014/main" id="{670BE8FE-9AC6-41CA-AC66-747CA520DAD2}"/>
                </a:ext>
              </a:extLst>
            </p:cNvPr>
            <p:cNvCxnSpPr>
              <a:cxnSpLocks/>
            </p:cNvCxnSpPr>
            <p:nvPr/>
          </p:nvCxnSpPr>
          <p:spPr>
            <a:xfrm flipV="1">
              <a:off x="7430461" y="3726954"/>
              <a:ext cx="2497547" cy="1"/>
            </a:xfrm>
            <a:prstGeom prst="straightConnector1">
              <a:avLst/>
            </a:prstGeom>
            <a:noFill/>
            <a:ln w="19050" cap="flat" cmpd="sng" algn="ctr">
              <a:solidFill>
                <a:srgbClr val="0078D4"/>
              </a:solidFill>
              <a:prstDash val="solid"/>
              <a:headEnd type="triangle"/>
              <a:tailEnd type="none"/>
            </a:ln>
            <a:effectLst/>
          </p:spPr>
        </p:cxnSp>
        <p:cxnSp>
          <p:nvCxnSpPr>
            <p:cNvPr id="558" name="Straight Arrow Connector 557">
              <a:extLst>
                <a:ext uri="{FF2B5EF4-FFF2-40B4-BE49-F238E27FC236}">
                  <a16:creationId xmlns:a16="http://schemas.microsoft.com/office/drawing/2014/main" id="{6FA0376D-33A0-48DB-AE20-51616BA241B2}"/>
                </a:ext>
              </a:extLst>
            </p:cNvPr>
            <p:cNvCxnSpPr>
              <a:cxnSpLocks/>
            </p:cNvCxnSpPr>
            <p:nvPr/>
          </p:nvCxnSpPr>
          <p:spPr>
            <a:xfrm flipV="1">
              <a:off x="7430461" y="1932230"/>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59" name="Straight Arrow Connector 558">
              <a:extLst>
                <a:ext uri="{FF2B5EF4-FFF2-40B4-BE49-F238E27FC236}">
                  <a16:creationId xmlns:a16="http://schemas.microsoft.com/office/drawing/2014/main" id="{1176EC5C-5942-4CCE-8451-65FE4F13F80E}"/>
                </a:ext>
              </a:extLst>
            </p:cNvPr>
            <p:cNvCxnSpPr>
              <a:cxnSpLocks/>
            </p:cNvCxnSpPr>
            <p:nvPr/>
          </p:nvCxnSpPr>
          <p:spPr>
            <a:xfrm flipV="1">
              <a:off x="7430461" y="1833988"/>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0" name="Straight Arrow Connector 559">
              <a:extLst>
                <a:ext uri="{FF2B5EF4-FFF2-40B4-BE49-F238E27FC236}">
                  <a16:creationId xmlns:a16="http://schemas.microsoft.com/office/drawing/2014/main" id="{10AFA649-F0FA-4F6E-B7F3-F3F8D92A356F}"/>
                </a:ext>
              </a:extLst>
            </p:cNvPr>
            <p:cNvCxnSpPr>
              <a:cxnSpLocks/>
            </p:cNvCxnSpPr>
            <p:nvPr/>
          </p:nvCxnSpPr>
          <p:spPr>
            <a:xfrm>
              <a:off x="7430461" y="4514090"/>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1" name="Straight Arrow Connector 560">
              <a:extLst>
                <a:ext uri="{FF2B5EF4-FFF2-40B4-BE49-F238E27FC236}">
                  <a16:creationId xmlns:a16="http://schemas.microsoft.com/office/drawing/2014/main" id="{B652A563-7B54-47D8-9851-A3E6A8A06DE2}"/>
                </a:ext>
              </a:extLst>
            </p:cNvPr>
            <p:cNvCxnSpPr>
              <a:cxnSpLocks/>
            </p:cNvCxnSpPr>
            <p:nvPr/>
          </p:nvCxnSpPr>
          <p:spPr>
            <a:xfrm>
              <a:off x="7430461" y="442092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2" name="Straight Arrow Connector 561">
              <a:extLst>
                <a:ext uri="{FF2B5EF4-FFF2-40B4-BE49-F238E27FC236}">
                  <a16:creationId xmlns:a16="http://schemas.microsoft.com/office/drawing/2014/main" id="{2BEC42BE-7239-4A58-BD97-50D070C57724}"/>
                </a:ext>
              </a:extLst>
            </p:cNvPr>
            <p:cNvCxnSpPr>
              <a:cxnSpLocks/>
            </p:cNvCxnSpPr>
            <p:nvPr/>
          </p:nvCxnSpPr>
          <p:spPr>
            <a:xfrm>
              <a:off x="7430461" y="4327754"/>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3" name="Straight Arrow Connector 562">
              <a:extLst>
                <a:ext uri="{FF2B5EF4-FFF2-40B4-BE49-F238E27FC236}">
                  <a16:creationId xmlns:a16="http://schemas.microsoft.com/office/drawing/2014/main" id="{951611DA-4835-489A-8E76-A875F96C538C}"/>
                </a:ext>
              </a:extLst>
            </p:cNvPr>
            <p:cNvCxnSpPr>
              <a:cxnSpLocks/>
            </p:cNvCxnSpPr>
            <p:nvPr/>
          </p:nvCxnSpPr>
          <p:spPr>
            <a:xfrm flipV="1">
              <a:off x="7430461" y="3558915"/>
              <a:ext cx="2497547" cy="1"/>
            </a:xfrm>
            <a:prstGeom prst="straightConnector1">
              <a:avLst/>
            </a:prstGeom>
            <a:noFill/>
            <a:ln w="19050" cap="flat" cmpd="sng" algn="ctr">
              <a:solidFill>
                <a:srgbClr val="0078D4"/>
              </a:solidFill>
              <a:prstDash val="solid"/>
              <a:headEnd type="triangle"/>
              <a:tailEnd type="none"/>
            </a:ln>
            <a:effectLst/>
          </p:spPr>
        </p:cxnSp>
        <p:cxnSp>
          <p:nvCxnSpPr>
            <p:cNvPr id="564" name="Straight Arrow Connector 563">
              <a:extLst>
                <a:ext uri="{FF2B5EF4-FFF2-40B4-BE49-F238E27FC236}">
                  <a16:creationId xmlns:a16="http://schemas.microsoft.com/office/drawing/2014/main" id="{5032BE3E-61B0-435E-91DC-860303D49C74}"/>
                </a:ext>
              </a:extLst>
            </p:cNvPr>
            <p:cNvCxnSpPr>
              <a:cxnSpLocks/>
            </p:cNvCxnSpPr>
            <p:nvPr/>
          </p:nvCxnSpPr>
          <p:spPr>
            <a:xfrm flipV="1">
              <a:off x="7430461" y="173574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5" name="Straight Arrow Connector 564">
              <a:extLst>
                <a:ext uri="{FF2B5EF4-FFF2-40B4-BE49-F238E27FC236}">
                  <a16:creationId xmlns:a16="http://schemas.microsoft.com/office/drawing/2014/main" id="{FEE51189-6ECD-4F26-852B-97F1D89888B7}"/>
                </a:ext>
              </a:extLst>
            </p:cNvPr>
            <p:cNvCxnSpPr>
              <a:cxnSpLocks/>
            </p:cNvCxnSpPr>
            <p:nvPr/>
          </p:nvCxnSpPr>
          <p:spPr>
            <a:xfrm flipV="1">
              <a:off x="7430461" y="1637503"/>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6" name="Straight Arrow Connector 565">
              <a:extLst>
                <a:ext uri="{FF2B5EF4-FFF2-40B4-BE49-F238E27FC236}">
                  <a16:creationId xmlns:a16="http://schemas.microsoft.com/office/drawing/2014/main" id="{7F448EFD-3BD3-46E8-818D-88C013B92F5F}"/>
                </a:ext>
              </a:extLst>
            </p:cNvPr>
            <p:cNvCxnSpPr>
              <a:cxnSpLocks/>
            </p:cNvCxnSpPr>
            <p:nvPr/>
          </p:nvCxnSpPr>
          <p:spPr>
            <a:xfrm flipV="1">
              <a:off x="7430461" y="2128715"/>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7" name="Straight Arrow Connector 566">
              <a:extLst>
                <a:ext uri="{FF2B5EF4-FFF2-40B4-BE49-F238E27FC236}">
                  <a16:creationId xmlns:a16="http://schemas.microsoft.com/office/drawing/2014/main" id="{3DDFF69E-F012-4300-8BA4-EB406DC3FABB}"/>
                </a:ext>
              </a:extLst>
            </p:cNvPr>
            <p:cNvCxnSpPr>
              <a:cxnSpLocks/>
            </p:cNvCxnSpPr>
            <p:nvPr/>
          </p:nvCxnSpPr>
          <p:spPr>
            <a:xfrm flipV="1">
              <a:off x="7430461" y="2226954"/>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8" name="Straight Arrow Connector 567">
              <a:extLst>
                <a:ext uri="{FF2B5EF4-FFF2-40B4-BE49-F238E27FC236}">
                  <a16:creationId xmlns:a16="http://schemas.microsoft.com/office/drawing/2014/main" id="{A4F7CFE1-0D70-45F8-BF7B-A999D25797DF}"/>
                </a:ext>
              </a:extLst>
            </p:cNvPr>
            <p:cNvCxnSpPr>
              <a:cxnSpLocks/>
            </p:cNvCxnSpPr>
            <p:nvPr/>
          </p:nvCxnSpPr>
          <p:spPr>
            <a:xfrm flipV="1">
              <a:off x="7430461" y="153926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9" name="Straight Arrow Connector 568">
              <a:extLst>
                <a:ext uri="{FF2B5EF4-FFF2-40B4-BE49-F238E27FC236}">
                  <a16:creationId xmlns:a16="http://schemas.microsoft.com/office/drawing/2014/main" id="{29B54922-2632-4FD2-8F95-852CF4A2BBAA}"/>
                </a:ext>
              </a:extLst>
            </p:cNvPr>
            <p:cNvCxnSpPr>
              <a:cxnSpLocks/>
            </p:cNvCxnSpPr>
            <p:nvPr/>
          </p:nvCxnSpPr>
          <p:spPr>
            <a:xfrm>
              <a:off x="7430461" y="4234587"/>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0" name="Straight Arrow Connector 569">
              <a:extLst>
                <a:ext uri="{FF2B5EF4-FFF2-40B4-BE49-F238E27FC236}">
                  <a16:creationId xmlns:a16="http://schemas.microsoft.com/office/drawing/2014/main" id="{84DC6B67-4F60-492F-976D-36B6FB7BFC4F}"/>
                </a:ext>
              </a:extLst>
            </p:cNvPr>
            <p:cNvCxnSpPr>
              <a:cxnSpLocks/>
            </p:cNvCxnSpPr>
            <p:nvPr/>
          </p:nvCxnSpPr>
          <p:spPr>
            <a:xfrm>
              <a:off x="7430461" y="4141419"/>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1" name="Straight Arrow Connector 570">
              <a:extLst>
                <a:ext uri="{FF2B5EF4-FFF2-40B4-BE49-F238E27FC236}">
                  <a16:creationId xmlns:a16="http://schemas.microsoft.com/office/drawing/2014/main" id="{D9E9B080-7F8B-42F5-90DB-543AA809AA8C}"/>
                </a:ext>
              </a:extLst>
            </p:cNvPr>
            <p:cNvCxnSpPr>
              <a:cxnSpLocks/>
            </p:cNvCxnSpPr>
            <p:nvPr/>
          </p:nvCxnSpPr>
          <p:spPr>
            <a:xfrm>
              <a:off x="7430461" y="404824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2" name="Straight Arrow Connector 571">
              <a:extLst>
                <a:ext uri="{FF2B5EF4-FFF2-40B4-BE49-F238E27FC236}">
                  <a16:creationId xmlns:a16="http://schemas.microsoft.com/office/drawing/2014/main" id="{98926284-281D-4E2E-B949-EE9B92425A86}"/>
                </a:ext>
              </a:extLst>
            </p:cNvPr>
            <p:cNvCxnSpPr>
              <a:cxnSpLocks/>
            </p:cNvCxnSpPr>
            <p:nvPr/>
          </p:nvCxnSpPr>
          <p:spPr>
            <a:xfrm>
              <a:off x="7430461" y="4607257"/>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3" name="Straight Arrow Connector 572">
              <a:extLst>
                <a:ext uri="{FF2B5EF4-FFF2-40B4-BE49-F238E27FC236}">
                  <a16:creationId xmlns:a16="http://schemas.microsoft.com/office/drawing/2014/main" id="{F475D8BB-361C-4036-8252-23C255168C53}"/>
                </a:ext>
              </a:extLst>
            </p:cNvPr>
            <p:cNvCxnSpPr>
              <a:cxnSpLocks/>
            </p:cNvCxnSpPr>
            <p:nvPr/>
          </p:nvCxnSpPr>
          <p:spPr>
            <a:xfrm>
              <a:off x="7430461" y="470041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4" name="Straight Arrow Connector 573">
              <a:extLst>
                <a:ext uri="{FF2B5EF4-FFF2-40B4-BE49-F238E27FC236}">
                  <a16:creationId xmlns:a16="http://schemas.microsoft.com/office/drawing/2014/main" id="{6D0EAAE9-DEC6-4540-882D-7CFA6249D30A}"/>
                </a:ext>
              </a:extLst>
            </p:cNvPr>
            <p:cNvCxnSpPr>
              <a:cxnSpLocks/>
            </p:cNvCxnSpPr>
            <p:nvPr/>
          </p:nvCxnSpPr>
          <p:spPr>
            <a:xfrm flipV="1">
              <a:off x="7430461" y="3474895"/>
              <a:ext cx="2497547" cy="1"/>
            </a:xfrm>
            <a:prstGeom prst="straightConnector1">
              <a:avLst/>
            </a:prstGeom>
            <a:noFill/>
            <a:ln w="19050" cap="flat" cmpd="sng" algn="ctr">
              <a:solidFill>
                <a:srgbClr val="0078D4"/>
              </a:solidFill>
              <a:prstDash val="solid"/>
              <a:headEnd type="triangle"/>
              <a:tailEnd type="none"/>
            </a:ln>
            <a:effectLst/>
          </p:spPr>
        </p:cxnSp>
        <p:cxnSp>
          <p:nvCxnSpPr>
            <p:cNvPr id="575" name="Straight Arrow Connector 574">
              <a:extLst>
                <a:ext uri="{FF2B5EF4-FFF2-40B4-BE49-F238E27FC236}">
                  <a16:creationId xmlns:a16="http://schemas.microsoft.com/office/drawing/2014/main" id="{39303CC9-67A1-4544-BEFA-298E9A805617}"/>
                </a:ext>
              </a:extLst>
            </p:cNvPr>
            <p:cNvCxnSpPr>
              <a:cxnSpLocks/>
            </p:cNvCxnSpPr>
            <p:nvPr/>
          </p:nvCxnSpPr>
          <p:spPr>
            <a:xfrm flipV="1">
              <a:off x="7430461" y="3390875"/>
              <a:ext cx="2497547" cy="1"/>
            </a:xfrm>
            <a:prstGeom prst="straightConnector1">
              <a:avLst/>
            </a:prstGeom>
            <a:noFill/>
            <a:ln w="19050" cap="flat" cmpd="sng" algn="ctr">
              <a:solidFill>
                <a:srgbClr val="0078D4"/>
              </a:solidFill>
              <a:prstDash val="solid"/>
              <a:headEnd type="triangle"/>
              <a:tailEnd type="none"/>
            </a:ln>
            <a:effectLst/>
          </p:spPr>
        </p:cxnSp>
        <p:cxnSp>
          <p:nvCxnSpPr>
            <p:cNvPr id="576" name="Straight Arrow Connector 575">
              <a:extLst>
                <a:ext uri="{FF2B5EF4-FFF2-40B4-BE49-F238E27FC236}">
                  <a16:creationId xmlns:a16="http://schemas.microsoft.com/office/drawing/2014/main" id="{8EE186CB-9E72-4E17-9CCB-CAA70FB5E707}"/>
                </a:ext>
              </a:extLst>
            </p:cNvPr>
            <p:cNvCxnSpPr>
              <a:cxnSpLocks/>
            </p:cNvCxnSpPr>
            <p:nvPr/>
          </p:nvCxnSpPr>
          <p:spPr>
            <a:xfrm flipV="1">
              <a:off x="7430461" y="3306855"/>
              <a:ext cx="2497547" cy="1"/>
            </a:xfrm>
            <a:prstGeom prst="straightConnector1">
              <a:avLst/>
            </a:prstGeom>
            <a:noFill/>
            <a:ln w="19050" cap="flat" cmpd="sng" algn="ctr">
              <a:solidFill>
                <a:srgbClr val="0078D4"/>
              </a:solidFill>
              <a:prstDash val="solid"/>
              <a:headEnd type="triangle"/>
              <a:tailEnd type="none"/>
            </a:ln>
            <a:effectLst/>
          </p:spPr>
        </p:cxnSp>
        <p:cxnSp>
          <p:nvCxnSpPr>
            <p:cNvPr id="577" name="Straight Arrow Connector 576">
              <a:extLst>
                <a:ext uri="{FF2B5EF4-FFF2-40B4-BE49-F238E27FC236}">
                  <a16:creationId xmlns:a16="http://schemas.microsoft.com/office/drawing/2014/main" id="{8392498F-A872-40D4-B936-4B858B12DEE8}"/>
                </a:ext>
              </a:extLst>
            </p:cNvPr>
            <p:cNvCxnSpPr>
              <a:cxnSpLocks/>
            </p:cNvCxnSpPr>
            <p:nvPr/>
          </p:nvCxnSpPr>
          <p:spPr>
            <a:xfrm flipV="1">
              <a:off x="7430461" y="3810974"/>
              <a:ext cx="2497547" cy="1"/>
            </a:xfrm>
            <a:prstGeom prst="straightConnector1">
              <a:avLst/>
            </a:prstGeom>
            <a:noFill/>
            <a:ln w="19050" cap="flat" cmpd="sng" algn="ctr">
              <a:solidFill>
                <a:srgbClr val="0078D4"/>
              </a:solidFill>
              <a:prstDash val="solid"/>
              <a:headEnd type="triangle"/>
              <a:tailEnd type="none"/>
            </a:ln>
            <a:effectLst/>
          </p:spPr>
        </p:cxnSp>
        <p:cxnSp>
          <p:nvCxnSpPr>
            <p:cNvPr id="578" name="Straight Arrow Connector 577">
              <a:extLst>
                <a:ext uri="{FF2B5EF4-FFF2-40B4-BE49-F238E27FC236}">
                  <a16:creationId xmlns:a16="http://schemas.microsoft.com/office/drawing/2014/main" id="{DC097F23-F08F-4A17-82D0-B8C6C6AFCFCD}"/>
                </a:ext>
              </a:extLst>
            </p:cNvPr>
            <p:cNvCxnSpPr>
              <a:cxnSpLocks/>
            </p:cNvCxnSpPr>
            <p:nvPr/>
          </p:nvCxnSpPr>
          <p:spPr>
            <a:xfrm flipV="1">
              <a:off x="7430461" y="3894993"/>
              <a:ext cx="2497547" cy="1"/>
            </a:xfrm>
            <a:prstGeom prst="straightConnector1">
              <a:avLst/>
            </a:prstGeom>
            <a:noFill/>
            <a:ln w="19050" cap="flat" cmpd="sng" algn="ctr">
              <a:solidFill>
                <a:srgbClr val="0078D4"/>
              </a:solidFill>
              <a:prstDash val="solid"/>
              <a:headEnd type="triangle"/>
              <a:tailEnd type="none"/>
            </a:ln>
            <a:effectLst/>
          </p:spPr>
        </p:cxnSp>
      </p:grpSp>
      <p:grpSp>
        <p:nvGrpSpPr>
          <p:cNvPr id="579" name="Group 578">
            <a:extLst>
              <a:ext uri="{FF2B5EF4-FFF2-40B4-BE49-F238E27FC236}">
                <a16:creationId xmlns:a16="http://schemas.microsoft.com/office/drawing/2014/main" id="{A8922491-D0E7-4F57-9F53-F617B96BBF70}"/>
              </a:ext>
              <a:ext uri="{C183D7F6-B498-43B3-948B-1728B52AA6E4}">
                <adec:decorative xmlns:adec="http://schemas.microsoft.com/office/drawing/2017/decorative" val="1"/>
              </a:ext>
            </a:extLst>
          </p:cNvPr>
          <p:cNvGrpSpPr/>
          <p:nvPr/>
        </p:nvGrpSpPr>
        <p:grpSpPr>
          <a:xfrm>
            <a:off x="10661273" y="3521808"/>
            <a:ext cx="768179" cy="759042"/>
            <a:chOff x="7072389" y="5391495"/>
            <a:chExt cx="2549939" cy="2519606"/>
          </a:xfrm>
        </p:grpSpPr>
        <p:sp>
          <p:nvSpPr>
            <p:cNvPr id="580" name="Rectangle 579">
              <a:extLst>
                <a:ext uri="{FF2B5EF4-FFF2-40B4-BE49-F238E27FC236}">
                  <a16:creationId xmlns:a16="http://schemas.microsoft.com/office/drawing/2014/main" id="{2F8B928F-C83B-4328-818C-A5848FB02A46}"/>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1" name="Rectangle 580">
              <a:extLst>
                <a:ext uri="{FF2B5EF4-FFF2-40B4-BE49-F238E27FC236}">
                  <a16:creationId xmlns:a16="http://schemas.microsoft.com/office/drawing/2014/main" id="{1ADB80C2-0AF6-4137-8450-44658BBC53F6}"/>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2" name="Group 581">
              <a:extLst>
                <a:ext uri="{FF2B5EF4-FFF2-40B4-BE49-F238E27FC236}">
                  <a16:creationId xmlns:a16="http://schemas.microsoft.com/office/drawing/2014/main" id="{61681B19-638E-40E6-9600-04FB28555C6D}"/>
                </a:ext>
              </a:extLst>
            </p:cNvPr>
            <p:cNvGrpSpPr/>
            <p:nvPr/>
          </p:nvGrpSpPr>
          <p:grpSpPr>
            <a:xfrm>
              <a:off x="7072389" y="5391495"/>
              <a:ext cx="490710" cy="146168"/>
              <a:chOff x="551886" y="4922823"/>
              <a:chExt cx="508602" cy="151498"/>
            </a:xfrm>
          </p:grpSpPr>
          <p:sp>
            <p:nvSpPr>
              <p:cNvPr id="673" name="Rectangle 672">
                <a:extLst>
                  <a:ext uri="{FF2B5EF4-FFF2-40B4-BE49-F238E27FC236}">
                    <a16:creationId xmlns:a16="http://schemas.microsoft.com/office/drawing/2014/main" id="{C1C7F5BF-587A-46ED-A43A-F2D3196A5C2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4" name="Oval 673">
                <a:extLst>
                  <a:ext uri="{FF2B5EF4-FFF2-40B4-BE49-F238E27FC236}">
                    <a16:creationId xmlns:a16="http://schemas.microsoft.com/office/drawing/2014/main" id="{CC4AC212-37BD-423C-8966-F18F5C7674D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75" name="Straight Connector 674">
                <a:extLst>
                  <a:ext uri="{FF2B5EF4-FFF2-40B4-BE49-F238E27FC236}">
                    <a16:creationId xmlns:a16="http://schemas.microsoft.com/office/drawing/2014/main" id="{D9A7F4F2-0B0B-46AE-A6F0-88DE13E1689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3" name="Rectangle 582">
              <a:extLst>
                <a:ext uri="{FF2B5EF4-FFF2-40B4-BE49-F238E27FC236}">
                  <a16:creationId xmlns:a16="http://schemas.microsoft.com/office/drawing/2014/main" id="{4D07294F-B968-4BA3-B988-CF8C5B94A40F}"/>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4" name="Rectangle 583">
              <a:extLst>
                <a:ext uri="{FF2B5EF4-FFF2-40B4-BE49-F238E27FC236}">
                  <a16:creationId xmlns:a16="http://schemas.microsoft.com/office/drawing/2014/main" id="{0B953606-28E0-413A-9023-5911105E887F}"/>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5" name="Group 584">
              <a:extLst>
                <a:ext uri="{FF2B5EF4-FFF2-40B4-BE49-F238E27FC236}">
                  <a16:creationId xmlns:a16="http://schemas.microsoft.com/office/drawing/2014/main" id="{5E4F608E-F036-4242-82CD-297462937882}"/>
                </a:ext>
              </a:extLst>
            </p:cNvPr>
            <p:cNvGrpSpPr/>
            <p:nvPr/>
          </p:nvGrpSpPr>
          <p:grpSpPr>
            <a:xfrm>
              <a:off x="7755629" y="5391495"/>
              <a:ext cx="490710" cy="146168"/>
              <a:chOff x="551886" y="4922823"/>
              <a:chExt cx="508602" cy="151498"/>
            </a:xfrm>
          </p:grpSpPr>
          <p:sp>
            <p:nvSpPr>
              <p:cNvPr id="670" name="Rectangle 669">
                <a:extLst>
                  <a:ext uri="{FF2B5EF4-FFF2-40B4-BE49-F238E27FC236}">
                    <a16:creationId xmlns:a16="http://schemas.microsoft.com/office/drawing/2014/main" id="{B8764A10-E760-42F4-9E78-F5DC9C8A510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1" name="Oval 670">
                <a:extLst>
                  <a:ext uri="{FF2B5EF4-FFF2-40B4-BE49-F238E27FC236}">
                    <a16:creationId xmlns:a16="http://schemas.microsoft.com/office/drawing/2014/main" id="{3C50EB9D-D1AA-47A1-9636-0E1D461DAEC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72" name="Straight Connector 671">
                <a:extLst>
                  <a:ext uri="{FF2B5EF4-FFF2-40B4-BE49-F238E27FC236}">
                    <a16:creationId xmlns:a16="http://schemas.microsoft.com/office/drawing/2014/main" id="{3010B9FE-9FED-450C-A3CB-428C135DFD6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6" name="Rectangle 585">
              <a:extLst>
                <a:ext uri="{FF2B5EF4-FFF2-40B4-BE49-F238E27FC236}">
                  <a16:creationId xmlns:a16="http://schemas.microsoft.com/office/drawing/2014/main" id="{1B34BB81-E580-4B35-8180-7E41B549A046}"/>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7" name="Rectangle 586">
              <a:extLst>
                <a:ext uri="{FF2B5EF4-FFF2-40B4-BE49-F238E27FC236}">
                  <a16:creationId xmlns:a16="http://schemas.microsoft.com/office/drawing/2014/main" id="{BB0EAB88-14DA-480C-8A55-62557800D30C}"/>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8" name="Group 587">
              <a:extLst>
                <a:ext uri="{FF2B5EF4-FFF2-40B4-BE49-F238E27FC236}">
                  <a16:creationId xmlns:a16="http://schemas.microsoft.com/office/drawing/2014/main" id="{0C2E6D51-36E4-42D9-8968-5DB91B750ACC}"/>
                </a:ext>
              </a:extLst>
            </p:cNvPr>
            <p:cNvGrpSpPr/>
            <p:nvPr/>
          </p:nvGrpSpPr>
          <p:grpSpPr>
            <a:xfrm>
              <a:off x="7072389" y="6079612"/>
              <a:ext cx="490710" cy="146168"/>
              <a:chOff x="551886" y="4922823"/>
              <a:chExt cx="508602" cy="151498"/>
            </a:xfrm>
          </p:grpSpPr>
          <p:sp>
            <p:nvSpPr>
              <p:cNvPr id="667" name="Rectangle 666">
                <a:extLst>
                  <a:ext uri="{FF2B5EF4-FFF2-40B4-BE49-F238E27FC236}">
                    <a16:creationId xmlns:a16="http://schemas.microsoft.com/office/drawing/2014/main" id="{3C94CE7D-8778-4EE7-B627-34EDD5C744F3}"/>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8" name="Oval 667">
                <a:extLst>
                  <a:ext uri="{FF2B5EF4-FFF2-40B4-BE49-F238E27FC236}">
                    <a16:creationId xmlns:a16="http://schemas.microsoft.com/office/drawing/2014/main" id="{1CDF8774-06B0-4A64-B678-B25A41BF44A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9" name="Straight Connector 668">
                <a:extLst>
                  <a:ext uri="{FF2B5EF4-FFF2-40B4-BE49-F238E27FC236}">
                    <a16:creationId xmlns:a16="http://schemas.microsoft.com/office/drawing/2014/main" id="{D40666DC-5308-4D9A-AC33-9DDEF90267A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9" name="Rectangle 588">
              <a:extLst>
                <a:ext uri="{FF2B5EF4-FFF2-40B4-BE49-F238E27FC236}">
                  <a16:creationId xmlns:a16="http://schemas.microsoft.com/office/drawing/2014/main" id="{34881DCC-58B3-4AEF-9A6D-5376EA658EF8}"/>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0" name="Rectangle 589">
              <a:extLst>
                <a:ext uri="{FF2B5EF4-FFF2-40B4-BE49-F238E27FC236}">
                  <a16:creationId xmlns:a16="http://schemas.microsoft.com/office/drawing/2014/main" id="{C0E55ED1-0666-49BC-8495-77066CB618EC}"/>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1" name="Group 590">
              <a:extLst>
                <a:ext uri="{FF2B5EF4-FFF2-40B4-BE49-F238E27FC236}">
                  <a16:creationId xmlns:a16="http://schemas.microsoft.com/office/drawing/2014/main" id="{734FD240-17C8-4AAC-B324-AB1E059E48C6}"/>
                </a:ext>
              </a:extLst>
            </p:cNvPr>
            <p:cNvGrpSpPr/>
            <p:nvPr/>
          </p:nvGrpSpPr>
          <p:grpSpPr>
            <a:xfrm>
              <a:off x="7755629" y="6079612"/>
              <a:ext cx="490710" cy="146168"/>
              <a:chOff x="551886" y="4922823"/>
              <a:chExt cx="508602" cy="151498"/>
            </a:xfrm>
          </p:grpSpPr>
          <p:sp>
            <p:nvSpPr>
              <p:cNvPr id="664" name="Rectangle 663">
                <a:extLst>
                  <a:ext uri="{FF2B5EF4-FFF2-40B4-BE49-F238E27FC236}">
                    <a16:creationId xmlns:a16="http://schemas.microsoft.com/office/drawing/2014/main" id="{75C849ED-51E0-428B-AA64-F499B0AC868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5" name="Oval 664">
                <a:extLst>
                  <a:ext uri="{FF2B5EF4-FFF2-40B4-BE49-F238E27FC236}">
                    <a16:creationId xmlns:a16="http://schemas.microsoft.com/office/drawing/2014/main" id="{1E6CEFCE-B83A-4DA9-A404-73E0A724E3C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6" name="Straight Connector 665">
                <a:extLst>
                  <a:ext uri="{FF2B5EF4-FFF2-40B4-BE49-F238E27FC236}">
                    <a16:creationId xmlns:a16="http://schemas.microsoft.com/office/drawing/2014/main" id="{49AD65B0-DAAE-4FAE-98AC-59B4D8B3B83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2" name="Rectangle 591">
              <a:extLst>
                <a:ext uri="{FF2B5EF4-FFF2-40B4-BE49-F238E27FC236}">
                  <a16:creationId xmlns:a16="http://schemas.microsoft.com/office/drawing/2014/main" id="{2FEBB23C-7664-4665-8EE4-DD95628355D7}"/>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3" name="Rectangle 592">
              <a:extLst>
                <a:ext uri="{FF2B5EF4-FFF2-40B4-BE49-F238E27FC236}">
                  <a16:creationId xmlns:a16="http://schemas.microsoft.com/office/drawing/2014/main" id="{FC5DAE42-5E9D-4F4D-9CD1-13FA9FBEC8ED}"/>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4" name="Group 593">
              <a:extLst>
                <a:ext uri="{FF2B5EF4-FFF2-40B4-BE49-F238E27FC236}">
                  <a16:creationId xmlns:a16="http://schemas.microsoft.com/office/drawing/2014/main" id="{CD420CCA-4661-4C86-B5D1-B9491278D82E}"/>
                </a:ext>
              </a:extLst>
            </p:cNvPr>
            <p:cNvGrpSpPr/>
            <p:nvPr/>
          </p:nvGrpSpPr>
          <p:grpSpPr>
            <a:xfrm>
              <a:off x="8448378" y="5391495"/>
              <a:ext cx="490710" cy="146168"/>
              <a:chOff x="551886" y="4922823"/>
              <a:chExt cx="508602" cy="151498"/>
            </a:xfrm>
          </p:grpSpPr>
          <p:sp>
            <p:nvSpPr>
              <p:cNvPr id="661" name="Rectangle 660">
                <a:extLst>
                  <a:ext uri="{FF2B5EF4-FFF2-40B4-BE49-F238E27FC236}">
                    <a16:creationId xmlns:a16="http://schemas.microsoft.com/office/drawing/2014/main" id="{4DC89C99-211F-483C-8CFD-8C641AF30D7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2" name="Oval 661">
                <a:extLst>
                  <a:ext uri="{FF2B5EF4-FFF2-40B4-BE49-F238E27FC236}">
                    <a16:creationId xmlns:a16="http://schemas.microsoft.com/office/drawing/2014/main" id="{10EB1C96-0D24-4B83-91DD-27312781942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3" name="Straight Connector 662">
                <a:extLst>
                  <a:ext uri="{FF2B5EF4-FFF2-40B4-BE49-F238E27FC236}">
                    <a16:creationId xmlns:a16="http://schemas.microsoft.com/office/drawing/2014/main" id="{96578984-A953-4D2B-9F26-0F0963CAF328}"/>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5" name="Rectangle 594">
              <a:extLst>
                <a:ext uri="{FF2B5EF4-FFF2-40B4-BE49-F238E27FC236}">
                  <a16:creationId xmlns:a16="http://schemas.microsoft.com/office/drawing/2014/main" id="{F825652A-C546-4D7E-8D4E-6321A18F7387}"/>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6" name="Rectangle 595">
              <a:extLst>
                <a:ext uri="{FF2B5EF4-FFF2-40B4-BE49-F238E27FC236}">
                  <a16:creationId xmlns:a16="http://schemas.microsoft.com/office/drawing/2014/main" id="{8BF541FB-4665-47A9-8231-2C472BE1A89F}"/>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7" name="Group 596">
              <a:extLst>
                <a:ext uri="{FF2B5EF4-FFF2-40B4-BE49-F238E27FC236}">
                  <a16:creationId xmlns:a16="http://schemas.microsoft.com/office/drawing/2014/main" id="{83786CFC-0D82-403E-A1D6-EE77FEEC3AAC}"/>
                </a:ext>
              </a:extLst>
            </p:cNvPr>
            <p:cNvGrpSpPr/>
            <p:nvPr/>
          </p:nvGrpSpPr>
          <p:grpSpPr>
            <a:xfrm>
              <a:off x="9131618" y="5391495"/>
              <a:ext cx="490710" cy="146168"/>
              <a:chOff x="551886" y="4922823"/>
              <a:chExt cx="508602" cy="151498"/>
            </a:xfrm>
          </p:grpSpPr>
          <p:sp>
            <p:nvSpPr>
              <p:cNvPr id="658" name="Rectangle 657">
                <a:extLst>
                  <a:ext uri="{FF2B5EF4-FFF2-40B4-BE49-F238E27FC236}">
                    <a16:creationId xmlns:a16="http://schemas.microsoft.com/office/drawing/2014/main" id="{46103E6A-C542-4D98-BC0A-15101B506AE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9" name="Oval 658">
                <a:extLst>
                  <a:ext uri="{FF2B5EF4-FFF2-40B4-BE49-F238E27FC236}">
                    <a16:creationId xmlns:a16="http://schemas.microsoft.com/office/drawing/2014/main" id="{B50F389F-BBB5-404B-956C-56A3E1E83A3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0" name="Straight Connector 659">
                <a:extLst>
                  <a:ext uri="{FF2B5EF4-FFF2-40B4-BE49-F238E27FC236}">
                    <a16:creationId xmlns:a16="http://schemas.microsoft.com/office/drawing/2014/main" id="{B312CFF0-A619-4ED4-9B83-E6995258C659}"/>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8" name="Rectangle 597">
              <a:extLst>
                <a:ext uri="{FF2B5EF4-FFF2-40B4-BE49-F238E27FC236}">
                  <a16:creationId xmlns:a16="http://schemas.microsoft.com/office/drawing/2014/main" id="{C615646D-C990-4E91-ABE6-AF4BBCDFF881}"/>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9" name="Rectangle 598">
              <a:extLst>
                <a:ext uri="{FF2B5EF4-FFF2-40B4-BE49-F238E27FC236}">
                  <a16:creationId xmlns:a16="http://schemas.microsoft.com/office/drawing/2014/main" id="{B9A6F751-EE9A-4A88-A3F0-504A596239F6}"/>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0" name="Group 599">
              <a:extLst>
                <a:ext uri="{FF2B5EF4-FFF2-40B4-BE49-F238E27FC236}">
                  <a16:creationId xmlns:a16="http://schemas.microsoft.com/office/drawing/2014/main" id="{ED2E9E9F-A060-4170-8B74-C1459A13BC21}"/>
                </a:ext>
              </a:extLst>
            </p:cNvPr>
            <p:cNvGrpSpPr/>
            <p:nvPr/>
          </p:nvGrpSpPr>
          <p:grpSpPr>
            <a:xfrm>
              <a:off x="8448378" y="6079612"/>
              <a:ext cx="490710" cy="146168"/>
              <a:chOff x="551886" y="4922823"/>
              <a:chExt cx="508602" cy="151498"/>
            </a:xfrm>
          </p:grpSpPr>
          <p:sp>
            <p:nvSpPr>
              <p:cNvPr id="655" name="Rectangle 654">
                <a:extLst>
                  <a:ext uri="{FF2B5EF4-FFF2-40B4-BE49-F238E27FC236}">
                    <a16:creationId xmlns:a16="http://schemas.microsoft.com/office/drawing/2014/main" id="{69F7F266-C194-4FDC-888B-AE56F015DEB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6" name="Oval 655">
                <a:extLst>
                  <a:ext uri="{FF2B5EF4-FFF2-40B4-BE49-F238E27FC236}">
                    <a16:creationId xmlns:a16="http://schemas.microsoft.com/office/drawing/2014/main" id="{11F634E2-5BA3-42FC-B2A6-CBC48561AA4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7" name="Straight Connector 656">
                <a:extLst>
                  <a:ext uri="{FF2B5EF4-FFF2-40B4-BE49-F238E27FC236}">
                    <a16:creationId xmlns:a16="http://schemas.microsoft.com/office/drawing/2014/main" id="{38FBE6AC-2E0B-4948-9109-C096163D5D18}"/>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1" name="Rectangle 600">
              <a:extLst>
                <a:ext uri="{FF2B5EF4-FFF2-40B4-BE49-F238E27FC236}">
                  <a16:creationId xmlns:a16="http://schemas.microsoft.com/office/drawing/2014/main" id="{8094040A-31C7-451A-A8E7-B37467020E80}"/>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2" name="Rectangle 601">
              <a:extLst>
                <a:ext uri="{FF2B5EF4-FFF2-40B4-BE49-F238E27FC236}">
                  <a16:creationId xmlns:a16="http://schemas.microsoft.com/office/drawing/2014/main" id="{395EF6E4-D366-4048-AFA6-C235A9AC6739}"/>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3" name="Group 602">
              <a:extLst>
                <a:ext uri="{FF2B5EF4-FFF2-40B4-BE49-F238E27FC236}">
                  <a16:creationId xmlns:a16="http://schemas.microsoft.com/office/drawing/2014/main" id="{CC862E73-4C74-4088-B7AC-E61C9C016754}"/>
                </a:ext>
              </a:extLst>
            </p:cNvPr>
            <p:cNvGrpSpPr/>
            <p:nvPr/>
          </p:nvGrpSpPr>
          <p:grpSpPr>
            <a:xfrm>
              <a:off x="9131618" y="6079612"/>
              <a:ext cx="490710" cy="146168"/>
              <a:chOff x="551886" y="4922823"/>
              <a:chExt cx="508602" cy="151498"/>
            </a:xfrm>
          </p:grpSpPr>
          <p:sp>
            <p:nvSpPr>
              <p:cNvPr id="652" name="Rectangle 651">
                <a:extLst>
                  <a:ext uri="{FF2B5EF4-FFF2-40B4-BE49-F238E27FC236}">
                    <a16:creationId xmlns:a16="http://schemas.microsoft.com/office/drawing/2014/main" id="{2B6C81D0-FD97-4063-89B7-4020B0E68F1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3" name="Oval 652">
                <a:extLst>
                  <a:ext uri="{FF2B5EF4-FFF2-40B4-BE49-F238E27FC236}">
                    <a16:creationId xmlns:a16="http://schemas.microsoft.com/office/drawing/2014/main" id="{8A20880B-1C98-40D1-BF6B-11EA6922E37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4" name="Straight Connector 653">
                <a:extLst>
                  <a:ext uri="{FF2B5EF4-FFF2-40B4-BE49-F238E27FC236}">
                    <a16:creationId xmlns:a16="http://schemas.microsoft.com/office/drawing/2014/main" id="{8AAA9A67-8226-47D7-9CE4-6BE34F6DF98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4" name="Rectangle 603">
              <a:extLst>
                <a:ext uri="{FF2B5EF4-FFF2-40B4-BE49-F238E27FC236}">
                  <a16:creationId xmlns:a16="http://schemas.microsoft.com/office/drawing/2014/main" id="{505A7D1A-DED2-4FE1-96EC-748078ED98F6}"/>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5" name="Rectangle 604">
              <a:extLst>
                <a:ext uri="{FF2B5EF4-FFF2-40B4-BE49-F238E27FC236}">
                  <a16:creationId xmlns:a16="http://schemas.microsoft.com/office/drawing/2014/main" id="{D6D9C6A5-F893-409C-BC1C-117832D88D50}"/>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6" name="Group 605">
              <a:extLst>
                <a:ext uri="{FF2B5EF4-FFF2-40B4-BE49-F238E27FC236}">
                  <a16:creationId xmlns:a16="http://schemas.microsoft.com/office/drawing/2014/main" id="{F9E780E1-26ED-4326-91E5-3D27EA78ECEB}"/>
                </a:ext>
              </a:extLst>
            </p:cNvPr>
            <p:cNvGrpSpPr/>
            <p:nvPr/>
          </p:nvGrpSpPr>
          <p:grpSpPr>
            <a:xfrm>
              <a:off x="7072389" y="6737565"/>
              <a:ext cx="490710" cy="146168"/>
              <a:chOff x="551886" y="4922823"/>
              <a:chExt cx="508602" cy="151498"/>
            </a:xfrm>
          </p:grpSpPr>
          <p:sp>
            <p:nvSpPr>
              <p:cNvPr id="649" name="Rectangle 648">
                <a:extLst>
                  <a:ext uri="{FF2B5EF4-FFF2-40B4-BE49-F238E27FC236}">
                    <a16:creationId xmlns:a16="http://schemas.microsoft.com/office/drawing/2014/main" id="{2ED31A9C-B999-4A63-A15F-A8718449B2A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0" name="Oval 649">
                <a:extLst>
                  <a:ext uri="{FF2B5EF4-FFF2-40B4-BE49-F238E27FC236}">
                    <a16:creationId xmlns:a16="http://schemas.microsoft.com/office/drawing/2014/main" id="{A102F02E-0FC9-4257-B49F-7F8280FE17A9}"/>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1" name="Straight Connector 650">
                <a:extLst>
                  <a:ext uri="{FF2B5EF4-FFF2-40B4-BE49-F238E27FC236}">
                    <a16:creationId xmlns:a16="http://schemas.microsoft.com/office/drawing/2014/main" id="{DF6E3016-FF7D-49A5-B8C7-A3AF4B62F95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7" name="Rectangle 606">
              <a:extLst>
                <a:ext uri="{FF2B5EF4-FFF2-40B4-BE49-F238E27FC236}">
                  <a16:creationId xmlns:a16="http://schemas.microsoft.com/office/drawing/2014/main" id="{681169E8-9C81-4F9A-8704-9670B43B8D09}"/>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8" name="Rectangle 607">
              <a:extLst>
                <a:ext uri="{FF2B5EF4-FFF2-40B4-BE49-F238E27FC236}">
                  <a16:creationId xmlns:a16="http://schemas.microsoft.com/office/drawing/2014/main" id="{02A843E0-0D2B-42D1-915D-C424B29C485D}"/>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9" name="Group 608">
              <a:extLst>
                <a:ext uri="{FF2B5EF4-FFF2-40B4-BE49-F238E27FC236}">
                  <a16:creationId xmlns:a16="http://schemas.microsoft.com/office/drawing/2014/main" id="{EA2AAC80-0BDB-4FC0-BA91-4E01014D6042}"/>
                </a:ext>
              </a:extLst>
            </p:cNvPr>
            <p:cNvGrpSpPr/>
            <p:nvPr/>
          </p:nvGrpSpPr>
          <p:grpSpPr>
            <a:xfrm>
              <a:off x="7755629" y="6737565"/>
              <a:ext cx="490710" cy="146168"/>
              <a:chOff x="551886" y="4922823"/>
              <a:chExt cx="508602" cy="151498"/>
            </a:xfrm>
          </p:grpSpPr>
          <p:sp>
            <p:nvSpPr>
              <p:cNvPr id="646" name="Rectangle 645">
                <a:extLst>
                  <a:ext uri="{FF2B5EF4-FFF2-40B4-BE49-F238E27FC236}">
                    <a16:creationId xmlns:a16="http://schemas.microsoft.com/office/drawing/2014/main" id="{75F47101-2B36-4BC8-8407-480ECD55699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7" name="Oval 646">
                <a:extLst>
                  <a:ext uri="{FF2B5EF4-FFF2-40B4-BE49-F238E27FC236}">
                    <a16:creationId xmlns:a16="http://schemas.microsoft.com/office/drawing/2014/main" id="{01D90BF0-B9EE-4811-8BAC-E63395C518E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8" name="Straight Connector 647">
                <a:extLst>
                  <a:ext uri="{FF2B5EF4-FFF2-40B4-BE49-F238E27FC236}">
                    <a16:creationId xmlns:a16="http://schemas.microsoft.com/office/drawing/2014/main" id="{7467C7AD-97B1-4903-9A25-D9B86C9325F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0" name="Rectangle 609">
              <a:extLst>
                <a:ext uri="{FF2B5EF4-FFF2-40B4-BE49-F238E27FC236}">
                  <a16:creationId xmlns:a16="http://schemas.microsoft.com/office/drawing/2014/main" id="{452396F7-E3FE-4D30-B2D6-712BA2270590}"/>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1" name="Rectangle 610">
              <a:extLst>
                <a:ext uri="{FF2B5EF4-FFF2-40B4-BE49-F238E27FC236}">
                  <a16:creationId xmlns:a16="http://schemas.microsoft.com/office/drawing/2014/main" id="{48B6E4FA-190B-4870-B8A8-21BD86AF66F6}"/>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2" name="Group 611">
              <a:extLst>
                <a:ext uri="{FF2B5EF4-FFF2-40B4-BE49-F238E27FC236}">
                  <a16:creationId xmlns:a16="http://schemas.microsoft.com/office/drawing/2014/main" id="{650192EF-9666-4808-B4EA-6763B1E7FE1F}"/>
                </a:ext>
              </a:extLst>
            </p:cNvPr>
            <p:cNvGrpSpPr/>
            <p:nvPr/>
          </p:nvGrpSpPr>
          <p:grpSpPr>
            <a:xfrm>
              <a:off x="7072389" y="7425682"/>
              <a:ext cx="490710" cy="146168"/>
              <a:chOff x="551886" y="4922823"/>
              <a:chExt cx="508602" cy="151498"/>
            </a:xfrm>
          </p:grpSpPr>
          <p:sp>
            <p:nvSpPr>
              <p:cNvPr id="643" name="Rectangle 642">
                <a:extLst>
                  <a:ext uri="{FF2B5EF4-FFF2-40B4-BE49-F238E27FC236}">
                    <a16:creationId xmlns:a16="http://schemas.microsoft.com/office/drawing/2014/main" id="{4F162C46-E9D9-45FB-B6BA-B37ECF95E0BF}"/>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4" name="Oval 643">
                <a:extLst>
                  <a:ext uri="{FF2B5EF4-FFF2-40B4-BE49-F238E27FC236}">
                    <a16:creationId xmlns:a16="http://schemas.microsoft.com/office/drawing/2014/main" id="{7B15A2DC-9F04-44D1-9145-B924873EE78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5" name="Straight Connector 644">
                <a:extLst>
                  <a:ext uri="{FF2B5EF4-FFF2-40B4-BE49-F238E27FC236}">
                    <a16:creationId xmlns:a16="http://schemas.microsoft.com/office/drawing/2014/main" id="{4B3B2BED-D779-47A9-82B8-BE36A1DBF95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3" name="Rectangle 612">
              <a:extLst>
                <a:ext uri="{FF2B5EF4-FFF2-40B4-BE49-F238E27FC236}">
                  <a16:creationId xmlns:a16="http://schemas.microsoft.com/office/drawing/2014/main" id="{102ECCB6-915B-4E04-8CD9-7EF44C1CF1DA}"/>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4" name="Rectangle 613">
              <a:extLst>
                <a:ext uri="{FF2B5EF4-FFF2-40B4-BE49-F238E27FC236}">
                  <a16:creationId xmlns:a16="http://schemas.microsoft.com/office/drawing/2014/main" id="{B4BAB1B1-9D78-4A29-954C-FCCBCD7F1344}"/>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5" name="Group 614">
              <a:extLst>
                <a:ext uri="{FF2B5EF4-FFF2-40B4-BE49-F238E27FC236}">
                  <a16:creationId xmlns:a16="http://schemas.microsoft.com/office/drawing/2014/main" id="{BC803FAB-3BD4-4D36-B6F0-B4572645A680}"/>
                </a:ext>
              </a:extLst>
            </p:cNvPr>
            <p:cNvGrpSpPr/>
            <p:nvPr/>
          </p:nvGrpSpPr>
          <p:grpSpPr>
            <a:xfrm>
              <a:off x="7755629" y="7425682"/>
              <a:ext cx="490710" cy="146168"/>
              <a:chOff x="551886" y="4922823"/>
              <a:chExt cx="508602" cy="151498"/>
            </a:xfrm>
          </p:grpSpPr>
          <p:sp>
            <p:nvSpPr>
              <p:cNvPr id="640" name="Rectangle 639">
                <a:extLst>
                  <a:ext uri="{FF2B5EF4-FFF2-40B4-BE49-F238E27FC236}">
                    <a16:creationId xmlns:a16="http://schemas.microsoft.com/office/drawing/2014/main" id="{2BAD52F6-FBDF-4C3D-8DCD-466923ACC5C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1" name="Oval 640">
                <a:extLst>
                  <a:ext uri="{FF2B5EF4-FFF2-40B4-BE49-F238E27FC236}">
                    <a16:creationId xmlns:a16="http://schemas.microsoft.com/office/drawing/2014/main" id="{F6AE9E4C-1C47-41F0-A198-AA936F7C176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2" name="Straight Connector 641">
                <a:extLst>
                  <a:ext uri="{FF2B5EF4-FFF2-40B4-BE49-F238E27FC236}">
                    <a16:creationId xmlns:a16="http://schemas.microsoft.com/office/drawing/2014/main" id="{F0E61D01-BBCB-4C18-8767-3F5E0A184A6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6" name="Rectangle 615">
              <a:extLst>
                <a:ext uri="{FF2B5EF4-FFF2-40B4-BE49-F238E27FC236}">
                  <a16:creationId xmlns:a16="http://schemas.microsoft.com/office/drawing/2014/main" id="{5A6DC301-1778-4F2C-A41B-02317B24D350}"/>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7" name="Rectangle 616">
              <a:extLst>
                <a:ext uri="{FF2B5EF4-FFF2-40B4-BE49-F238E27FC236}">
                  <a16:creationId xmlns:a16="http://schemas.microsoft.com/office/drawing/2014/main" id="{6EA018C5-1B6C-4342-8FFA-4BAD3F59956D}"/>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8" name="Group 617">
              <a:extLst>
                <a:ext uri="{FF2B5EF4-FFF2-40B4-BE49-F238E27FC236}">
                  <a16:creationId xmlns:a16="http://schemas.microsoft.com/office/drawing/2014/main" id="{2977E253-3541-41F4-947E-305D0FDB73FD}"/>
                </a:ext>
              </a:extLst>
            </p:cNvPr>
            <p:cNvGrpSpPr/>
            <p:nvPr/>
          </p:nvGrpSpPr>
          <p:grpSpPr>
            <a:xfrm>
              <a:off x="8448378" y="6737565"/>
              <a:ext cx="490710" cy="146168"/>
              <a:chOff x="551886" y="4922823"/>
              <a:chExt cx="508602" cy="151498"/>
            </a:xfrm>
          </p:grpSpPr>
          <p:sp>
            <p:nvSpPr>
              <p:cNvPr id="637" name="Rectangle 636">
                <a:extLst>
                  <a:ext uri="{FF2B5EF4-FFF2-40B4-BE49-F238E27FC236}">
                    <a16:creationId xmlns:a16="http://schemas.microsoft.com/office/drawing/2014/main" id="{E9177211-F41C-4909-BCCC-E64B096220D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8" name="Oval 637">
                <a:extLst>
                  <a:ext uri="{FF2B5EF4-FFF2-40B4-BE49-F238E27FC236}">
                    <a16:creationId xmlns:a16="http://schemas.microsoft.com/office/drawing/2014/main" id="{83AF1959-F15F-4842-B475-59CFE425AAC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9" name="Straight Connector 638">
                <a:extLst>
                  <a:ext uri="{FF2B5EF4-FFF2-40B4-BE49-F238E27FC236}">
                    <a16:creationId xmlns:a16="http://schemas.microsoft.com/office/drawing/2014/main" id="{EAF7F53D-E4BF-4E10-A551-F01904C8988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9" name="Rectangle 618">
              <a:extLst>
                <a:ext uri="{FF2B5EF4-FFF2-40B4-BE49-F238E27FC236}">
                  <a16:creationId xmlns:a16="http://schemas.microsoft.com/office/drawing/2014/main" id="{ECC9734E-2748-4783-B450-2F6827CF6AD7}"/>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0" name="Rectangle 619">
              <a:extLst>
                <a:ext uri="{FF2B5EF4-FFF2-40B4-BE49-F238E27FC236}">
                  <a16:creationId xmlns:a16="http://schemas.microsoft.com/office/drawing/2014/main" id="{13888FAA-A728-47AC-8310-D927950EF0CC}"/>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1" name="Group 620">
              <a:extLst>
                <a:ext uri="{FF2B5EF4-FFF2-40B4-BE49-F238E27FC236}">
                  <a16:creationId xmlns:a16="http://schemas.microsoft.com/office/drawing/2014/main" id="{75AAFE0E-BEBE-476A-AA59-470965CBB8BB}"/>
                </a:ext>
              </a:extLst>
            </p:cNvPr>
            <p:cNvGrpSpPr/>
            <p:nvPr/>
          </p:nvGrpSpPr>
          <p:grpSpPr>
            <a:xfrm>
              <a:off x="9131618" y="6737565"/>
              <a:ext cx="490710" cy="146168"/>
              <a:chOff x="551886" y="4922823"/>
              <a:chExt cx="508602" cy="151498"/>
            </a:xfrm>
          </p:grpSpPr>
          <p:sp>
            <p:nvSpPr>
              <p:cNvPr id="634" name="Rectangle 633">
                <a:extLst>
                  <a:ext uri="{FF2B5EF4-FFF2-40B4-BE49-F238E27FC236}">
                    <a16:creationId xmlns:a16="http://schemas.microsoft.com/office/drawing/2014/main" id="{755BE6AF-A135-4A7A-84EF-C1B78625804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5" name="Oval 634">
                <a:extLst>
                  <a:ext uri="{FF2B5EF4-FFF2-40B4-BE49-F238E27FC236}">
                    <a16:creationId xmlns:a16="http://schemas.microsoft.com/office/drawing/2014/main" id="{C13212CC-B56B-47AD-9BF8-41E1C324097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6" name="Straight Connector 635">
                <a:extLst>
                  <a:ext uri="{FF2B5EF4-FFF2-40B4-BE49-F238E27FC236}">
                    <a16:creationId xmlns:a16="http://schemas.microsoft.com/office/drawing/2014/main" id="{063517F8-FB9E-477B-808C-59EC8E28FB3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22" name="Rectangle 621">
              <a:extLst>
                <a:ext uri="{FF2B5EF4-FFF2-40B4-BE49-F238E27FC236}">
                  <a16:creationId xmlns:a16="http://schemas.microsoft.com/office/drawing/2014/main" id="{AC8C5F3B-1DD5-4603-86C5-1423D5EF4693}"/>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3" name="Rectangle 622">
              <a:extLst>
                <a:ext uri="{FF2B5EF4-FFF2-40B4-BE49-F238E27FC236}">
                  <a16:creationId xmlns:a16="http://schemas.microsoft.com/office/drawing/2014/main" id="{EC082BCC-B523-4F79-BF51-DA43EB77C5E4}"/>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4" name="Group 623">
              <a:extLst>
                <a:ext uri="{FF2B5EF4-FFF2-40B4-BE49-F238E27FC236}">
                  <a16:creationId xmlns:a16="http://schemas.microsoft.com/office/drawing/2014/main" id="{29753196-DDD2-41D5-B62D-6B9E713D5D3B}"/>
                </a:ext>
              </a:extLst>
            </p:cNvPr>
            <p:cNvGrpSpPr/>
            <p:nvPr/>
          </p:nvGrpSpPr>
          <p:grpSpPr>
            <a:xfrm>
              <a:off x="8448378" y="7425682"/>
              <a:ext cx="490710" cy="146168"/>
              <a:chOff x="551886" y="4922823"/>
              <a:chExt cx="508602" cy="151498"/>
            </a:xfrm>
          </p:grpSpPr>
          <p:sp>
            <p:nvSpPr>
              <p:cNvPr id="631" name="Rectangle 630">
                <a:extLst>
                  <a:ext uri="{FF2B5EF4-FFF2-40B4-BE49-F238E27FC236}">
                    <a16:creationId xmlns:a16="http://schemas.microsoft.com/office/drawing/2014/main" id="{CB19EEE3-8A25-4DE4-8196-4E1068E3C149}"/>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2" name="Oval 631">
                <a:extLst>
                  <a:ext uri="{FF2B5EF4-FFF2-40B4-BE49-F238E27FC236}">
                    <a16:creationId xmlns:a16="http://schemas.microsoft.com/office/drawing/2014/main" id="{D3A81BDB-3DD5-4600-9D18-698F8BC8AF6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3" name="Straight Connector 632">
                <a:extLst>
                  <a:ext uri="{FF2B5EF4-FFF2-40B4-BE49-F238E27FC236}">
                    <a16:creationId xmlns:a16="http://schemas.microsoft.com/office/drawing/2014/main" id="{D54BDC6F-C3B3-49E1-8438-B9558B4F409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25" name="Rectangle 624">
              <a:extLst>
                <a:ext uri="{FF2B5EF4-FFF2-40B4-BE49-F238E27FC236}">
                  <a16:creationId xmlns:a16="http://schemas.microsoft.com/office/drawing/2014/main" id="{6B3CB931-A8CA-4F26-924D-8093ABA926AE}"/>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6" name="Rectangle 625">
              <a:extLst>
                <a:ext uri="{FF2B5EF4-FFF2-40B4-BE49-F238E27FC236}">
                  <a16:creationId xmlns:a16="http://schemas.microsoft.com/office/drawing/2014/main" id="{5AB886A4-3E33-4173-8EBE-8AD8E1A4D41D}"/>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7" name="Group 626">
              <a:extLst>
                <a:ext uri="{FF2B5EF4-FFF2-40B4-BE49-F238E27FC236}">
                  <a16:creationId xmlns:a16="http://schemas.microsoft.com/office/drawing/2014/main" id="{9F5278D9-336B-438D-A9B5-6CE7AA5F1688}"/>
                </a:ext>
              </a:extLst>
            </p:cNvPr>
            <p:cNvGrpSpPr/>
            <p:nvPr/>
          </p:nvGrpSpPr>
          <p:grpSpPr>
            <a:xfrm>
              <a:off x="9131618" y="7425682"/>
              <a:ext cx="490710" cy="146168"/>
              <a:chOff x="551886" y="4922823"/>
              <a:chExt cx="508602" cy="151498"/>
            </a:xfrm>
          </p:grpSpPr>
          <p:sp>
            <p:nvSpPr>
              <p:cNvPr id="628" name="Rectangle 627">
                <a:extLst>
                  <a:ext uri="{FF2B5EF4-FFF2-40B4-BE49-F238E27FC236}">
                    <a16:creationId xmlns:a16="http://schemas.microsoft.com/office/drawing/2014/main" id="{61F842C1-102D-435A-94A5-93F3A4AC0C4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9" name="Oval 628">
                <a:extLst>
                  <a:ext uri="{FF2B5EF4-FFF2-40B4-BE49-F238E27FC236}">
                    <a16:creationId xmlns:a16="http://schemas.microsoft.com/office/drawing/2014/main" id="{EB07C4DE-D625-498B-AB6B-559712125513}"/>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0" name="Straight Connector 629">
                <a:extLst>
                  <a:ext uri="{FF2B5EF4-FFF2-40B4-BE49-F238E27FC236}">
                    <a16:creationId xmlns:a16="http://schemas.microsoft.com/office/drawing/2014/main" id="{684AA9A8-01C5-4A40-903B-D092162FB38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grpSp>
        <p:nvGrpSpPr>
          <p:cNvPr id="676" name="Group 675" descr="Decorative">
            <a:extLst>
              <a:ext uri="{FF2B5EF4-FFF2-40B4-BE49-F238E27FC236}">
                <a16:creationId xmlns:a16="http://schemas.microsoft.com/office/drawing/2014/main" id="{B2343A1E-07B1-4B79-9E85-D134FDAF3805}"/>
              </a:ext>
            </a:extLst>
          </p:cNvPr>
          <p:cNvGrpSpPr/>
          <p:nvPr/>
        </p:nvGrpSpPr>
        <p:grpSpPr>
          <a:xfrm>
            <a:off x="10661273" y="1904552"/>
            <a:ext cx="768179" cy="759042"/>
            <a:chOff x="7072389" y="5391495"/>
            <a:chExt cx="2549939" cy="2519606"/>
          </a:xfrm>
        </p:grpSpPr>
        <p:sp>
          <p:nvSpPr>
            <p:cNvPr id="677" name="Rectangle 676">
              <a:extLst>
                <a:ext uri="{FF2B5EF4-FFF2-40B4-BE49-F238E27FC236}">
                  <a16:creationId xmlns:a16="http://schemas.microsoft.com/office/drawing/2014/main" id="{1E12A6EC-EF4C-48B7-94EE-CD533E9CB68C}"/>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8" name="Rectangle 677">
              <a:extLst>
                <a:ext uri="{FF2B5EF4-FFF2-40B4-BE49-F238E27FC236}">
                  <a16:creationId xmlns:a16="http://schemas.microsoft.com/office/drawing/2014/main" id="{E0EA649B-2BB0-4C50-BA25-7F9CEAF2C513}"/>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79" name="Group 678">
              <a:extLst>
                <a:ext uri="{FF2B5EF4-FFF2-40B4-BE49-F238E27FC236}">
                  <a16:creationId xmlns:a16="http://schemas.microsoft.com/office/drawing/2014/main" id="{B6CF8218-356F-4701-9593-C9B4BD32D19A}"/>
                </a:ext>
              </a:extLst>
            </p:cNvPr>
            <p:cNvGrpSpPr/>
            <p:nvPr/>
          </p:nvGrpSpPr>
          <p:grpSpPr>
            <a:xfrm>
              <a:off x="7072389" y="5391495"/>
              <a:ext cx="490710" cy="146168"/>
              <a:chOff x="551886" y="4922823"/>
              <a:chExt cx="508602" cy="151498"/>
            </a:xfrm>
          </p:grpSpPr>
          <p:sp>
            <p:nvSpPr>
              <p:cNvPr id="770" name="Rectangle 769">
                <a:extLst>
                  <a:ext uri="{FF2B5EF4-FFF2-40B4-BE49-F238E27FC236}">
                    <a16:creationId xmlns:a16="http://schemas.microsoft.com/office/drawing/2014/main" id="{056D1BDB-990C-4948-B601-AEBBB9E0CBC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1" name="Oval 770">
                <a:extLst>
                  <a:ext uri="{FF2B5EF4-FFF2-40B4-BE49-F238E27FC236}">
                    <a16:creationId xmlns:a16="http://schemas.microsoft.com/office/drawing/2014/main" id="{864F3DA0-F5E6-4B7F-83E9-0C34322A7923}"/>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72" name="Straight Connector 771">
                <a:extLst>
                  <a:ext uri="{FF2B5EF4-FFF2-40B4-BE49-F238E27FC236}">
                    <a16:creationId xmlns:a16="http://schemas.microsoft.com/office/drawing/2014/main" id="{63672CA0-FCF9-41BD-B39F-07DB9443584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0" name="Rectangle 679">
              <a:extLst>
                <a:ext uri="{FF2B5EF4-FFF2-40B4-BE49-F238E27FC236}">
                  <a16:creationId xmlns:a16="http://schemas.microsoft.com/office/drawing/2014/main" id="{9469663A-7D6D-4FDF-979D-25BE56C2AEC2}"/>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1" name="Rectangle 680">
              <a:extLst>
                <a:ext uri="{FF2B5EF4-FFF2-40B4-BE49-F238E27FC236}">
                  <a16:creationId xmlns:a16="http://schemas.microsoft.com/office/drawing/2014/main" id="{8B1E9BB4-C583-4ACA-AA2C-EEB38377CC5E}"/>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2" name="Group 681">
              <a:extLst>
                <a:ext uri="{FF2B5EF4-FFF2-40B4-BE49-F238E27FC236}">
                  <a16:creationId xmlns:a16="http://schemas.microsoft.com/office/drawing/2014/main" id="{CCF177F6-50D6-49BE-BD25-CD713E66076B}"/>
                </a:ext>
              </a:extLst>
            </p:cNvPr>
            <p:cNvGrpSpPr/>
            <p:nvPr/>
          </p:nvGrpSpPr>
          <p:grpSpPr>
            <a:xfrm>
              <a:off x="7755629" y="5391495"/>
              <a:ext cx="490710" cy="146168"/>
              <a:chOff x="551886" y="4922823"/>
              <a:chExt cx="508602" cy="151498"/>
            </a:xfrm>
          </p:grpSpPr>
          <p:sp>
            <p:nvSpPr>
              <p:cNvPr id="767" name="Rectangle 766">
                <a:extLst>
                  <a:ext uri="{FF2B5EF4-FFF2-40B4-BE49-F238E27FC236}">
                    <a16:creationId xmlns:a16="http://schemas.microsoft.com/office/drawing/2014/main" id="{D709B387-B611-451F-96FA-86099610640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8" name="Oval 767">
                <a:extLst>
                  <a:ext uri="{FF2B5EF4-FFF2-40B4-BE49-F238E27FC236}">
                    <a16:creationId xmlns:a16="http://schemas.microsoft.com/office/drawing/2014/main" id="{B88351AE-9D4D-4FB2-80B3-920E8C3E352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9" name="Straight Connector 768">
                <a:extLst>
                  <a:ext uri="{FF2B5EF4-FFF2-40B4-BE49-F238E27FC236}">
                    <a16:creationId xmlns:a16="http://schemas.microsoft.com/office/drawing/2014/main" id="{82413961-EC87-43EF-BC76-C390343FCA4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3" name="Rectangle 682">
              <a:extLst>
                <a:ext uri="{FF2B5EF4-FFF2-40B4-BE49-F238E27FC236}">
                  <a16:creationId xmlns:a16="http://schemas.microsoft.com/office/drawing/2014/main" id="{C28919C2-0C85-4A1C-9369-FDBC06115024}"/>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4" name="Rectangle 683">
              <a:extLst>
                <a:ext uri="{FF2B5EF4-FFF2-40B4-BE49-F238E27FC236}">
                  <a16:creationId xmlns:a16="http://schemas.microsoft.com/office/drawing/2014/main" id="{18BC83B2-5552-4126-B5AB-731A2F6DD800}"/>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5" name="Group 684">
              <a:extLst>
                <a:ext uri="{FF2B5EF4-FFF2-40B4-BE49-F238E27FC236}">
                  <a16:creationId xmlns:a16="http://schemas.microsoft.com/office/drawing/2014/main" id="{F2BA7D26-97E5-4E2D-B32F-449B537824A6}"/>
                </a:ext>
              </a:extLst>
            </p:cNvPr>
            <p:cNvGrpSpPr/>
            <p:nvPr/>
          </p:nvGrpSpPr>
          <p:grpSpPr>
            <a:xfrm>
              <a:off x="7072389" y="6079612"/>
              <a:ext cx="490710" cy="146168"/>
              <a:chOff x="551886" y="4922823"/>
              <a:chExt cx="508602" cy="151498"/>
            </a:xfrm>
          </p:grpSpPr>
          <p:sp>
            <p:nvSpPr>
              <p:cNvPr id="764" name="Rectangle 763">
                <a:extLst>
                  <a:ext uri="{FF2B5EF4-FFF2-40B4-BE49-F238E27FC236}">
                    <a16:creationId xmlns:a16="http://schemas.microsoft.com/office/drawing/2014/main" id="{FEC8BB05-1942-4E4A-BDC0-82097595092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5" name="Oval 764">
                <a:extLst>
                  <a:ext uri="{FF2B5EF4-FFF2-40B4-BE49-F238E27FC236}">
                    <a16:creationId xmlns:a16="http://schemas.microsoft.com/office/drawing/2014/main" id="{64C01B1E-7DD3-4D4B-9687-291E3B8F3BB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6" name="Straight Connector 765">
                <a:extLst>
                  <a:ext uri="{FF2B5EF4-FFF2-40B4-BE49-F238E27FC236}">
                    <a16:creationId xmlns:a16="http://schemas.microsoft.com/office/drawing/2014/main" id="{29E65CA6-29FB-4E32-B80A-A901C1809215}"/>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6" name="Rectangle 685">
              <a:extLst>
                <a:ext uri="{FF2B5EF4-FFF2-40B4-BE49-F238E27FC236}">
                  <a16:creationId xmlns:a16="http://schemas.microsoft.com/office/drawing/2014/main" id="{D2FBD250-BC83-45E3-B6F4-46A34E69E1EF}"/>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7" name="Rectangle 686">
              <a:extLst>
                <a:ext uri="{FF2B5EF4-FFF2-40B4-BE49-F238E27FC236}">
                  <a16:creationId xmlns:a16="http://schemas.microsoft.com/office/drawing/2014/main" id="{4F9677D7-B2BA-4AB1-A472-2DD9F04138AA}"/>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8" name="Group 687">
              <a:extLst>
                <a:ext uri="{FF2B5EF4-FFF2-40B4-BE49-F238E27FC236}">
                  <a16:creationId xmlns:a16="http://schemas.microsoft.com/office/drawing/2014/main" id="{7F5345C7-997F-4E0D-AD56-B732322E7A96}"/>
                </a:ext>
              </a:extLst>
            </p:cNvPr>
            <p:cNvGrpSpPr/>
            <p:nvPr/>
          </p:nvGrpSpPr>
          <p:grpSpPr>
            <a:xfrm>
              <a:off x="7755629" y="6079612"/>
              <a:ext cx="490710" cy="146168"/>
              <a:chOff x="551886" y="4922823"/>
              <a:chExt cx="508602" cy="151498"/>
            </a:xfrm>
          </p:grpSpPr>
          <p:sp>
            <p:nvSpPr>
              <p:cNvPr id="761" name="Rectangle 760">
                <a:extLst>
                  <a:ext uri="{FF2B5EF4-FFF2-40B4-BE49-F238E27FC236}">
                    <a16:creationId xmlns:a16="http://schemas.microsoft.com/office/drawing/2014/main" id="{25116AC5-C8F6-47A9-B87D-54B7BBEDB35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2" name="Oval 761">
                <a:extLst>
                  <a:ext uri="{FF2B5EF4-FFF2-40B4-BE49-F238E27FC236}">
                    <a16:creationId xmlns:a16="http://schemas.microsoft.com/office/drawing/2014/main" id="{97DF41FB-3671-4B9B-9AF3-75685C5D7DF9}"/>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3" name="Straight Connector 762">
                <a:extLst>
                  <a:ext uri="{FF2B5EF4-FFF2-40B4-BE49-F238E27FC236}">
                    <a16:creationId xmlns:a16="http://schemas.microsoft.com/office/drawing/2014/main" id="{BEC4170D-CACC-45A5-A72D-67FA29BDEE2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9" name="Rectangle 688">
              <a:extLst>
                <a:ext uri="{FF2B5EF4-FFF2-40B4-BE49-F238E27FC236}">
                  <a16:creationId xmlns:a16="http://schemas.microsoft.com/office/drawing/2014/main" id="{C14F8912-EB1E-428E-9652-7024D2CFC98C}"/>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0" name="Rectangle 689">
              <a:extLst>
                <a:ext uri="{FF2B5EF4-FFF2-40B4-BE49-F238E27FC236}">
                  <a16:creationId xmlns:a16="http://schemas.microsoft.com/office/drawing/2014/main" id="{E24C2707-2905-427A-B70F-B179217DC31F}"/>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1" name="Group 690">
              <a:extLst>
                <a:ext uri="{FF2B5EF4-FFF2-40B4-BE49-F238E27FC236}">
                  <a16:creationId xmlns:a16="http://schemas.microsoft.com/office/drawing/2014/main" id="{0A78E5DC-CEB4-47E7-BA73-ACD4CD4282E7}"/>
                </a:ext>
              </a:extLst>
            </p:cNvPr>
            <p:cNvGrpSpPr/>
            <p:nvPr/>
          </p:nvGrpSpPr>
          <p:grpSpPr>
            <a:xfrm>
              <a:off x="8448378" y="5391495"/>
              <a:ext cx="490710" cy="146168"/>
              <a:chOff x="551886" y="4922823"/>
              <a:chExt cx="508602" cy="151498"/>
            </a:xfrm>
          </p:grpSpPr>
          <p:sp>
            <p:nvSpPr>
              <p:cNvPr id="758" name="Rectangle 757">
                <a:extLst>
                  <a:ext uri="{FF2B5EF4-FFF2-40B4-BE49-F238E27FC236}">
                    <a16:creationId xmlns:a16="http://schemas.microsoft.com/office/drawing/2014/main" id="{F29AA2CF-D3C2-4FD9-9A6C-C9224C57BF5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9" name="Oval 758">
                <a:extLst>
                  <a:ext uri="{FF2B5EF4-FFF2-40B4-BE49-F238E27FC236}">
                    <a16:creationId xmlns:a16="http://schemas.microsoft.com/office/drawing/2014/main" id="{E21A2B84-D067-46E2-B5D3-9FFB5489FA1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0" name="Straight Connector 759">
                <a:extLst>
                  <a:ext uri="{FF2B5EF4-FFF2-40B4-BE49-F238E27FC236}">
                    <a16:creationId xmlns:a16="http://schemas.microsoft.com/office/drawing/2014/main" id="{C79C950F-B383-4BA0-A839-DEA7D839854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2" name="Rectangle 691">
              <a:extLst>
                <a:ext uri="{FF2B5EF4-FFF2-40B4-BE49-F238E27FC236}">
                  <a16:creationId xmlns:a16="http://schemas.microsoft.com/office/drawing/2014/main" id="{18A02F10-1EA9-455C-A709-79BFA0E8BCC6}"/>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3" name="Rectangle 692">
              <a:extLst>
                <a:ext uri="{FF2B5EF4-FFF2-40B4-BE49-F238E27FC236}">
                  <a16:creationId xmlns:a16="http://schemas.microsoft.com/office/drawing/2014/main" id="{1982015A-FD61-4D39-9477-67CEE575A6BA}"/>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4" name="Group 693">
              <a:extLst>
                <a:ext uri="{FF2B5EF4-FFF2-40B4-BE49-F238E27FC236}">
                  <a16:creationId xmlns:a16="http://schemas.microsoft.com/office/drawing/2014/main" id="{2E59C343-F6C5-4E08-A93C-9836292B451F}"/>
                </a:ext>
              </a:extLst>
            </p:cNvPr>
            <p:cNvGrpSpPr/>
            <p:nvPr/>
          </p:nvGrpSpPr>
          <p:grpSpPr>
            <a:xfrm>
              <a:off x="9131618" y="5391495"/>
              <a:ext cx="490710" cy="146168"/>
              <a:chOff x="551886" y="4922823"/>
              <a:chExt cx="508602" cy="151498"/>
            </a:xfrm>
          </p:grpSpPr>
          <p:sp>
            <p:nvSpPr>
              <p:cNvPr id="755" name="Rectangle 754">
                <a:extLst>
                  <a:ext uri="{FF2B5EF4-FFF2-40B4-BE49-F238E27FC236}">
                    <a16:creationId xmlns:a16="http://schemas.microsoft.com/office/drawing/2014/main" id="{DB2CDE22-5C43-4E67-9304-BD1078629DD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6" name="Oval 755">
                <a:extLst>
                  <a:ext uri="{FF2B5EF4-FFF2-40B4-BE49-F238E27FC236}">
                    <a16:creationId xmlns:a16="http://schemas.microsoft.com/office/drawing/2014/main" id="{58B5C9DF-DB3D-402D-B1A4-7DBA6E3971F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7" name="Straight Connector 756">
                <a:extLst>
                  <a:ext uri="{FF2B5EF4-FFF2-40B4-BE49-F238E27FC236}">
                    <a16:creationId xmlns:a16="http://schemas.microsoft.com/office/drawing/2014/main" id="{0ACF37DC-1C83-48D9-AEFB-DC36DE2158A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5" name="Rectangle 694">
              <a:extLst>
                <a:ext uri="{FF2B5EF4-FFF2-40B4-BE49-F238E27FC236}">
                  <a16:creationId xmlns:a16="http://schemas.microsoft.com/office/drawing/2014/main" id="{16519FAC-1914-41DA-987C-3AFBF5FED371}"/>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6" name="Rectangle 695">
              <a:extLst>
                <a:ext uri="{FF2B5EF4-FFF2-40B4-BE49-F238E27FC236}">
                  <a16:creationId xmlns:a16="http://schemas.microsoft.com/office/drawing/2014/main" id="{7D7A816B-C160-4491-A98F-0564BE8CEFA4}"/>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7" name="Group 696">
              <a:extLst>
                <a:ext uri="{FF2B5EF4-FFF2-40B4-BE49-F238E27FC236}">
                  <a16:creationId xmlns:a16="http://schemas.microsoft.com/office/drawing/2014/main" id="{6E905E5F-01DA-452A-A91F-66EDEB3A9DF6}"/>
                </a:ext>
              </a:extLst>
            </p:cNvPr>
            <p:cNvGrpSpPr/>
            <p:nvPr/>
          </p:nvGrpSpPr>
          <p:grpSpPr>
            <a:xfrm>
              <a:off x="8448378" y="6079612"/>
              <a:ext cx="490710" cy="146168"/>
              <a:chOff x="551886" y="4922823"/>
              <a:chExt cx="508602" cy="151498"/>
            </a:xfrm>
          </p:grpSpPr>
          <p:sp>
            <p:nvSpPr>
              <p:cNvPr id="752" name="Rectangle 751">
                <a:extLst>
                  <a:ext uri="{FF2B5EF4-FFF2-40B4-BE49-F238E27FC236}">
                    <a16:creationId xmlns:a16="http://schemas.microsoft.com/office/drawing/2014/main" id="{D7B1440D-02C1-4627-B6CA-D12EB80292D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3" name="Oval 752">
                <a:extLst>
                  <a:ext uri="{FF2B5EF4-FFF2-40B4-BE49-F238E27FC236}">
                    <a16:creationId xmlns:a16="http://schemas.microsoft.com/office/drawing/2014/main" id="{26E44F82-B071-4F3B-AD9D-620E51B9768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4" name="Straight Connector 753">
                <a:extLst>
                  <a:ext uri="{FF2B5EF4-FFF2-40B4-BE49-F238E27FC236}">
                    <a16:creationId xmlns:a16="http://schemas.microsoft.com/office/drawing/2014/main" id="{4B03EFAF-5B46-46A8-AA13-48819C5A6E29}"/>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8" name="Rectangle 697">
              <a:extLst>
                <a:ext uri="{FF2B5EF4-FFF2-40B4-BE49-F238E27FC236}">
                  <a16:creationId xmlns:a16="http://schemas.microsoft.com/office/drawing/2014/main" id="{7F7464B9-F82D-4EA5-820C-D88274EEB69C}"/>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9" name="Rectangle 698">
              <a:extLst>
                <a:ext uri="{FF2B5EF4-FFF2-40B4-BE49-F238E27FC236}">
                  <a16:creationId xmlns:a16="http://schemas.microsoft.com/office/drawing/2014/main" id="{33244C64-1C29-4869-B3D5-6546598367B0}"/>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0" name="Group 699">
              <a:extLst>
                <a:ext uri="{FF2B5EF4-FFF2-40B4-BE49-F238E27FC236}">
                  <a16:creationId xmlns:a16="http://schemas.microsoft.com/office/drawing/2014/main" id="{73CFE7FC-011C-4B3E-BD4F-7365C9247097}"/>
                </a:ext>
              </a:extLst>
            </p:cNvPr>
            <p:cNvGrpSpPr/>
            <p:nvPr/>
          </p:nvGrpSpPr>
          <p:grpSpPr>
            <a:xfrm>
              <a:off x="9131618" y="6079612"/>
              <a:ext cx="490710" cy="146168"/>
              <a:chOff x="551886" y="4922823"/>
              <a:chExt cx="508602" cy="151498"/>
            </a:xfrm>
          </p:grpSpPr>
          <p:sp>
            <p:nvSpPr>
              <p:cNvPr id="749" name="Rectangle 748">
                <a:extLst>
                  <a:ext uri="{FF2B5EF4-FFF2-40B4-BE49-F238E27FC236}">
                    <a16:creationId xmlns:a16="http://schemas.microsoft.com/office/drawing/2014/main" id="{D4F2586C-4B6F-4214-A54E-6059B183976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0" name="Oval 749">
                <a:extLst>
                  <a:ext uri="{FF2B5EF4-FFF2-40B4-BE49-F238E27FC236}">
                    <a16:creationId xmlns:a16="http://schemas.microsoft.com/office/drawing/2014/main" id="{24F9CA24-D8E0-4664-86A6-7696AC064D96}"/>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1" name="Straight Connector 750">
                <a:extLst>
                  <a:ext uri="{FF2B5EF4-FFF2-40B4-BE49-F238E27FC236}">
                    <a16:creationId xmlns:a16="http://schemas.microsoft.com/office/drawing/2014/main" id="{9B673D95-573D-4ABE-ADB1-4D541306FE5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1" name="Rectangle 700">
              <a:extLst>
                <a:ext uri="{FF2B5EF4-FFF2-40B4-BE49-F238E27FC236}">
                  <a16:creationId xmlns:a16="http://schemas.microsoft.com/office/drawing/2014/main" id="{4369DB98-E941-44DD-8682-7FE57EB9485D}"/>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2" name="Rectangle 701">
              <a:extLst>
                <a:ext uri="{FF2B5EF4-FFF2-40B4-BE49-F238E27FC236}">
                  <a16:creationId xmlns:a16="http://schemas.microsoft.com/office/drawing/2014/main" id="{111C8B26-79AE-41DF-903B-7DCA275FA97C}"/>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3" name="Group 702">
              <a:extLst>
                <a:ext uri="{FF2B5EF4-FFF2-40B4-BE49-F238E27FC236}">
                  <a16:creationId xmlns:a16="http://schemas.microsoft.com/office/drawing/2014/main" id="{692816E8-0A95-40D8-AF7A-A9F99FD20F60}"/>
                </a:ext>
              </a:extLst>
            </p:cNvPr>
            <p:cNvGrpSpPr/>
            <p:nvPr/>
          </p:nvGrpSpPr>
          <p:grpSpPr>
            <a:xfrm>
              <a:off x="7072389" y="6737565"/>
              <a:ext cx="490710" cy="146168"/>
              <a:chOff x="551886" y="4922823"/>
              <a:chExt cx="508602" cy="151498"/>
            </a:xfrm>
          </p:grpSpPr>
          <p:sp>
            <p:nvSpPr>
              <p:cNvPr id="746" name="Rectangle 745">
                <a:extLst>
                  <a:ext uri="{FF2B5EF4-FFF2-40B4-BE49-F238E27FC236}">
                    <a16:creationId xmlns:a16="http://schemas.microsoft.com/office/drawing/2014/main" id="{9AA2E547-E9A7-4B3E-B15A-6472F97C1AC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7" name="Oval 746">
                <a:extLst>
                  <a:ext uri="{FF2B5EF4-FFF2-40B4-BE49-F238E27FC236}">
                    <a16:creationId xmlns:a16="http://schemas.microsoft.com/office/drawing/2014/main" id="{AB73000E-04C7-4A05-8689-C2C0128B027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8" name="Straight Connector 747">
                <a:extLst>
                  <a:ext uri="{FF2B5EF4-FFF2-40B4-BE49-F238E27FC236}">
                    <a16:creationId xmlns:a16="http://schemas.microsoft.com/office/drawing/2014/main" id="{E50349D1-07C0-4FAC-9220-2CD30C63A95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4" name="Rectangle 703">
              <a:extLst>
                <a:ext uri="{FF2B5EF4-FFF2-40B4-BE49-F238E27FC236}">
                  <a16:creationId xmlns:a16="http://schemas.microsoft.com/office/drawing/2014/main" id="{247ABBDC-184F-467D-8097-522D9036FC12}"/>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5" name="Rectangle 704">
              <a:extLst>
                <a:ext uri="{FF2B5EF4-FFF2-40B4-BE49-F238E27FC236}">
                  <a16:creationId xmlns:a16="http://schemas.microsoft.com/office/drawing/2014/main" id="{0C3F8B29-A33C-4915-96C0-65E8E3AB857B}"/>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6" name="Group 705">
              <a:extLst>
                <a:ext uri="{FF2B5EF4-FFF2-40B4-BE49-F238E27FC236}">
                  <a16:creationId xmlns:a16="http://schemas.microsoft.com/office/drawing/2014/main" id="{60F874BC-7404-4DC9-8017-7CC930314754}"/>
                </a:ext>
              </a:extLst>
            </p:cNvPr>
            <p:cNvGrpSpPr/>
            <p:nvPr/>
          </p:nvGrpSpPr>
          <p:grpSpPr>
            <a:xfrm>
              <a:off x="7755629" y="6737565"/>
              <a:ext cx="490710" cy="146168"/>
              <a:chOff x="551886" y="4922823"/>
              <a:chExt cx="508602" cy="151498"/>
            </a:xfrm>
          </p:grpSpPr>
          <p:sp>
            <p:nvSpPr>
              <p:cNvPr id="743" name="Rectangle 742">
                <a:extLst>
                  <a:ext uri="{FF2B5EF4-FFF2-40B4-BE49-F238E27FC236}">
                    <a16:creationId xmlns:a16="http://schemas.microsoft.com/office/drawing/2014/main" id="{1B4925A5-D763-40C2-A6D1-9956E7EBFAD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4" name="Oval 743">
                <a:extLst>
                  <a:ext uri="{FF2B5EF4-FFF2-40B4-BE49-F238E27FC236}">
                    <a16:creationId xmlns:a16="http://schemas.microsoft.com/office/drawing/2014/main" id="{CEFAD031-0939-4648-B5A1-F66546FFDE8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5" name="Straight Connector 744">
                <a:extLst>
                  <a:ext uri="{FF2B5EF4-FFF2-40B4-BE49-F238E27FC236}">
                    <a16:creationId xmlns:a16="http://schemas.microsoft.com/office/drawing/2014/main" id="{D793D1B3-F4C6-480F-8FEE-95833E939EB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7" name="Rectangle 706">
              <a:extLst>
                <a:ext uri="{FF2B5EF4-FFF2-40B4-BE49-F238E27FC236}">
                  <a16:creationId xmlns:a16="http://schemas.microsoft.com/office/drawing/2014/main" id="{172EFDDA-47E1-41B4-8B12-CD1C5C8AE409}"/>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8" name="Rectangle 707">
              <a:extLst>
                <a:ext uri="{FF2B5EF4-FFF2-40B4-BE49-F238E27FC236}">
                  <a16:creationId xmlns:a16="http://schemas.microsoft.com/office/drawing/2014/main" id="{EB9D8CB9-0B19-432C-AF2D-E8CFC1A8D065}"/>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9" name="Group 708">
              <a:extLst>
                <a:ext uri="{FF2B5EF4-FFF2-40B4-BE49-F238E27FC236}">
                  <a16:creationId xmlns:a16="http://schemas.microsoft.com/office/drawing/2014/main" id="{753E8C32-4555-4B03-A490-1D3024CE1A13}"/>
                </a:ext>
              </a:extLst>
            </p:cNvPr>
            <p:cNvGrpSpPr/>
            <p:nvPr/>
          </p:nvGrpSpPr>
          <p:grpSpPr>
            <a:xfrm>
              <a:off x="7072389" y="7425682"/>
              <a:ext cx="490710" cy="146168"/>
              <a:chOff x="551886" y="4922823"/>
              <a:chExt cx="508602" cy="151498"/>
            </a:xfrm>
          </p:grpSpPr>
          <p:sp>
            <p:nvSpPr>
              <p:cNvPr id="740" name="Rectangle 739">
                <a:extLst>
                  <a:ext uri="{FF2B5EF4-FFF2-40B4-BE49-F238E27FC236}">
                    <a16:creationId xmlns:a16="http://schemas.microsoft.com/office/drawing/2014/main" id="{F0FCCC9F-9A08-41D5-91BB-7201F634440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1" name="Oval 740">
                <a:extLst>
                  <a:ext uri="{FF2B5EF4-FFF2-40B4-BE49-F238E27FC236}">
                    <a16:creationId xmlns:a16="http://schemas.microsoft.com/office/drawing/2014/main" id="{6F9F3DA2-96D1-4BEC-9406-FCAC4ABBEAC8}"/>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2" name="Straight Connector 741">
                <a:extLst>
                  <a:ext uri="{FF2B5EF4-FFF2-40B4-BE49-F238E27FC236}">
                    <a16:creationId xmlns:a16="http://schemas.microsoft.com/office/drawing/2014/main" id="{D13B7EFF-DA95-46B3-9E49-6C2B5343598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0" name="Rectangle 709">
              <a:extLst>
                <a:ext uri="{FF2B5EF4-FFF2-40B4-BE49-F238E27FC236}">
                  <a16:creationId xmlns:a16="http://schemas.microsoft.com/office/drawing/2014/main" id="{FBD0243C-E747-470E-939D-1436A92F0E0E}"/>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1" name="Rectangle 710">
              <a:extLst>
                <a:ext uri="{FF2B5EF4-FFF2-40B4-BE49-F238E27FC236}">
                  <a16:creationId xmlns:a16="http://schemas.microsoft.com/office/drawing/2014/main" id="{CB7E620A-3A6E-42C7-9DF7-1D10EA3E5076}"/>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2" name="Group 711">
              <a:extLst>
                <a:ext uri="{FF2B5EF4-FFF2-40B4-BE49-F238E27FC236}">
                  <a16:creationId xmlns:a16="http://schemas.microsoft.com/office/drawing/2014/main" id="{9205E0C3-D2F6-42EA-AD7F-6528CC350E3D}"/>
                </a:ext>
              </a:extLst>
            </p:cNvPr>
            <p:cNvGrpSpPr/>
            <p:nvPr/>
          </p:nvGrpSpPr>
          <p:grpSpPr>
            <a:xfrm>
              <a:off x="7755629" y="7425682"/>
              <a:ext cx="490710" cy="146168"/>
              <a:chOff x="551886" y="4922823"/>
              <a:chExt cx="508602" cy="151498"/>
            </a:xfrm>
          </p:grpSpPr>
          <p:sp>
            <p:nvSpPr>
              <p:cNvPr id="737" name="Rectangle 736">
                <a:extLst>
                  <a:ext uri="{FF2B5EF4-FFF2-40B4-BE49-F238E27FC236}">
                    <a16:creationId xmlns:a16="http://schemas.microsoft.com/office/drawing/2014/main" id="{B4018038-9365-4AD0-A02D-2B5E221C7FD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8" name="Oval 737">
                <a:extLst>
                  <a:ext uri="{FF2B5EF4-FFF2-40B4-BE49-F238E27FC236}">
                    <a16:creationId xmlns:a16="http://schemas.microsoft.com/office/drawing/2014/main" id="{E33886F8-99AF-4815-97CC-3147C447C5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9" name="Straight Connector 738">
                <a:extLst>
                  <a:ext uri="{FF2B5EF4-FFF2-40B4-BE49-F238E27FC236}">
                    <a16:creationId xmlns:a16="http://schemas.microsoft.com/office/drawing/2014/main" id="{6987A0DE-EA09-4949-97E1-7DFC4EE4AE1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3" name="Rectangle 712">
              <a:extLst>
                <a:ext uri="{FF2B5EF4-FFF2-40B4-BE49-F238E27FC236}">
                  <a16:creationId xmlns:a16="http://schemas.microsoft.com/office/drawing/2014/main" id="{DA2BBB94-AF43-4893-8AE3-0195FB147EC2}"/>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4" name="Rectangle 713">
              <a:extLst>
                <a:ext uri="{FF2B5EF4-FFF2-40B4-BE49-F238E27FC236}">
                  <a16:creationId xmlns:a16="http://schemas.microsoft.com/office/drawing/2014/main" id="{F4287062-6914-4D74-ABE0-EBFC95E8B96E}"/>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5" name="Group 714">
              <a:extLst>
                <a:ext uri="{FF2B5EF4-FFF2-40B4-BE49-F238E27FC236}">
                  <a16:creationId xmlns:a16="http://schemas.microsoft.com/office/drawing/2014/main" id="{10997546-8084-4731-AE8D-22852E423E80}"/>
                </a:ext>
              </a:extLst>
            </p:cNvPr>
            <p:cNvGrpSpPr/>
            <p:nvPr/>
          </p:nvGrpSpPr>
          <p:grpSpPr>
            <a:xfrm>
              <a:off x="8448378" y="6737565"/>
              <a:ext cx="490710" cy="146168"/>
              <a:chOff x="551886" y="4922823"/>
              <a:chExt cx="508602" cy="151498"/>
            </a:xfrm>
          </p:grpSpPr>
          <p:sp>
            <p:nvSpPr>
              <p:cNvPr id="734" name="Rectangle 733">
                <a:extLst>
                  <a:ext uri="{FF2B5EF4-FFF2-40B4-BE49-F238E27FC236}">
                    <a16:creationId xmlns:a16="http://schemas.microsoft.com/office/drawing/2014/main" id="{CB87A857-64B4-41A0-B00E-7381270DB03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5" name="Oval 734">
                <a:extLst>
                  <a:ext uri="{FF2B5EF4-FFF2-40B4-BE49-F238E27FC236}">
                    <a16:creationId xmlns:a16="http://schemas.microsoft.com/office/drawing/2014/main" id="{EFB59E85-ABA4-4668-A784-8BFFE8D3270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6" name="Straight Connector 735">
                <a:extLst>
                  <a:ext uri="{FF2B5EF4-FFF2-40B4-BE49-F238E27FC236}">
                    <a16:creationId xmlns:a16="http://schemas.microsoft.com/office/drawing/2014/main" id="{BE8FDAFF-4C19-4AFD-A64E-73CAB4C4E88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6" name="Rectangle 715">
              <a:extLst>
                <a:ext uri="{FF2B5EF4-FFF2-40B4-BE49-F238E27FC236}">
                  <a16:creationId xmlns:a16="http://schemas.microsoft.com/office/drawing/2014/main" id="{19F47307-A818-4526-AA7E-F7C1890AA60E}"/>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7" name="Rectangle 716">
              <a:extLst>
                <a:ext uri="{FF2B5EF4-FFF2-40B4-BE49-F238E27FC236}">
                  <a16:creationId xmlns:a16="http://schemas.microsoft.com/office/drawing/2014/main" id="{1652C964-D0F4-4BAB-824B-ECD7CE51D230}"/>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8" name="Group 717">
              <a:extLst>
                <a:ext uri="{FF2B5EF4-FFF2-40B4-BE49-F238E27FC236}">
                  <a16:creationId xmlns:a16="http://schemas.microsoft.com/office/drawing/2014/main" id="{45130428-3A95-4EC2-83FD-B5BAF7A59D07}"/>
                </a:ext>
              </a:extLst>
            </p:cNvPr>
            <p:cNvGrpSpPr/>
            <p:nvPr/>
          </p:nvGrpSpPr>
          <p:grpSpPr>
            <a:xfrm>
              <a:off x="9131618" y="6737565"/>
              <a:ext cx="490710" cy="146168"/>
              <a:chOff x="551886" y="4922823"/>
              <a:chExt cx="508602" cy="151498"/>
            </a:xfrm>
          </p:grpSpPr>
          <p:sp>
            <p:nvSpPr>
              <p:cNvPr id="731" name="Rectangle 730">
                <a:extLst>
                  <a:ext uri="{FF2B5EF4-FFF2-40B4-BE49-F238E27FC236}">
                    <a16:creationId xmlns:a16="http://schemas.microsoft.com/office/drawing/2014/main" id="{A4A780B8-67F7-4DC2-BE7B-F619B422715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2" name="Oval 731">
                <a:extLst>
                  <a:ext uri="{FF2B5EF4-FFF2-40B4-BE49-F238E27FC236}">
                    <a16:creationId xmlns:a16="http://schemas.microsoft.com/office/drawing/2014/main" id="{EF2572D2-B244-4DA1-8351-69900A6619F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3" name="Straight Connector 732">
                <a:extLst>
                  <a:ext uri="{FF2B5EF4-FFF2-40B4-BE49-F238E27FC236}">
                    <a16:creationId xmlns:a16="http://schemas.microsoft.com/office/drawing/2014/main" id="{A107EE61-212A-4280-94A1-E152AC2518E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9" name="Rectangle 718">
              <a:extLst>
                <a:ext uri="{FF2B5EF4-FFF2-40B4-BE49-F238E27FC236}">
                  <a16:creationId xmlns:a16="http://schemas.microsoft.com/office/drawing/2014/main" id="{F57D692E-F38C-4973-BD54-8A3C9D6AD481}"/>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0" name="Rectangle 719">
              <a:extLst>
                <a:ext uri="{FF2B5EF4-FFF2-40B4-BE49-F238E27FC236}">
                  <a16:creationId xmlns:a16="http://schemas.microsoft.com/office/drawing/2014/main" id="{69771F4A-5AD5-4A55-A6E7-2C2568288BA6}"/>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21" name="Group 720">
              <a:extLst>
                <a:ext uri="{FF2B5EF4-FFF2-40B4-BE49-F238E27FC236}">
                  <a16:creationId xmlns:a16="http://schemas.microsoft.com/office/drawing/2014/main" id="{829AB93B-7FB2-4A38-B04D-526F5063A711}"/>
                </a:ext>
              </a:extLst>
            </p:cNvPr>
            <p:cNvGrpSpPr/>
            <p:nvPr/>
          </p:nvGrpSpPr>
          <p:grpSpPr>
            <a:xfrm>
              <a:off x="8448378" y="7425682"/>
              <a:ext cx="490710" cy="146168"/>
              <a:chOff x="551886" y="4922823"/>
              <a:chExt cx="508602" cy="151498"/>
            </a:xfrm>
          </p:grpSpPr>
          <p:sp>
            <p:nvSpPr>
              <p:cNvPr id="728" name="Rectangle 727">
                <a:extLst>
                  <a:ext uri="{FF2B5EF4-FFF2-40B4-BE49-F238E27FC236}">
                    <a16:creationId xmlns:a16="http://schemas.microsoft.com/office/drawing/2014/main" id="{5C5825A1-F356-41E8-A801-C63C268130C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9" name="Oval 728">
                <a:extLst>
                  <a:ext uri="{FF2B5EF4-FFF2-40B4-BE49-F238E27FC236}">
                    <a16:creationId xmlns:a16="http://schemas.microsoft.com/office/drawing/2014/main" id="{29F98A04-8D35-4233-81A3-40FE013FCDE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0" name="Straight Connector 729">
                <a:extLst>
                  <a:ext uri="{FF2B5EF4-FFF2-40B4-BE49-F238E27FC236}">
                    <a16:creationId xmlns:a16="http://schemas.microsoft.com/office/drawing/2014/main" id="{FD47F1E9-0990-4F92-921F-A1EB91D8F81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22" name="Rectangle 721">
              <a:extLst>
                <a:ext uri="{FF2B5EF4-FFF2-40B4-BE49-F238E27FC236}">
                  <a16:creationId xmlns:a16="http://schemas.microsoft.com/office/drawing/2014/main" id="{10C94B15-2C01-4D4B-ACBD-1FD4A5DD7B5A}"/>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3" name="Rectangle 722">
              <a:extLst>
                <a:ext uri="{FF2B5EF4-FFF2-40B4-BE49-F238E27FC236}">
                  <a16:creationId xmlns:a16="http://schemas.microsoft.com/office/drawing/2014/main" id="{4E1A41BA-3F89-4A46-856B-9AB01B971477}"/>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24" name="Group 723">
              <a:extLst>
                <a:ext uri="{FF2B5EF4-FFF2-40B4-BE49-F238E27FC236}">
                  <a16:creationId xmlns:a16="http://schemas.microsoft.com/office/drawing/2014/main" id="{657F0FDE-F70F-4F4F-8A9E-48E528007A8A}"/>
                </a:ext>
              </a:extLst>
            </p:cNvPr>
            <p:cNvGrpSpPr/>
            <p:nvPr/>
          </p:nvGrpSpPr>
          <p:grpSpPr>
            <a:xfrm>
              <a:off x="9131618" y="7425682"/>
              <a:ext cx="490710" cy="146168"/>
              <a:chOff x="551886" y="4922823"/>
              <a:chExt cx="508602" cy="151498"/>
            </a:xfrm>
          </p:grpSpPr>
          <p:sp>
            <p:nvSpPr>
              <p:cNvPr id="725" name="Rectangle 724">
                <a:extLst>
                  <a:ext uri="{FF2B5EF4-FFF2-40B4-BE49-F238E27FC236}">
                    <a16:creationId xmlns:a16="http://schemas.microsoft.com/office/drawing/2014/main" id="{20031E6B-2994-4B84-9452-4466E6A7DC4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6" name="Oval 725">
                <a:extLst>
                  <a:ext uri="{FF2B5EF4-FFF2-40B4-BE49-F238E27FC236}">
                    <a16:creationId xmlns:a16="http://schemas.microsoft.com/office/drawing/2014/main" id="{A692064C-843A-4F97-811D-FF816737437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27" name="Straight Connector 726">
                <a:extLst>
                  <a:ext uri="{FF2B5EF4-FFF2-40B4-BE49-F238E27FC236}">
                    <a16:creationId xmlns:a16="http://schemas.microsoft.com/office/drawing/2014/main" id="{4BD37989-A39B-4131-8E86-381629F4406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grpSp>
        <p:nvGrpSpPr>
          <p:cNvPr id="773" name="Group 772" descr="Decorative">
            <a:extLst>
              <a:ext uri="{FF2B5EF4-FFF2-40B4-BE49-F238E27FC236}">
                <a16:creationId xmlns:a16="http://schemas.microsoft.com/office/drawing/2014/main" id="{3B374A91-3B01-47E1-AB1B-3FD24CC03E42}"/>
              </a:ext>
            </a:extLst>
          </p:cNvPr>
          <p:cNvGrpSpPr/>
          <p:nvPr/>
        </p:nvGrpSpPr>
        <p:grpSpPr>
          <a:xfrm>
            <a:off x="10661273" y="5169151"/>
            <a:ext cx="768179" cy="759042"/>
            <a:chOff x="7072389" y="5391495"/>
            <a:chExt cx="2549939" cy="2519606"/>
          </a:xfrm>
        </p:grpSpPr>
        <p:sp>
          <p:nvSpPr>
            <p:cNvPr id="774" name="Rectangle 773">
              <a:extLst>
                <a:ext uri="{FF2B5EF4-FFF2-40B4-BE49-F238E27FC236}">
                  <a16:creationId xmlns:a16="http://schemas.microsoft.com/office/drawing/2014/main" id="{6EB84A70-5D47-48F9-B56D-20A81F25257C}"/>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5" name="Rectangle 774">
              <a:extLst>
                <a:ext uri="{FF2B5EF4-FFF2-40B4-BE49-F238E27FC236}">
                  <a16:creationId xmlns:a16="http://schemas.microsoft.com/office/drawing/2014/main" id="{5926B68B-64A6-4A2F-A74E-51AB1C0A58CA}"/>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76" name="Group 775">
              <a:extLst>
                <a:ext uri="{FF2B5EF4-FFF2-40B4-BE49-F238E27FC236}">
                  <a16:creationId xmlns:a16="http://schemas.microsoft.com/office/drawing/2014/main" id="{892E9930-9292-4461-B30B-28C8888A43AC}"/>
                </a:ext>
              </a:extLst>
            </p:cNvPr>
            <p:cNvGrpSpPr/>
            <p:nvPr/>
          </p:nvGrpSpPr>
          <p:grpSpPr>
            <a:xfrm>
              <a:off x="7072389" y="5391495"/>
              <a:ext cx="490710" cy="146168"/>
              <a:chOff x="551886" y="4922823"/>
              <a:chExt cx="508602" cy="151498"/>
            </a:xfrm>
          </p:grpSpPr>
          <p:sp>
            <p:nvSpPr>
              <p:cNvPr id="867" name="Rectangle 866">
                <a:extLst>
                  <a:ext uri="{FF2B5EF4-FFF2-40B4-BE49-F238E27FC236}">
                    <a16:creationId xmlns:a16="http://schemas.microsoft.com/office/drawing/2014/main" id="{721B6270-445B-4B0B-B5C2-16E535ADF56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8" name="Oval 867">
                <a:extLst>
                  <a:ext uri="{FF2B5EF4-FFF2-40B4-BE49-F238E27FC236}">
                    <a16:creationId xmlns:a16="http://schemas.microsoft.com/office/drawing/2014/main" id="{804F490F-C0FD-4137-A80F-82B11084D151}"/>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9" name="Straight Connector 868">
                <a:extLst>
                  <a:ext uri="{FF2B5EF4-FFF2-40B4-BE49-F238E27FC236}">
                    <a16:creationId xmlns:a16="http://schemas.microsoft.com/office/drawing/2014/main" id="{66D88BED-6025-465C-A446-0E42A28CC62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77" name="Rectangle 776">
              <a:extLst>
                <a:ext uri="{FF2B5EF4-FFF2-40B4-BE49-F238E27FC236}">
                  <a16:creationId xmlns:a16="http://schemas.microsoft.com/office/drawing/2014/main" id="{D1C4608B-AC4E-4D77-B569-885B768E71D7}"/>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8" name="Rectangle 777">
              <a:extLst>
                <a:ext uri="{FF2B5EF4-FFF2-40B4-BE49-F238E27FC236}">
                  <a16:creationId xmlns:a16="http://schemas.microsoft.com/office/drawing/2014/main" id="{3ACE669B-C2F8-4CF8-8B0B-6B035E49C359}"/>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79" name="Group 778">
              <a:extLst>
                <a:ext uri="{FF2B5EF4-FFF2-40B4-BE49-F238E27FC236}">
                  <a16:creationId xmlns:a16="http://schemas.microsoft.com/office/drawing/2014/main" id="{0715ABB3-80F4-4D84-B0B0-5EC14CB85C6D}"/>
                </a:ext>
              </a:extLst>
            </p:cNvPr>
            <p:cNvGrpSpPr/>
            <p:nvPr/>
          </p:nvGrpSpPr>
          <p:grpSpPr>
            <a:xfrm>
              <a:off x="7755629" y="5391495"/>
              <a:ext cx="490710" cy="146168"/>
              <a:chOff x="551886" y="4922823"/>
              <a:chExt cx="508602" cy="151498"/>
            </a:xfrm>
          </p:grpSpPr>
          <p:sp>
            <p:nvSpPr>
              <p:cNvPr id="864" name="Rectangle 863">
                <a:extLst>
                  <a:ext uri="{FF2B5EF4-FFF2-40B4-BE49-F238E27FC236}">
                    <a16:creationId xmlns:a16="http://schemas.microsoft.com/office/drawing/2014/main" id="{08A0E995-B258-45E6-8EB0-5C260D1FFE5F}"/>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5" name="Oval 864">
                <a:extLst>
                  <a:ext uri="{FF2B5EF4-FFF2-40B4-BE49-F238E27FC236}">
                    <a16:creationId xmlns:a16="http://schemas.microsoft.com/office/drawing/2014/main" id="{361A95E6-899C-4835-9D78-9EEC032EF88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6" name="Straight Connector 865">
                <a:extLst>
                  <a:ext uri="{FF2B5EF4-FFF2-40B4-BE49-F238E27FC236}">
                    <a16:creationId xmlns:a16="http://schemas.microsoft.com/office/drawing/2014/main" id="{44AB37EF-DEEE-4CD2-BCE9-A921024B54E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0" name="Rectangle 779">
              <a:extLst>
                <a:ext uri="{FF2B5EF4-FFF2-40B4-BE49-F238E27FC236}">
                  <a16:creationId xmlns:a16="http://schemas.microsoft.com/office/drawing/2014/main" id="{B801C29B-8588-4588-8D22-96680357C42A}"/>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1" name="Rectangle 780">
              <a:extLst>
                <a:ext uri="{FF2B5EF4-FFF2-40B4-BE49-F238E27FC236}">
                  <a16:creationId xmlns:a16="http://schemas.microsoft.com/office/drawing/2014/main" id="{46C14B18-582E-487C-93D9-532167AD3D54}"/>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2" name="Group 781">
              <a:extLst>
                <a:ext uri="{FF2B5EF4-FFF2-40B4-BE49-F238E27FC236}">
                  <a16:creationId xmlns:a16="http://schemas.microsoft.com/office/drawing/2014/main" id="{966DB8FD-2695-4474-BEE6-8C3BD91017FC}"/>
                </a:ext>
              </a:extLst>
            </p:cNvPr>
            <p:cNvGrpSpPr/>
            <p:nvPr/>
          </p:nvGrpSpPr>
          <p:grpSpPr>
            <a:xfrm>
              <a:off x="7072389" y="6079612"/>
              <a:ext cx="490710" cy="146168"/>
              <a:chOff x="551886" y="4922823"/>
              <a:chExt cx="508602" cy="151498"/>
            </a:xfrm>
          </p:grpSpPr>
          <p:sp>
            <p:nvSpPr>
              <p:cNvPr id="861" name="Rectangle 860">
                <a:extLst>
                  <a:ext uri="{FF2B5EF4-FFF2-40B4-BE49-F238E27FC236}">
                    <a16:creationId xmlns:a16="http://schemas.microsoft.com/office/drawing/2014/main" id="{A07D2947-785D-4D57-8F76-176A2A9A169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2" name="Oval 861">
                <a:extLst>
                  <a:ext uri="{FF2B5EF4-FFF2-40B4-BE49-F238E27FC236}">
                    <a16:creationId xmlns:a16="http://schemas.microsoft.com/office/drawing/2014/main" id="{A0F5DC81-DA6B-4875-AFF3-E7B25A20ACD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3" name="Straight Connector 862">
                <a:extLst>
                  <a:ext uri="{FF2B5EF4-FFF2-40B4-BE49-F238E27FC236}">
                    <a16:creationId xmlns:a16="http://schemas.microsoft.com/office/drawing/2014/main" id="{621B9DC2-424F-4E47-A163-06E5997F298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3" name="Rectangle 782">
              <a:extLst>
                <a:ext uri="{FF2B5EF4-FFF2-40B4-BE49-F238E27FC236}">
                  <a16:creationId xmlns:a16="http://schemas.microsoft.com/office/drawing/2014/main" id="{164E9582-5941-4498-9BD7-8E0AD8E6D163}"/>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4" name="Rectangle 783">
              <a:extLst>
                <a:ext uri="{FF2B5EF4-FFF2-40B4-BE49-F238E27FC236}">
                  <a16:creationId xmlns:a16="http://schemas.microsoft.com/office/drawing/2014/main" id="{3C37AA8B-0E37-4D77-8856-229BE9DE83EF}"/>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5" name="Group 784">
              <a:extLst>
                <a:ext uri="{FF2B5EF4-FFF2-40B4-BE49-F238E27FC236}">
                  <a16:creationId xmlns:a16="http://schemas.microsoft.com/office/drawing/2014/main" id="{034CE0F5-2BFD-4426-8509-1F86A34602B4}"/>
                </a:ext>
              </a:extLst>
            </p:cNvPr>
            <p:cNvGrpSpPr/>
            <p:nvPr/>
          </p:nvGrpSpPr>
          <p:grpSpPr>
            <a:xfrm>
              <a:off x="7755629" y="6079612"/>
              <a:ext cx="490710" cy="146168"/>
              <a:chOff x="551886" y="4922823"/>
              <a:chExt cx="508602" cy="151498"/>
            </a:xfrm>
          </p:grpSpPr>
          <p:sp>
            <p:nvSpPr>
              <p:cNvPr id="858" name="Rectangle 857">
                <a:extLst>
                  <a:ext uri="{FF2B5EF4-FFF2-40B4-BE49-F238E27FC236}">
                    <a16:creationId xmlns:a16="http://schemas.microsoft.com/office/drawing/2014/main" id="{5A874E69-48FD-46ED-A337-14A5866343E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9" name="Oval 858">
                <a:extLst>
                  <a:ext uri="{FF2B5EF4-FFF2-40B4-BE49-F238E27FC236}">
                    <a16:creationId xmlns:a16="http://schemas.microsoft.com/office/drawing/2014/main" id="{ECA48A1D-8089-4371-85AA-5DACDBC8E73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0" name="Straight Connector 859">
                <a:extLst>
                  <a:ext uri="{FF2B5EF4-FFF2-40B4-BE49-F238E27FC236}">
                    <a16:creationId xmlns:a16="http://schemas.microsoft.com/office/drawing/2014/main" id="{399350A8-171C-4F7A-943D-20E5CCB600A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6" name="Rectangle 785">
              <a:extLst>
                <a:ext uri="{FF2B5EF4-FFF2-40B4-BE49-F238E27FC236}">
                  <a16:creationId xmlns:a16="http://schemas.microsoft.com/office/drawing/2014/main" id="{2400CBAA-6AF5-401B-9EC2-00441E149A54}"/>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7" name="Rectangle 786">
              <a:extLst>
                <a:ext uri="{FF2B5EF4-FFF2-40B4-BE49-F238E27FC236}">
                  <a16:creationId xmlns:a16="http://schemas.microsoft.com/office/drawing/2014/main" id="{D750639E-99E9-48F0-9221-7ED1C2962EF1}"/>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8" name="Group 787">
              <a:extLst>
                <a:ext uri="{FF2B5EF4-FFF2-40B4-BE49-F238E27FC236}">
                  <a16:creationId xmlns:a16="http://schemas.microsoft.com/office/drawing/2014/main" id="{846DF20B-6EF2-4169-9EEC-3453A0F7A4DF}"/>
                </a:ext>
              </a:extLst>
            </p:cNvPr>
            <p:cNvGrpSpPr/>
            <p:nvPr/>
          </p:nvGrpSpPr>
          <p:grpSpPr>
            <a:xfrm>
              <a:off x="8448378" y="5391495"/>
              <a:ext cx="490710" cy="146168"/>
              <a:chOff x="551886" y="4922823"/>
              <a:chExt cx="508602" cy="151498"/>
            </a:xfrm>
          </p:grpSpPr>
          <p:sp>
            <p:nvSpPr>
              <p:cNvPr id="855" name="Rectangle 854">
                <a:extLst>
                  <a:ext uri="{FF2B5EF4-FFF2-40B4-BE49-F238E27FC236}">
                    <a16:creationId xmlns:a16="http://schemas.microsoft.com/office/drawing/2014/main" id="{B32FBAE1-E716-4A0C-AF10-9DC5D98BD6D9}"/>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6" name="Oval 855">
                <a:extLst>
                  <a:ext uri="{FF2B5EF4-FFF2-40B4-BE49-F238E27FC236}">
                    <a16:creationId xmlns:a16="http://schemas.microsoft.com/office/drawing/2014/main" id="{96EE283A-7A8A-4A4D-A348-78AAFEB9F35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7" name="Straight Connector 856">
                <a:extLst>
                  <a:ext uri="{FF2B5EF4-FFF2-40B4-BE49-F238E27FC236}">
                    <a16:creationId xmlns:a16="http://schemas.microsoft.com/office/drawing/2014/main" id="{AFCEE03C-2476-41AB-B4B0-820E2F6F565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9" name="Rectangle 788">
              <a:extLst>
                <a:ext uri="{FF2B5EF4-FFF2-40B4-BE49-F238E27FC236}">
                  <a16:creationId xmlns:a16="http://schemas.microsoft.com/office/drawing/2014/main" id="{6F71A01F-3AE6-47AD-92BD-8A843AF69F31}"/>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0" name="Rectangle 789">
              <a:extLst>
                <a:ext uri="{FF2B5EF4-FFF2-40B4-BE49-F238E27FC236}">
                  <a16:creationId xmlns:a16="http://schemas.microsoft.com/office/drawing/2014/main" id="{EAFE45FD-694F-43D2-B085-83FB606A1333}"/>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1" name="Group 790">
              <a:extLst>
                <a:ext uri="{FF2B5EF4-FFF2-40B4-BE49-F238E27FC236}">
                  <a16:creationId xmlns:a16="http://schemas.microsoft.com/office/drawing/2014/main" id="{4AEE2E21-A271-45EC-A013-B99D4BAA82A7}"/>
                </a:ext>
              </a:extLst>
            </p:cNvPr>
            <p:cNvGrpSpPr/>
            <p:nvPr/>
          </p:nvGrpSpPr>
          <p:grpSpPr>
            <a:xfrm>
              <a:off x="9131618" y="5391495"/>
              <a:ext cx="490710" cy="146168"/>
              <a:chOff x="551886" y="4922823"/>
              <a:chExt cx="508602" cy="151498"/>
            </a:xfrm>
          </p:grpSpPr>
          <p:sp>
            <p:nvSpPr>
              <p:cNvPr id="852" name="Rectangle 851">
                <a:extLst>
                  <a:ext uri="{FF2B5EF4-FFF2-40B4-BE49-F238E27FC236}">
                    <a16:creationId xmlns:a16="http://schemas.microsoft.com/office/drawing/2014/main" id="{CB97A4BE-90D1-479B-BE93-C84BFF2D6A6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3" name="Oval 852">
                <a:extLst>
                  <a:ext uri="{FF2B5EF4-FFF2-40B4-BE49-F238E27FC236}">
                    <a16:creationId xmlns:a16="http://schemas.microsoft.com/office/drawing/2014/main" id="{5E2E6723-422D-4D01-9A9D-70DE17AAA1C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4" name="Straight Connector 853">
                <a:extLst>
                  <a:ext uri="{FF2B5EF4-FFF2-40B4-BE49-F238E27FC236}">
                    <a16:creationId xmlns:a16="http://schemas.microsoft.com/office/drawing/2014/main" id="{90B69647-5573-4B8F-92FA-55845965D3C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2" name="Rectangle 791">
              <a:extLst>
                <a:ext uri="{FF2B5EF4-FFF2-40B4-BE49-F238E27FC236}">
                  <a16:creationId xmlns:a16="http://schemas.microsoft.com/office/drawing/2014/main" id="{CDC269FE-7186-400E-8F9F-9F1960F0431F}"/>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3" name="Rectangle 792">
              <a:extLst>
                <a:ext uri="{FF2B5EF4-FFF2-40B4-BE49-F238E27FC236}">
                  <a16:creationId xmlns:a16="http://schemas.microsoft.com/office/drawing/2014/main" id="{6244F0C3-F4B5-4BC2-BB43-C4DBB7D21ABD}"/>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4" name="Group 793">
              <a:extLst>
                <a:ext uri="{FF2B5EF4-FFF2-40B4-BE49-F238E27FC236}">
                  <a16:creationId xmlns:a16="http://schemas.microsoft.com/office/drawing/2014/main" id="{1DC21330-20DF-49D5-85F6-3C689B9E9553}"/>
                </a:ext>
              </a:extLst>
            </p:cNvPr>
            <p:cNvGrpSpPr/>
            <p:nvPr/>
          </p:nvGrpSpPr>
          <p:grpSpPr>
            <a:xfrm>
              <a:off x="8448378" y="6079612"/>
              <a:ext cx="490710" cy="146168"/>
              <a:chOff x="551886" y="4922823"/>
              <a:chExt cx="508602" cy="151498"/>
            </a:xfrm>
          </p:grpSpPr>
          <p:sp>
            <p:nvSpPr>
              <p:cNvPr id="849" name="Rectangle 848">
                <a:extLst>
                  <a:ext uri="{FF2B5EF4-FFF2-40B4-BE49-F238E27FC236}">
                    <a16:creationId xmlns:a16="http://schemas.microsoft.com/office/drawing/2014/main" id="{05E98B82-2168-4BF2-BE2C-5202F585A62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0" name="Oval 849">
                <a:extLst>
                  <a:ext uri="{FF2B5EF4-FFF2-40B4-BE49-F238E27FC236}">
                    <a16:creationId xmlns:a16="http://schemas.microsoft.com/office/drawing/2014/main" id="{C9DEE9C4-969F-4F10-80D4-9990D80DD6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1" name="Straight Connector 850">
                <a:extLst>
                  <a:ext uri="{FF2B5EF4-FFF2-40B4-BE49-F238E27FC236}">
                    <a16:creationId xmlns:a16="http://schemas.microsoft.com/office/drawing/2014/main" id="{97C8DB97-CB4C-415E-8B49-790C2B20C7F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5" name="Rectangle 794">
              <a:extLst>
                <a:ext uri="{FF2B5EF4-FFF2-40B4-BE49-F238E27FC236}">
                  <a16:creationId xmlns:a16="http://schemas.microsoft.com/office/drawing/2014/main" id="{4968F9F2-87C1-4FC8-8CC5-19A4CE377065}"/>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6" name="Rectangle 795">
              <a:extLst>
                <a:ext uri="{FF2B5EF4-FFF2-40B4-BE49-F238E27FC236}">
                  <a16:creationId xmlns:a16="http://schemas.microsoft.com/office/drawing/2014/main" id="{1650A21E-22F1-4F55-B901-4D498D0FC7DB}"/>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546A0EE9-6DA9-425F-9297-BAA42495FCB3}"/>
                </a:ext>
              </a:extLst>
            </p:cNvPr>
            <p:cNvGrpSpPr/>
            <p:nvPr/>
          </p:nvGrpSpPr>
          <p:grpSpPr>
            <a:xfrm>
              <a:off x="9131618" y="6079612"/>
              <a:ext cx="490710" cy="146168"/>
              <a:chOff x="551886" y="4922823"/>
              <a:chExt cx="508602" cy="151498"/>
            </a:xfrm>
          </p:grpSpPr>
          <p:sp>
            <p:nvSpPr>
              <p:cNvPr id="846" name="Rectangle 845">
                <a:extLst>
                  <a:ext uri="{FF2B5EF4-FFF2-40B4-BE49-F238E27FC236}">
                    <a16:creationId xmlns:a16="http://schemas.microsoft.com/office/drawing/2014/main" id="{18EB52C6-35DD-42DA-B976-641C9F53B39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7" name="Oval 846">
                <a:extLst>
                  <a:ext uri="{FF2B5EF4-FFF2-40B4-BE49-F238E27FC236}">
                    <a16:creationId xmlns:a16="http://schemas.microsoft.com/office/drawing/2014/main" id="{07E502A2-033B-42A0-9DCE-E355F29B242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8" name="Straight Connector 847">
                <a:extLst>
                  <a:ext uri="{FF2B5EF4-FFF2-40B4-BE49-F238E27FC236}">
                    <a16:creationId xmlns:a16="http://schemas.microsoft.com/office/drawing/2014/main" id="{EC964E6E-0636-470C-8B53-BE54A195288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8" name="Rectangle 797">
              <a:extLst>
                <a:ext uri="{FF2B5EF4-FFF2-40B4-BE49-F238E27FC236}">
                  <a16:creationId xmlns:a16="http://schemas.microsoft.com/office/drawing/2014/main" id="{E34ED6A6-9B3E-4689-B8CE-427B4350A486}"/>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9" name="Rectangle 798">
              <a:extLst>
                <a:ext uri="{FF2B5EF4-FFF2-40B4-BE49-F238E27FC236}">
                  <a16:creationId xmlns:a16="http://schemas.microsoft.com/office/drawing/2014/main" id="{C753EEA4-1E38-43BD-9CA2-76EA2AF7DE9D}"/>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0" name="Group 799">
              <a:extLst>
                <a:ext uri="{FF2B5EF4-FFF2-40B4-BE49-F238E27FC236}">
                  <a16:creationId xmlns:a16="http://schemas.microsoft.com/office/drawing/2014/main" id="{7C7A4B45-C528-4F02-8AA6-19A9F32AB57A}"/>
                </a:ext>
              </a:extLst>
            </p:cNvPr>
            <p:cNvGrpSpPr/>
            <p:nvPr/>
          </p:nvGrpSpPr>
          <p:grpSpPr>
            <a:xfrm>
              <a:off x="7072389" y="6737565"/>
              <a:ext cx="490710" cy="146168"/>
              <a:chOff x="551886" y="4922823"/>
              <a:chExt cx="508602" cy="151498"/>
            </a:xfrm>
          </p:grpSpPr>
          <p:sp>
            <p:nvSpPr>
              <p:cNvPr id="843" name="Rectangle 842">
                <a:extLst>
                  <a:ext uri="{FF2B5EF4-FFF2-40B4-BE49-F238E27FC236}">
                    <a16:creationId xmlns:a16="http://schemas.microsoft.com/office/drawing/2014/main" id="{BFDF890C-9A91-41CB-8872-ABA76C59AC7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4" name="Oval 843">
                <a:extLst>
                  <a:ext uri="{FF2B5EF4-FFF2-40B4-BE49-F238E27FC236}">
                    <a16:creationId xmlns:a16="http://schemas.microsoft.com/office/drawing/2014/main" id="{40BD1CDE-97D2-4DE2-B88F-015586F58D4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5" name="Straight Connector 844">
                <a:extLst>
                  <a:ext uri="{FF2B5EF4-FFF2-40B4-BE49-F238E27FC236}">
                    <a16:creationId xmlns:a16="http://schemas.microsoft.com/office/drawing/2014/main" id="{F40F9608-65D2-4F68-941E-502FAF4687D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1" name="Rectangle 800">
              <a:extLst>
                <a:ext uri="{FF2B5EF4-FFF2-40B4-BE49-F238E27FC236}">
                  <a16:creationId xmlns:a16="http://schemas.microsoft.com/office/drawing/2014/main" id="{0032233D-2A3F-4780-BCFD-FE025854E3B4}"/>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2" name="Rectangle 801">
              <a:extLst>
                <a:ext uri="{FF2B5EF4-FFF2-40B4-BE49-F238E27FC236}">
                  <a16:creationId xmlns:a16="http://schemas.microsoft.com/office/drawing/2014/main" id="{59EE9813-9630-4588-9BE7-3C003E539163}"/>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3" name="Group 802">
              <a:extLst>
                <a:ext uri="{FF2B5EF4-FFF2-40B4-BE49-F238E27FC236}">
                  <a16:creationId xmlns:a16="http://schemas.microsoft.com/office/drawing/2014/main" id="{B8208DF6-1D5C-4360-8B98-354CCF1EF974}"/>
                </a:ext>
              </a:extLst>
            </p:cNvPr>
            <p:cNvGrpSpPr/>
            <p:nvPr/>
          </p:nvGrpSpPr>
          <p:grpSpPr>
            <a:xfrm>
              <a:off x="7755629" y="6737565"/>
              <a:ext cx="490710" cy="146168"/>
              <a:chOff x="551886" y="4922823"/>
              <a:chExt cx="508602" cy="151498"/>
            </a:xfrm>
          </p:grpSpPr>
          <p:sp>
            <p:nvSpPr>
              <p:cNvPr id="840" name="Rectangle 839">
                <a:extLst>
                  <a:ext uri="{FF2B5EF4-FFF2-40B4-BE49-F238E27FC236}">
                    <a16:creationId xmlns:a16="http://schemas.microsoft.com/office/drawing/2014/main" id="{F43580DD-DF5B-4D29-9814-4D5E4AE733D3}"/>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1" name="Oval 840">
                <a:extLst>
                  <a:ext uri="{FF2B5EF4-FFF2-40B4-BE49-F238E27FC236}">
                    <a16:creationId xmlns:a16="http://schemas.microsoft.com/office/drawing/2014/main" id="{573DD2FC-80E1-4921-9F4E-9F2B51D54F4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2" name="Straight Connector 841">
                <a:extLst>
                  <a:ext uri="{FF2B5EF4-FFF2-40B4-BE49-F238E27FC236}">
                    <a16:creationId xmlns:a16="http://schemas.microsoft.com/office/drawing/2014/main" id="{5D8B17C1-3B93-4BE4-A0B5-ABE2FC82DA8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4" name="Rectangle 803">
              <a:extLst>
                <a:ext uri="{FF2B5EF4-FFF2-40B4-BE49-F238E27FC236}">
                  <a16:creationId xmlns:a16="http://schemas.microsoft.com/office/drawing/2014/main" id="{1A4C5CA0-61FA-458B-8126-A460552E7DCE}"/>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5" name="Rectangle 804">
              <a:extLst>
                <a:ext uri="{FF2B5EF4-FFF2-40B4-BE49-F238E27FC236}">
                  <a16:creationId xmlns:a16="http://schemas.microsoft.com/office/drawing/2014/main" id="{D851651B-1970-45B9-9C7F-6D88345088CB}"/>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6" name="Group 805">
              <a:extLst>
                <a:ext uri="{FF2B5EF4-FFF2-40B4-BE49-F238E27FC236}">
                  <a16:creationId xmlns:a16="http://schemas.microsoft.com/office/drawing/2014/main" id="{F976D3DD-864E-492B-AA71-E7F3CF0F807F}"/>
                </a:ext>
              </a:extLst>
            </p:cNvPr>
            <p:cNvGrpSpPr/>
            <p:nvPr/>
          </p:nvGrpSpPr>
          <p:grpSpPr>
            <a:xfrm>
              <a:off x="7072389" y="7425682"/>
              <a:ext cx="490710" cy="146168"/>
              <a:chOff x="551886" y="4922823"/>
              <a:chExt cx="508602" cy="151498"/>
            </a:xfrm>
          </p:grpSpPr>
          <p:sp>
            <p:nvSpPr>
              <p:cNvPr id="837" name="Rectangle 836">
                <a:extLst>
                  <a:ext uri="{FF2B5EF4-FFF2-40B4-BE49-F238E27FC236}">
                    <a16:creationId xmlns:a16="http://schemas.microsoft.com/office/drawing/2014/main" id="{86B36434-5A42-4DA5-A20D-EBA5789A1B6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8" name="Oval 837">
                <a:extLst>
                  <a:ext uri="{FF2B5EF4-FFF2-40B4-BE49-F238E27FC236}">
                    <a16:creationId xmlns:a16="http://schemas.microsoft.com/office/drawing/2014/main" id="{49FD4ECE-AB7D-4B19-84CE-AB9F13A7F1C5}"/>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9" name="Straight Connector 838">
                <a:extLst>
                  <a:ext uri="{FF2B5EF4-FFF2-40B4-BE49-F238E27FC236}">
                    <a16:creationId xmlns:a16="http://schemas.microsoft.com/office/drawing/2014/main" id="{FD96BF83-FB19-4161-A5F5-9D0F5B7702E2}"/>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7" name="Rectangle 806">
              <a:extLst>
                <a:ext uri="{FF2B5EF4-FFF2-40B4-BE49-F238E27FC236}">
                  <a16:creationId xmlns:a16="http://schemas.microsoft.com/office/drawing/2014/main" id="{4E05B26E-54F8-4F26-AA6C-A8298E92BACF}"/>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8" name="Rectangle 807">
              <a:extLst>
                <a:ext uri="{FF2B5EF4-FFF2-40B4-BE49-F238E27FC236}">
                  <a16:creationId xmlns:a16="http://schemas.microsoft.com/office/drawing/2014/main" id="{413DF910-1F86-4AD1-A16D-CB871EA6A0D5}"/>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9" name="Group 808">
              <a:extLst>
                <a:ext uri="{FF2B5EF4-FFF2-40B4-BE49-F238E27FC236}">
                  <a16:creationId xmlns:a16="http://schemas.microsoft.com/office/drawing/2014/main" id="{D1EBD78E-9F9B-4687-8F90-72327B7034A4}"/>
                </a:ext>
              </a:extLst>
            </p:cNvPr>
            <p:cNvGrpSpPr/>
            <p:nvPr/>
          </p:nvGrpSpPr>
          <p:grpSpPr>
            <a:xfrm>
              <a:off x="7755629" y="7425682"/>
              <a:ext cx="490710" cy="146168"/>
              <a:chOff x="551886" y="4922823"/>
              <a:chExt cx="508602" cy="151498"/>
            </a:xfrm>
          </p:grpSpPr>
          <p:sp>
            <p:nvSpPr>
              <p:cNvPr id="834" name="Rectangle 833">
                <a:extLst>
                  <a:ext uri="{FF2B5EF4-FFF2-40B4-BE49-F238E27FC236}">
                    <a16:creationId xmlns:a16="http://schemas.microsoft.com/office/drawing/2014/main" id="{FA4DF303-1060-4640-B5E9-15287F9B461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5" name="Oval 834">
                <a:extLst>
                  <a:ext uri="{FF2B5EF4-FFF2-40B4-BE49-F238E27FC236}">
                    <a16:creationId xmlns:a16="http://schemas.microsoft.com/office/drawing/2014/main" id="{84B4191D-B6FA-4326-9F2A-DDBA8B03EE7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6" name="Straight Connector 835">
                <a:extLst>
                  <a:ext uri="{FF2B5EF4-FFF2-40B4-BE49-F238E27FC236}">
                    <a16:creationId xmlns:a16="http://schemas.microsoft.com/office/drawing/2014/main" id="{3EB24AD3-F4A6-4462-BE35-72944FD5A22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0" name="Rectangle 809">
              <a:extLst>
                <a:ext uri="{FF2B5EF4-FFF2-40B4-BE49-F238E27FC236}">
                  <a16:creationId xmlns:a16="http://schemas.microsoft.com/office/drawing/2014/main" id="{F767B01E-8D34-4AAC-B81E-EA11A1F324A6}"/>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1" name="Rectangle 810">
              <a:extLst>
                <a:ext uri="{FF2B5EF4-FFF2-40B4-BE49-F238E27FC236}">
                  <a16:creationId xmlns:a16="http://schemas.microsoft.com/office/drawing/2014/main" id="{34FEBF39-0708-4304-87C9-DA63D15CB42E}"/>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2" name="Group 811">
              <a:extLst>
                <a:ext uri="{FF2B5EF4-FFF2-40B4-BE49-F238E27FC236}">
                  <a16:creationId xmlns:a16="http://schemas.microsoft.com/office/drawing/2014/main" id="{2A34C646-73C2-4FB1-9730-6C1CE94DC4A4}"/>
                </a:ext>
              </a:extLst>
            </p:cNvPr>
            <p:cNvGrpSpPr/>
            <p:nvPr/>
          </p:nvGrpSpPr>
          <p:grpSpPr>
            <a:xfrm>
              <a:off x="8448378" y="6737565"/>
              <a:ext cx="490710" cy="146168"/>
              <a:chOff x="551886" y="4922823"/>
              <a:chExt cx="508602" cy="151498"/>
            </a:xfrm>
          </p:grpSpPr>
          <p:sp>
            <p:nvSpPr>
              <p:cNvPr id="831" name="Rectangle 830">
                <a:extLst>
                  <a:ext uri="{FF2B5EF4-FFF2-40B4-BE49-F238E27FC236}">
                    <a16:creationId xmlns:a16="http://schemas.microsoft.com/office/drawing/2014/main" id="{5EDFED08-8C6A-4528-AEC9-F696C38F646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2" name="Oval 831">
                <a:extLst>
                  <a:ext uri="{FF2B5EF4-FFF2-40B4-BE49-F238E27FC236}">
                    <a16:creationId xmlns:a16="http://schemas.microsoft.com/office/drawing/2014/main" id="{02B61B05-E814-40F7-9F78-EBA3B20A095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3" name="Straight Connector 832">
                <a:extLst>
                  <a:ext uri="{FF2B5EF4-FFF2-40B4-BE49-F238E27FC236}">
                    <a16:creationId xmlns:a16="http://schemas.microsoft.com/office/drawing/2014/main" id="{555C6ADF-6D37-475C-9FFA-780C0B7589C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3" name="Rectangle 812">
              <a:extLst>
                <a:ext uri="{FF2B5EF4-FFF2-40B4-BE49-F238E27FC236}">
                  <a16:creationId xmlns:a16="http://schemas.microsoft.com/office/drawing/2014/main" id="{9D615280-FC4B-4CD5-A9D8-97437C5444B6}"/>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4" name="Rectangle 813">
              <a:extLst>
                <a:ext uri="{FF2B5EF4-FFF2-40B4-BE49-F238E27FC236}">
                  <a16:creationId xmlns:a16="http://schemas.microsoft.com/office/drawing/2014/main" id="{D569D665-4A4D-4B2B-AAF9-B0DCC89A0FC0}"/>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5" name="Group 814">
              <a:extLst>
                <a:ext uri="{FF2B5EF4-FFF2-40B4-BE49-F238E27FC236}">
                  <a16:creationId xmlns:a16="http://schemas.microsoft.com/office/drawing/2014/main" id="{9C5A8C4D-1E8F-4D60-8F22-6872338CC21A}"/>
                </a:ext>
              </a:extLst>
            </p:cNvPr>
            <p:cNvGrpSpPr/>
            <p:nvPr/>
          </p:nvGrpSpPr>
          <p:grpSpPr>
            <a:xfrm>
              <a:off x="9131618" y="6737565"/>
              <a:ext cx="490710" cy="146168"/>
              <a:chOff x="551886" y="4922823"/>
              <a:chExt cx="508602" cy="151498"/>
            </a:xfrm>
          </p:grpSpPr>
          <p:sp>
            <p:nvSpPr>
              <p:cNvPr id="828" name="Rectangle 827">
                <a:extLst>
                  <a:ext uri="{FF2B5EF4-FFF2-40B4-BE49-F238E27FC236}">
                    <a16:creationId xmlns:a16="http://schemas.microsoft.com/office/drawing/2014/main" id="{06E7F9EB-96B5-4845-8BD5-077D396D1407}"/>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9" name="Oval 828">
                <a:extLst>
                  <a:ext uri="{FF2B5EF4-FFF2-40B4-BE49-F238E27FC236}">
                    <a16:creationId xmlns:a16="http://schemas.microsoft.com/office/drawing/2014/main" id="{F8B0550A-BFD4-4603-9D7C-4D1E0481155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0" name="Straight Connector 829">
                <a:extLst>
                  <a:ext uri="{FF2B5EF4-FFF2-40B4-BE49-F238E27FC236}">
                    <a16:creationId xmlns:a16="http://schemas.microsoft.com/office/drawing/2014/main" id="{E22D23AB-17E9-48DB-8DA8-167133C8CFA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6" name="Rectangle 815">
              <a:extLst>
                <a:ext uri="{FF2B5EF4-FFF2-40B4-BE49-F238E27FC236}">
                  <a16:creationId xmlns:a16="http://schemas.microsoft.com/office/drawing/2014/main" id="{39CF06E0-2402-4EB2-9757-4BFC3EC44AA0}"/>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7" name="Rectangle 816">
              <a:extLst>
                <a:ext uri="{FF2B5EF4-FFF2-40B4-BE49-F238E27FC236}">
                  <a16:creationId xmlns:a16="http://schemas.microsoft.com/office/drawing/2014/main" id="{BFD4C6EA-CC10-4707-9495-5B07C3C90C6D}"/>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8" name="Group 817">
              <a:extLst>
                <a:ext uri="{FF2B5EF4-FFF2-40B4-BE49-F238E27FC236}">
                  <a16:creationId xmlns:a16="http://schemas.microsoft.com/office/drawing/2014/main" id="{D83E79BC-36C0-4E71-B8EB-890B51A3BFC5}"/>
                </a:ext>
              </a:extLst>
            </p:cNvPr>
            <p:cNvGrpSpPr/>
            <p:nvPr/>
          </p:nvGrpSpPr>
          <p:grpSpPr>
            <a:xfrm>
              <a:off x="8448378" y="7425682"/>
              <a:ext cx="490710" cy="146168"/>
              <a:chOff x="551886" y="4922823"/>
              <a:chExt cx="508602" cy="151498"/>
            </a:xfrm>
          </p:grpSpPr>
          <p:sp>
            <p:nvSpPr>
              <p:cNvPr id="825" name="Rectangle 824">
                <a:extLst>
                  <a:ext uri="{FF2B5EF4-FFF2-40B4-BE49-F238E27FC236}">
                    <a16:creationId xmlns:a16="http://schemas.microsoft.com/office/drawing/2014/main" id="{706998EB-3D6F-4977-A2B0-62460A4EC365}"/>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6" name="Oval 825">
                <a:extLst>
                  <a:ext uri="{FF2B5EF4-FFF2-40B4-BE49-F238E27FC236}">
                    <a16:creationId xmlns:a16="http://schemas.microsoft.com/office/drawing/2014/main" id="{53190168-4078-4C12-8DDD-1A356F0D57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27" name="Straight Connector 826">
                <a:extLst>
                  <a:ext uri="{FF2B5EF4-FFF2-40B4-BE49-F238E27FC236}">
                    <a16:creationId xmlns:a16="http://schemas.microsoft.com/office/drawing/2014/main" id="{DBBC25FB-B41A-4907-AE29-1DC34C4BA2E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9" name="Rectangle 818">
              <a:extLst>
                <a:ext uri="{FF2B5EF4-FFF2-40B4-BE49-F238E27FC236}">
                  <a16:creationId xmlns:a16="http://schemas.microsoft.com/office/drawing/2014/main" id="{0A3EF1EE-90DA-4A04-A2A7-DFF3B191FC50}"/>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0" name="Rectangle 819">
              <a:extLst>
                <a:ext uri="{FF2B5EF4-FFF2-40B4-BE49-F238E27FC236}">
                  <a16:creationId xmlns:a16="http://schemas.microsoft.com/office/drawing/2014/main" id="{15A6EB37-DFB1-46F6-975F-AB69A6C63DAD}"/>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21" name="Group 820">
              <a:extLst>
                <a:ext uri="{FF2B5EF4-FFF2-40B4-BE49-F238E27FC236}">
                  <a16:creationId xmlns:a16="http://schemas.microsoft.com/office/drawing/2014/main" id="{E42DD4CA-3BD1-43BE-A533-154CCAE18703}"/>
                </a:ext>
              </a:extLst>
            </p:cNvPr>
            <p:cNvGrpSpPr/>
            <p:nvPr/>
          </p:nvGrpSpPr>
          <p:grpSpPr>
            <a:xfrm>
              <a:off x="9131618" y="7425682"/>
              <a:ext cx="490710" cy="146168"/>
              <a:chOff x="551886" y="4922823"/>
              <a:chExt cx="508602" cy="151498"/>
            </a:xfrm>
          </p:grpSpPr>
          <p:sp>
            <p:nvSpPr>
              <p:cNvPr id="822" name="Rectangle 821">
                <a:extLst>
                  <a:ext uri="{FF2B5EF4-FFF2-40B4-BE49-F238E27FC236}">
                    <a16:creationId xmlns:a16="http://schemas.microsoft.com/office/drawing/2014/main" id="{0E6A5E75-9F6C-4D2F-8555-C02629DB86B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3" name="Oval 822">
                <a:extLst>
                  <a:ext uri="{FF2B5EF4-FFF2-40B4-BE49-F238E27FC236}">
                    <a16:creationId xmlns:a16="http://schemas.microsoft.com/office/drawing/2014/main" id="{DC0996EF-AD3D-4894-9BAF-BCFAC9DFF72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24" name="Straight Connector 823">
                <a:extLst>
                  <a:ext uri="{FF2B5EF4-FFF2-40B4-BE49-F238E27FC236}">
                    <a16:creationId xmlns:a16="http://schemas.microsoft.com/office/drawing/2014/main" id="{6C81E64C-300C-4DCC-A385-908F6337436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sp>
        <p:nvSpPr>
          <p:cNvPr id="870" name="Text Placeholder 2">
            <a:extLst>
              <a:ext uri="{FF2B5EF4-FFF2-40B4-BE49-F238E27FC236}">
                <a16:creationId xmlns:a16="http://schemas.microsoft.com/office/drawing/2014/main" id="{A507BC05-7226-4BCC-A4C5-E03D5EC9041E}"/>
              </a:ext>
            </a:extLst>
          </p:cNvPr>
          <p:cNvSpPr txBox="1">
            <a:spLocks/>
          </p:cNvSpPr>
          <p:nvPr/>
        </p:nvSpPr>
        <p:spPr>
          <a:xfrm>
            <a:off x="716850" y="2979905"/>
            <a:ext cx="1635823" cy="2215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727">
              <a:spcAft>
                <a:spcPts val="1273"/>
              </a:spcAft>
              <a:defRPr/>
            </a:pPr>
            <a:r>
              <a:rPr lang="en-US" sz="1600" b="1">
                <a:solidFill>
                  <a:schemeClr val="accent1">
                    <a:lumMod val="75000"/>
                  </a:schemeClr>
                </a:solidFill>
                <a:latin typeface="Segoe UI"/>
              </a:rPr>
              <a:t>APPLICATION</a:t>
            </a:r>
          </a:p>
        </p:txBody>
      </p:sp>
      <p:sp>
        <p:nvSpPr>
          <p:cNvPr id="872" name="Text Placeholder 2">
            <a:extLst>
              <a:ext uri="{FF2B5EF4-FFF2-40B4-BE49-F238E27FC236}">
                <a16:creationId xmlns:a16="http://schemas.microsoft.com/office/drawing/2014/main" id="{2D07B4A2-B1D0-427D-A2F6-BE9D2B9CBF9F}"/>
              </a:ext>
            </a:extLst>
          </p:cNvPr>
          <p:cNvSpPr txBox="1">
            <a:spLocks/>
          </p:cNvSpPr>
          <p:nvPr/>
        </p:nvSpPr>
        <p:spPr>
          <a:xfrm>
            <a:off x="919247" y="3448167"/>
            <a:ext cx="4134482" cy="2095189"/>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674">
              <a:lnSpc>
                <a:spcPct val="150000"/>
              </a:lnSpc>
              <a:spcAft>
                <a:spcPts val="0"/>
              </a:spcAft>
              <a:buSzTx/>
              <a:defRPr/>
            </a:pPr>
            <a:r>
              <a:rPr lang="en-US" sz="1399" b="1">
                <a:solidFill>
                  <a:srgbClr val="00B0F0"/>
                </a:solidFill>
                <a:latin typeface="Consolas" panose="020B0609020204030204" pitchFamily="49" charset="0"/>
              </a:rPr>
              <a:t>CREATE TABLE </a:t>
            </a:r>
            <a:r>
              <a:rPr lang="en-US" sz="1399">
                <a:solidFill>
                  <a:schemeClr val="tx1"/>
                </a:solidFill>
                <a:latin typeface="Consolas"/>
              </a:rPr>
              <a:t>campaigns (</a:t>
            </a:r>
            <a:r>
              <a:rPr lang="en-US" sz="1399">
                <a:solidFill>
                  <a:schemeClr val="tx1"/>
                </a:solidFill>
                <a:latin typeface="Consolas"/>
                <a:cs typeface="Consolas" panose="020B0609020204030204" pitchFamily="49" charset="0"/>
              </a:rPr>
              <a:t>…);</a:t>
            </a:r>
          </a:p>
          <a:p>
            <a:pPr defTabSz="913674">
              <a:lnSpc>
                <a:spcPct val="150000"/>
              </a:lnSpc>
              <a:spcAft>
                <a:spcPts val="0"/>
              </a:spcAft>
              <a:buSzTx/>
              <a:defRPr/>
            </a:pPr>
            <a:r>
              <a:rPr lang="en-US" sz="1399">
                <a:solidFill>
                  <a:schemeClr val="tx1"/>
                </a:solidFill>
                <a:latin typeface="Consolas"/>
              </a:rPr>
              <a:t>   </a:t>
            </a:r>
            <a:r>
              <a:rPr lang="en-US" sz="1399" b="1">
                <a:solidFill>
                  <a:srgbClr val="00B0F0"/>
                </a:solidFill>
                <a:latin typeface="Consolas" panose="020B0609020204030204" pitchFamily="49" charset="0"/>
              </a:rPr>
              <a:t>SELECT</a:t>
            </a:r>
            <a:r>
              <a:rPr lang="en-US" sz="1399">
                <a:solidFill>
                  <a:schemeClr val="tx1"/>
                </a:solidFill>
                <a:latin typeface="Consolas"/>
              </a:rPr>
              <a:t> </a:t>
            </a:r>
            <a:r>
              <a:rPr lang="en-US" sz="1399" err="1">
                <a:solidFill>
                  <a:schemeClr val="tx1"/>
                </a:solidFill>
                <a:latin typeface="Consolas"/>
              </a:rPr>
              <a:t>create_distributed_table</a:t>
            </a:r>
            <a:r>
              <a:rPr lang="en-US" sz="1399">
                <a:solidFill>
                  <a:schemeClr val="tx1"/>
                </a:solidFill>
                <a:latin typeface="Consolas"/>
              </a:rPr>
              <a:t>(</a:t>
            </a:r>
            <a:br>
              <a:rPr lang="en-US" sz="1399">
                <a:solidFill>
                  <a:schemeClr val="tx1"/>
                </a:solidFill>
                <a:latin typeface="Consolas"/>
              </a:rPr>
            </a:br>
            <a:r>
              <a:rPr lang="en-US" sz="1399">
                <a:solidFill>
                  <a:schemeClr val="tx1"/>
                </a:solidFill>
                <a:latin typeface="Consolas"/>
              </a:rPr>
              <a:t>	 </a:t>
            </a:r>
            <a:r>
              <a:rPr lang="en-US" sz="1399">
                <a:solidFill>
                  <a:schemeClr val="tx1"/>
                </a:solidFill>
                <a:latin typeface="Consolas"/>
                <a:cs typeface="Consolas" panose="020B0609020204030204" pitchFamily="49" charset="0"/>
              </a:rPr>
              <a:t>'campaigns','</a:t>
            </a:r>
            <a:r>
              <a:rPr lang="en-US" sz="1399" err="1">
                <a:solidFill>
                  <a:schemeClr val="tx1"/>
                </a:solidFill>
                <a:latin typeface="Consolas"/>
                <a:cs typeface="Consolas" panose="020B0609020204030204" pitchFamily="49" charset="0"/>
              </a:rPr>
              <a:t>company_id</a:t>
            </a:r>
            <a:r>
              <a:rPr lang="en-US" sz="1399">
                <a:solidFill>
                  <a:schemeClr val="tx1"/>
                </a:solidFill>
                <a:latin typeface="Consolas"/>
                <a:cs typeface="Consolas" panose="020B0609020204030204" pitchFamily="49" charset="0"/>
              </a:rPr>
              <a:t>',  	  </a:t>
            </a:r>
            <a:r>
              <a:rPr lang="en-US" sz="1399" err="1">
                <a:solidFill>
                  <a:schemeClr val="tx1"/>
                </a:solidFill>
                <a:latin typeface="Consolas"/>
                <a:cs typeface="Consolas" panose="020B0609020204030204" pitchFamily="49" charset="0"/>
              </a:rPr>
              <a:t>shard_count</a:t>
            </a:r>
            <a:r>
              <a:rPr lang="en-US" sz="1399">
                <a:solidFill>
                  <a:schemeClr val="tx1"/>
                </a:solidFill>
                <a:latin typeface="Consolas"/>
                <a:cs typeface="Consolas" panose="020B0609020204030204" pitchFamily="49" charset="0"/>
              </a:rPr>
              <a:t>:= 48);</a:t>
            </a:r>
            <a:endParaRPr lang="en-US" sz="1399" b="1">
              <a:solidFill>
                <a:schemeClr val="tx1"/>
              </a:solidFill>
              <a:latin typeface="Consolas" panose="020B0609020204030204" pitchFamily="49" charset="0"/>
            </a:endParaRPr>
          </a:p>
          <a:p>
            <a:pPr defTabSz="913674">
              <a:lnSpc>
                <a:spcPct val="150000"/>
              </a:lnSpc>
              <a:spcAft>
                <a:spcPts val="0"/>
              </a:spcAft>
              <a:buSzTx/>
              <a:defRPr/>
            </a:pPr>
            <a:endParaRPr lang="en-US" sz="1399" b="1">
              <a:solidFill>
                <a:schemeClr val="tx1"/>
              </a:solidFill>
              <a:latin typeface="Consolas"/>
            </a:endParaRPr>
          </a:p>
          <a:p>
            <a:pPr defTabSz="913674">
              <a:lnSpc>
                <a:spcPct val="150000"/>
              </a:lnSpc>
              <a:spcAft>
                <a:spcPts val="0"/>
              </a:spcAft>
              <a:buSzTx/>
              <a:defRPr/>
            </a:pPr>
            <a:endParaRPr lang="en-US" sz="1099" b="1">
              <a:solidFill>
                <a:srgbClr val="FFFFFF"/>
              </a:solidFill>
              <a:latin typeface="Consolas" panose="020B0609020204030204" pitchFamily="49" charset="0"/>
            </a:endParaRPr>
          </a:p>
          <a:p>
            <a:pPr defTabSz="913674">
              <a:lnSpc>
                <a:spcPct val="150000"/>
              </a:lnSpc>
              <a:spcAft>
                <a:spcPts val="0"/>
              </a:spcAft>
              <a:buSzTx/>
              <a:defRPr/>
            </a:pPr>
            <a:endParaRPr lang="en-US" sz="1099" b="1">
              <a:solidFill>
                <a:srgbClr val="FFFFFF"/>
              </a:solidFill>
              <a:latin typeface="Consolas" panose="020B0609020204030204" pitchFamily="49" charset="0"/>
            </a:endParaRPr>
          </a:p>
        </p:txBody>
      </p:sp>
      <p:cxnSp>
        <p:nvCxnSpPr>
          <p:cNvPr id="873" name="left code line" descr="Decorative">
            <a:extLst>
              <a:ext uri="{FF2B5EF4-FFF2-40B4-BE49-F238E27FC236}">
                <a16:creationId xmlns:a16="http://schemas.microsoft.com/office/drawing/2014/main" id="{E30532BD-A20C-49C6-A197-7B6B3AA875EF}"/>
              </a:ext>
            </a:extLst>
          </p:cNvPr>
          <p:cNvCxnSpPr>
            <a:cxnSpLocks/>
          </p:cNvCxnSpPr>
          <p:nvPr/>
        </p:nvCxnSpPr>
        <p:spPr>
          <a:xfrm>
            <a:off x="678410" y="3442114"/>
            <a:ext cx="0" cy="1210852"/>
          </a:xfrm>
          <a:prstGeom prst="line">
            <a:avLst/>
          </a:prstGeom>
          <a:noFill/>
          <a:ln w="19050" cap="flat" cmpd="sng" algn="ctr">
            <a:solidFill>
              <a:srgbClr val="50E6FF"/>
            </a:solidFill>
            <a:prstDash val="solid"/>
            <a:headEnd type="none"/>
            <a:tailEnd type="none"/>
          </a:ln>
          <a:effectLst/>
        </p:spPr>
      </p:cxnSp>
      <p:cxnSp>
        <p:nvCxnSpPr>
          <p:cNvPr id="874" name="left forward arrow">
            <a:extLst>
              <a:ext uri="{FF2B5EF4-FFF2-40B4-BE49-F238E27FC236}">
                <a16:creationId xmlns:a16="http://schemas.microsoft.com/office/drawing/2014/main" id="{876D45AB-9219-42C4-95C8-E408469CADB6}"/>
              </a:ext>
              <a:ext uri="{C183D7F6-B498-43B3-948B-1728B52AA6E4}">
                <adec:decorative xmlns:adec="http://schemas.microsoft.com/office/drawing/2017/decorative" val="1"/>
              </a:ext>
            </a:extLst>
          </p:cNvPr>
          <p:cNvCxnSpPr>
            <a:cxnSpLocks/>
          </p:cNvCxnSpPr>
          <p:nvPr/>
        </p:nvCxnSpPr>
        <p:spPr>
          <a:xfrm>
            <a:off x="5241804" y="3917635"/>
            <a:ext cx="366645" cy="0"/>
          </a:xfrm>
          <a:prstGeom prst="straightConnector1">
            <a:avLst/>
          </a:prstGeom>
          <a:noFill/>
          <a:ln w="19050" cap="flat" cmpd="sng" algn="ctr">
            <a:solidFill>
              <a:srgbClr val="0078D4"/>
            </a:solidFill>
            <a:prstDash val="solid"/>
            <a:headEnd type="none"/>
            <a:tailEnd type="triangle"/>
          </a:ln>
          <a:effectLst/>
        </p:spPr>
      </p:cxnSp>
      <p:grpSp>
        <p:nvGrpSpPr>
          <p:cNvPr id="875" name="blue metadata" descr="Decorative">
            <a:extLst>
              <a:ext uri="{FF2B5EF4-FFF2-40B4-BE49-F238E27FC236}">
                <a16:creationId xmlns:a16="http://schemas.microsoft.com/office/drawing/2014/main" id="{F29D8438-2730-45B1-A8BA-A436FD867E9B}"/>
              </a:ext>
            </a:extLst>
          </p:cNvPr>
          <p:cNvGrpSpPr/>
          <p:nvPr/>
        </p:nvGrpSpPr>
        <p:grpSpPr>
          <a:xfrm>
            <a:off x="6115656" y="4076757"/>
            <a:ext cx="752066" cy="336145"/>
            <a:chOff x="5834414" y="3703616"/>
            <a:chExt cx="767646" cy="343109"/>
          </a:xfrm>
        </p:grpSpPr>
        <p:sp>
          <p:nvSpPr>
            <p:cNvPr id="876" name="Rounded Rectangle 84">
              <a:extLst>
                <a:ext uri="{FF2B5EF4-FFF2-40B4-BE49-F238E27FC236}">
                  <a16:creationId xmlns:a16="http://schemas.microsoft.com/office/drawing/2014/main" id="{DC80A547-A13A-46D4-872F-5CC0B60C3394}"/>
                </a:ext>
              </a:extLst>
            </p:cNvPr>
            <p:cNvSpPr/>
            <p:nvPr/>
          </p:nvSpPr>
          <p:spPr bwMode="auto">
            <a:xfrm>
              <a:off x="5834414"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7" name="Rounded Rectangle 85">
              <a:extLst>
                <a:ext uri="{FF2B5EF4-FFF2-40B4-BE49-F238E27FC236}">
                  <a16:creationId xmlns:a16="http://schemas.microsoft.com/office/drawing/2014/main" id="{DF37A523-E573-405C-AC9E-A093DB366967}"/>
                </a:ext>
              </a:extLst>
            </p:cNvPr>
            <p:cNvSpPr/>
            <p:nvPr/>
          </p:nvSpPr>
          <p:spPr bwMode="auto">
            <a:xfrm>
              <a:off x="6118325"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8" name="Rounded Rectangle 86">
              <a:extLst>
                <a:ext uri="{FF2B5EF4-FFF2-40B4-BE49-F238E27FC236}">
                  <a16:creationId xmlns:a16="http://schemas.microsoft.com/office/drawing/2014/main" id="{32BD8F0B-1886-4BFB-88D9-F5C0C04AC861}"/>
                </a:ext>
              </a:extLst>
            </p:cNvPr>
            <p:cNvSpPr/>
            <p:nvPr/>
          </p:nvSpPr>
          <p:spPr bwMode="auto">
            <a:xfrm>
              <a:off x="6402235"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9" name="Rounded Rectangle 88">
              <a:extLst>
                <a:ext uri="{FF2B5EF4-FFF2-40B4-BE49-F238E27FC236}">
                  <a16:creationId xmlns:a16="http://schemas.microsoft.com/office/drawing/2014/main" id="{915C9C7B-B3F7-4AE6-B582-5471C658F5ED}"/>
                </a:ext>
              </a:extLst>
            </p:cNvPr>
            <p:cNvSpPr/>
            <p:nvPr/>
          </p:nvSpPr>
          <p:spPr bwMode="auto">
            <a:xfrm>
              <a:off x="5834414"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0" name="Rounded Rectangle 89">
              <a:extLst>
                <a:ext uri="{FF2B5EF4-FFF2-40B4-BE49-F238E27FC236}">
                  <a16:creationId xmlns:a16="http://schemas.microsoft.com/office/drawing/2014/main" id="{1928BFA7-B80C-4E70-A5BF-A66445C6CBAB}"/>
                </a:ext>
              </a:extLst>
            </p:cNvPr>
            <p:cNvSpPr/>
            <p:nvPr/>
          </p:nvSpPr>
          <p:spPr bwMode="auto">
            <a:xfrm>
              <a:off x="6118325"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1" name="Rounded Rectangle 90">
              <a:extLst>
                <a:ext uri="{FF2B5EF4-FFF2-40B4-BE49-F238E27FC236}">
                  <a16:creationId xmlns:a16="http://schemas.microsoft.com/office/drawing/2014/main" id="{65C7C2DC-B442-43FB-83B6-723FB0D20A13}"/>
                </a:ext>
              </a:extLst>
            </p:cNvPr>
            <p:cNvSpPr/>
            <p:nvPr/>
          </p:nvSpPr>
          <p:spPr bwMode="auto">
            <a:xfrm>
              <a:off x="6402235"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2" name="Rounded Rectangle 92">
              <a:extLst>
                <a:ext uri="{FF2B5EF4-FFF2-40B4-BE49-F238E27FC236}">
                  <a16:creationId xmlns:a16="http://schemas.microsoft.com/office/drawing/2014/main" id="{33AC7E73-7F26-4EFA-9588-DBBC1E4F9291}"/>
                </a:ext>
              </a:extLst>
            </p:cNvPr>
            <p:cNvSpPr/>
            <p:nvPr/>
          </p:nvSpPr>
          <p:spPr bwMode="auto">
            <a:xfrm>
              <a:off x="5834414"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3" name="Rounded Rectangle 93">
              <a:extLst>
                <a:ext uri="{FF2B5EF4-FFF2-40B4-BE49-F238E27FC236}">
                  <a16:creationId xmlns:a16="http://schemas.microsoft.com/office/drawing/2014/main" id="{5EC26214-0F8D-4BCE-97A9-CCFDA51D4089}"/>
                </a:ext>
              </a:extLst>
            </p:cNvPr>
            <p:cNvSpPr/>
            <p:nvPr/>
          </p:nvSpPr>
          <p:spPr bwMode="auto">
            <a:xfrm>
              <a:off x="6118325"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4" name="Rounded Rectangle 94">
              <a:extLst>
                <a:ext uri="{FF2B5EF4-FFF2-40B4-BE49-F238E27FC236}">
                  <a16:creationId xmlns:a16="http://schemas.microsoft.com/office/drawing/2014/main" id="{70F25C19-AE92-4E14-81C5-766DEF337444}"/>
                </a:ext>
              </a:extLst>
            </p:cNvPr>
            <p:cNvSpPr/>
            <p:nvPr/>
          </p:nvSpPr>
          <p:spPr bwMode="auto">
            <a:xfrm>
              <a:off x="6402235"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5" name="Rounded Rectangle 95">
              <a:extLst>
                <a:ext uri="{FF2B5EF4-FFF2-40B4-BE49-F238E27FC236}">
                  <a16:creationId xmlns:a16="http://schemas.microsoft.com/office/drawing/2014/main" id="{77BA6785-1C9F-4953-8F5C-6192A884E279}"/>
                </a:ext>
              </a:extLst>
            </p:cNvPr>
            <p:cNvSpPr/>
            <p:nvPr/>
          </p:nvSpPr>
          <p:spPr bwMode="auto">
            <a:xfrm>
              <a:off x="5834414"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6" name="Rounded Rectangle 96">
              <a:extLst>
                <a:ext uri="{FF2B5EF4-FFF2-40B4-BE49-F238E27FC236}">
                  <a16:creationId xmlns:a16="http://schemas.microsoft.com/office/drawing/2014/main" id="{86BC28EE-F921-433B-8F80-CC4BBBF6AB92}"/>
                </a:ext>
              </a:extLst>
            </p:cNvPr>
            <p:cNvSpPr/>
            <p:nvPr/>
          </p:nvSpPr>
          <p:spPr bwMode="auto">
            <a:xfrm>
              <a:off x="6118325"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7" name="Rounded Rectangle 97">
              <a:extLst>
                <a:ext uri="{FF2B5EF4-FFF2-40B4-BE49-F238E27FC236}">
                  <a16:creationId xmlns:a16="http://schemas.microsoft.com/office/drawing/2014/main" id="{EB2B9455-B763-4B88-8605-9541252A1F34}"/>
                </a:ext>
              </a:extLst>
            </p:cNvPr>
            <p:cNvSpPr/>
            <p:nvPr/>
          </p:nvSpPr>
          <p:spPr bwMode="auto">
            <a:xfrm>
              <a:off x="6402235"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8" name="Text Placeholder 2">
            <a:extLst>
              <a:ext uri="{FF2B5EF4-FFF2-40B4-BE49-F238E27FC236}">
                <a16:creationId xmlns:a16="http://schemas.microsoft.com/office/drawing/2014/main" id="{B7F00A97-9160-498A-95CD-D164883DE8BE}"/>
              </a:ext>
            </a:extLst>
          </p:cNvPr>
          <p:cNvSpPr txBox="1">
            <a:spLocks/>
          </p:cNvSpPr>
          <p:nvPr/>
        </p:nvSpPr>
        <p:spPr>
          <a:xfrm>
            <a:off x="5990184" y="3841037"/>
            <a:ext cx="1003012" cy="1356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979" b="1">
                <a:solidFill>
                  <a:schemeClr val="tx2">
                    <a:lumMod val="60000"/>
                    <a:lumOff val="40000"/>
                  </a:schemeClr>
                </a:solidFill>
                <a:latin typeface="Segoe UI"/>
              </a:rPr>
              <a:t>METADATA</a:t>
            </a:r>
          </a:p>
        </p:txBody>
      </p:sp>
      <p:sp>
        <p:nvSpPr>
          <p:cNvPr id="889" name="Metadata box" descr="Decorative">
            <a:extLst>
              <a:ext uri="{FF2B5EF4-FFF2-40B4-BE49-F238E27FC236}">
                <a16:creationId xmlns:a16="http://schemas.microsoft.com/office/drawing/2014/main" id="{3C59B389-BD3B-4B13-979C-F8C95154CBFC}"/>
              </a:ext>
            </a:extLst>
          </p:cNvPr>
          <p:cNvSpPr/>
          <p:nvPr/>
        </p:nvSpPr>
        <p:spPr bwMode="auto">
          <a:xfrm>
            <a:off x="5793106" y="3177562"/>
            <a:ext cx="1394056" cy="1394056"/>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0" name="blue gear" descr="Decorative">
            <a:extLst>
              <a:ext uri="{FF2B5EF4-FFF2-40B4-BE49-F238E27FC236}">
                <a16:creationId xmlns:a16="http://schemas.microsoft.com/office/drawing/2014/main" id="{24704E64-827A-48B2-B8B6-C903EB85BE76}"/>
              </a:ext>
            </a:extLst>
          </p:cNvPr>
          <p:cNvSpPr>
            <a:spLocks noEditPoints="1"/>
          </p:cNvSpPr>
          <p:nvPr/>
        </p:nvSpPr>
        <p:spPr bwMode="auto">
          <a:xfrm>
            <a:off x="6170850" y="3442114"/>
            <a:ext cx="310904" cy="309726"/>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1" name="cyan gear">
            <a:extLst>
              <a:ext uri="{FF2B5EF4-FFF2-40B4-BE49-F238E27FC236}">
                <a16:creationId xmlns:a16="http://schemas.microsoft.com/office/drawing/2014/main" id="{6986A103-E335-451F-AEFF-1209D5DC91A8}"/>
              </a:ext>
              <a:ext uri="{C183D7F6-B498-43B3-948B-1728B52AA6E4}">
                <adec:decorative xmlns:adec="http://schemas.microsoft.com/office/drawing/2017/decorative" val="1"/>
              </a:ext>
            </a:extLst>
          </p:cNvPr>
          <p:cNvSpPr>
            <a:spLocks noEditPoints="1"/>
          </p:cNvSpPr>
          <p:nvPr/>
        </p:nvSpPr>
        <p:spPr bwMode="auto">
          <a:xfrm>
            <a:off x="6543575" y="3493487"/>
            <a:ext cx="232356" cy="231475"/>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50E6FF"/>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2" name="white gear" descr="Decorative">
            <a:extLst>
              <a:ext uri="{FF2B5EF4-FFF2-40B4-BE49-F238E27FC236}">
                <a16:creationId xmlns:a16="http://schemas.microsoft.com/office/drawing/2014/main" id="{A61963F4-7099-4E34-B891-07F27AEBBAF9}"/>
              </a:ext>
            </a:extLst>
          </p:cNvPr>
          <p:cNvSpPr>
            <a:spLocks noEditPoints="1"/>
          </p:cNvSpPr>
          <p:nvPr/>
        </p:nvSpPr>
        <p:spPr bwMode="auto">
          <a:xfrm>
            <a:off x="6411682" y="3315815"/>
            <a:ext cx="196596" cy="195851"/>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ysClr val="window" lastClr="FFFFFF"/>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3" name="Text Placeholder 2">
            <a:extLst>
              <a:ext uri="{FF2B5EF4-FFF2-40B4-BE49-F238E27FC236}">
                <a16:creationId xmlns:a16="http://schemas.microsoft.com/office/drawing/2014/main" id="{524B9DA3-8AC7-4849-B145-E2D88C3C8F21}"/>
              </a:ext>
            </a:extLst>
          </p:cNvPr>
          <p:cNvSpPr txBox="1">
            <a:spLocks/>
          </p:cNvSpPr>
          <p:nvPr/>
        </p:nvSpPr>
        <p:spPr>
          <a:xfrm>
            <a:off x="5526204" y="4703846"/>
            <a:ext cx="1813280" cy="49827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600" b="1">
                <a:solidFill>
                  <a:schemeClr val="accent1">
                    <a:lumMod val="75000"/>
                  </a:schemeClr>
                </a:solidFill>
                <a:latin typeface="Segoe UI"/>
              </a:rPr>
              <a:t>COORDINATOR</a:t>
            </a:r>
            <a:r>
              <a:rPr lang="en-US" sz="1799" b="1">
                <a:solidFill>
                  <a:prstClr val="white"/>
                </a:solidFill>
                <a:latin typeface="Segoe UI"/>
              </a:rPr>
              <a:t> </a:t>
            </a:r>
            <a:br>
              <a:rPr lang="en-US" sz="1799" b="1">
                <a:solidFill>
                  <a:prstClr val="white"/>
                </a:solidFill>
                <a:latin typeface="Segoe UI"/>
              </a:rPr>
            </a:br>
            <a:r>
              <a:rPr lang="en-US" sz="1799" b="1">
                <a:solidFill>
                  <a:prstClr val="white"/>
                </a:solidFill>
                <a:latin typeface="Segoe UI"/>
              </a:rPr>
              <a:t>NODE</a:t>
            </a:r>
          </a:p>
        </p:txBody>
      </p:sp>
      <p:sp>
        <p:nvSpPr>
          <p:cNvPr id="894" name="Text Placeholder 2">
            <a:extLst>
              <a:ext uri="{FF2B5EF4-FFF2-40B4-BE49-F238E27FC236}">
                <a16:creationId xmlns:a16="http://schemas.microsoft.com/office/drawing/2014/main" id="{9DA3841D-E2CB-4E1B-A5FA-1A54B4F99BC3}"/>
              </a:ext>
            </a:extLst>
          </p:cNvPr>
          <p:cNvSpPr txBox="1">
            <a:spLocks/>
          </p:cNvSpPr>
          <p:nvPr/>
        </p:nvSpPr>
        <p:spPr>
          <a:xfrm>
            <a:off x="9691540" y="752034"/>
            <a:ext cx="2652363" cy="24913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799" b="1">
                <a:solidFill>
                  <a:prstClr val="white"/>
                </a:solidFill>
                <a:latin typeface="Segoe UI"/>
              </a:rPr>
              <a:t>WORKER NODES</a:t>
            </a:r>
          </a:p>
        </p:txBody>
      </p:sp>
      <p:sp>
        <p:nvSpPr>
          <p:cNvPr id="895" name="node 1 name">
            <a:extLst>
              <a:ext uri="{FF2B5EF4-FFF2-40B4-BE49-F238E27FC236}">
                <a16:creationId xmlns:a16="http://schemas.microsoft.com/office/drawing/2014/main" id="{42A49F29-539A-4540-88AA-4F1046EE85AA}"/>
              </a:ext>
            </a:extLst>
          </p:cNvPr>
          <p:cNvSpPr txBox="1">
            <a:spLocks/>
          </p:cNvSpPr>
          <p:nvPr/>
        </p:nvSpPr>
        <p:spPr>
          <a:xfrm>
            <a:off x="10799223" y="1737007"/>
            <a:ext cx="751042"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1050" baseline="-25000">
                <a:solidFill>
                  <a:schemeClr val="tx2">
                    <a:lumMod val="60000"/>
                    <a:lumOff val="40000"/>
                  </a:schemeClr>
                </a:solidFill>
                <a:latin typeface="Segoe UI"/>
              </a:rPr>
              <a:t>1</a:t>
            </a:r>
          </a:p>
        </p:txBody>
      </p:sp>
      <p:sp>
        <p:nvSpPr>
          <p:cNvPr id="896" name="node 2 name">
            <a:extLst>
              <a:ext uri="{FF2B5EF4-FFF2-40B4-BE49-F238E27FC236}">
                <a16:creationId xmlns:a16="http://schemas.microsoft.com/office/drawing/2014/main" id="{3C8E1B94-FFEA-46C8-902D-7FD7DB894C80}"/>
              </a:ext>
            </a:extLst>
          </p:cNvPr>
          <p:cNvSpPr txBox="1">
            <a:spLocks/>
          </p:cNvSpPr>
          <p:nvPr/>
        </p:nvSpPr>
        <p:spPr>
          <a:xfrm>
            <a:off x="10768784" y="3341028"/>
            <a:ext cx="751042"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783" baseline="-25000">
                <a:solidFill>
                  <a:schemeClr val="tx2">
                    <a:lumMod val="60000"/>
                    <a:lumOff val="40000"/>
                  </a:schemeClr>
                </a:solidFill>
                <a:latin typeface="Segoe UI"/>
              </a:rPr>
              <a:t>2</a:t>
            </a:r>
          </a:p>
        </p:txBody>
      </p:sp>
      <p:sp>
        <p:nvSpPr>
          <p:cNvPr id="897" name="node 3 name">
            <a:extLst>
              <a:ext uri="{FF2B5EF4-FFF2-40B4-BE49-F238E27FC236}">
                <a16:creationId xmlns:a16="http://schemas.microsoft.com/office/drawing/2014/main" id="{578F2D6C-53BB-4D96-AC23-50221BF88D9C}"/>
              </a:ext>
            </a:extLst>
          </p:cNvPr>
          <p:cNvSpPr txBox="1">
            <a:spLocks/>
          </p:cNvSpPr>
          <p:nvPr/>
        </p:nvSpPr>
        <p:spPr>
          <a:xfrm>
            <a:off x="10817453" y="4986697"/>
            <a:ext cx="751042"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1050" baseline="-25000">
                <a:solidFill>
                  <a:schemeClr val="tx2">
                    <a:lumMod val="60000"/>
                    <a:lumOff val="40000"/>
                  </a:schemeClr>
                </a:solidFill>
                <a:latin typeface="Segoe UI"/>
              </a:rPr>
              <a:t>3 … </a:t>
            </a:r>
            <a:r>
              <a:rPr lang="en-US" sz="1050" err="1">
                <a:solidFill>
                  <a:schemeClr val="tx2">
                    <a:lumMod val="60000"/>
                    <a:lumOff val="40000"/>
                  </a:schemeClr>
                </a:solidFill>
                <a:latin typeface="Segoe UI"/>
              </a:rPr>
              <a:t>W</a:t>
            </a:r>
            <a:r>
              <a:rPr lang="en-US" sz="1050" baseline="-25000" err="1">
                <a:solidFill>
                  <a:schemeClr val="tx2">
                    <a:lumMod val="60000"/>
                    <a:lumOff val="40000"/>
                  </a:schemeClr>
                </a:solidFill>
                <a:latin typeface="Segoe UI"/>
              </a:rPr>
              <a:t>n</a:t>
            </a:r>
            <a:endParaRPr lang="en-US" sz="1050" baseline="-25000">
              <a:solidFill>
                <a:schemeClr val="tx2">
                  <a:lumMod val="60000"/>
                  <a:lumOff val="40000"/>
                </a:schemeClr>
              </a:solidFill>
              <a:latin typeface="Segoe UI"/>
            </a:endParaRPr>
          </a:p>
        </p:txBody>
      </p:sp>
      <p:sp>
        <p:nvSpPr>
          <p:cNvPr id="898" name="middle rightbox" descr="Decorative">
            <a:extLst>
              <a:ext uri="{FF2B5EF4-FFF2-40B4-BE49-F238E27FC236}">
                <a16:creationId xmlns:a16="http://schemas.microsoft.com/office/drawing/2014/main" id="{C80B19A8-F594-4579-9AEF-A1A53ECC606A}"/>
              </a:ext>
            </a:extLst>
          </p:cNvPr>
          <p:cNvSpPr/>
          <p:nvPr/>
        </p:nvSpPr>
        <p:spPr bwMode="auto">
          <a:xfrm>
            <a:off x="10470051" y="3326121"/>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9" name="left back arrow" descr="Decorative">
            <a:extLst>
              <a:ext uri="{FF2B5EF4-FFF2-40B4-BE49-F238E27FC236}">
                <a16:creationId xmlns:a16="http://schemas.microsoft.com/office/drawing/2014/main" id="{3FECEA03-9AB6-4AFD-86DB-C2306D3E06B1}"/>
              </a:ext>
            </a:extLst>
          </p:cNvPr>
          <p:cNvCxnSpPr>
            <a:cxnSpLocks/>
          </p:cNvCxnSpPr>
          <p:nvPr/>
        </p:nvCxnSpPr>
        <p:spPr>
          <a:xfrm>
            <a:off x="5204500" y="3917635"/>
            <a:ext cx="321704" cy="0"/>
          </a:xfrm>
          <a:prstGeom prst="straightConnector1">
            <a:avLst/>
          </a:prstGeom>
          <a:noFill/>
          <a:ln w="19050" cap="flat" cmpd="sng" algn="ctr">
            <a:solidFill>
              <a:srgbClr val="0078D4"/>
            </a:solidFill>
            <a:prstDash val="solid"/>
            <a:headEnd type="triangle"/>
            <a:tailEnd type="none"/>
          </a:ln>
          <a:effectLst/>
        </p:spPr>
      </p:cxnSp>
      <p:sp>
        <p:nvSpPr>
          <p:cNvPr id="900" name="top right box" descr="Decorative">
            <a:extLst>
              <a:ext uri="{FF2B5EF4-FFF2-40B4-BE49-F238E27FC236}">
                <a16:creationId xmlns:a16="http://schemas.microsoft.com/office/drawing/2014/main" id="{ED5C6E70-9019-41D3-B0E4-97958BD61AFD}"/>
              </a:ext>
            </a:extLst>
          </p:cNvPr>
          <p:cNvSpPr/>
          <p:nvPr/>
        </p:nvSpPr>
        <p:spPr bwMode="auto">
          <a:xfrm>
            <a:off x="10470051" y="1705912"/>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1" name="bottom right box" descr="Decorative">
            <a:extLst>
              <a:ext uri="{FF2B5EF4-FFF2-40B4-BE49-F238E27FC236}">
                <a16:creationId xmlns:a16="http://schemas.microsoft.com/office/drawing/2014/main" id="{8C126449-BE7B-46A3-9D37-CB62359665E1}"/>
              </a:ext>
            </a:extLst>
          </p:cNvPr>
          <p:cNvSpPr/>
          <p:nvPr/>
        </p:nvSpPr>
        <p:spPr bwMode="auto">
          <a:xfrm>
            <a:off x="10470051" y="4970219"/>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2" name="Big forward arrows" descr="Decorative">
            <a:extLst>
              <a:ext uri="{FF2B5EF4-FFF2-40B4-BE49-F238E27FC236}">
                <a16:creationId xmlns:a16="http://schemas.microsoft.com/office/drawing/2014/main" id="{EA3C08C1-A8DA-4C61-8FD8-FE625CF830FD}"/>
              </a:ext>
            </a:extLst>
          </p:cNvPr>
          <p:cNvGrpSpPr/>
          <p:nvPr/>
        </p:nvGrpSpPr>
        <p:grpSpPr>
          <a:xfrm>
            <a:off x="7559467" y="1919048"/>
            <a:ext cx="2492839" cy="4011814"/>
            <a:chOff x="7430461" y="1525065"/>
            <a:chExt cx="2544482" cy="4094932"/>
          </a:xfrm>
        </p:grpSpPr>
        <p:cxnSp>
          <p:nvCxnSpPr>
            <p:cNvPr id="903" name="Straight Arrow Connector 902">
              <a:extLst>
                <a:ext uri="{FF2B5EF4-FFF2-40B4-BE49-F238E27FC236}">
                  <a16:creationId xmlns:a16="http://schemas.microsoft.com/office/drawing/2014/main" id="{575D560F-0050-4FC0-A5DD-A6BF55F8044F}"/>
                </a:ext>
              </a:extLst>
            </p:cNvPr>
            <p:cNvCxnSpPr>
              <a:cxnSpLocks/>
            </p:cNvCxnSpPr>
            <p:nvPr/>
          </p:nvCxnSpPr>
          <p:spPr>
            <a:xfrm flipV="1">
              <a:off x="7430461" y="3623724"/>
              <a:ext cx="2544480" cy="1"/>
            </a:xfrm>
            <a:prstGeom prst="straightConnector1">
              <a:avLst/>
            </a:prstGeom>
            <a:noFill/>
            <a:ln w="19050" cap="flat" cmpd="sng" algn="ctr">
              <a:solidFill>
                <a:srgbClr val="0078D4"/>
              </a:solidFill>
              <a:prstDash val="solid"/>
              <a:headEnd type="none"/>
              <a:tailEnd type="triangle"/>
            </a:ln>
            <a:effectLst/>
          </p:spPr>
        </p:cxnSp>
        <p:cxnSp>
          <p:nvCxnSpPr>
            <p:cNvPr id="904" name="Straight Arrow Connector 903">
              <a:extLst>
                <a:ext uri="{FF2B5EF4-FFF2-40B4-BE49-F238E27FC236}">
                  <a16:creationId xmlns:a16="http://schemas.microsoft.com/office/drawing/2014/main" id="{FCC4373F-49AA-4318-B055-9E18BFBE667A}"/>
                </a:ext>
              </a:extLst>
            </p:cNvPr>
            <p:cNvCxnSpPr>
              <a:cxnSpLocks/>
            </p:cNvCxnSpPr>
            <p:nvPr/>
          </p:nvCxnSpPr>
          <p:spPr>
            <a:xfrm flipV="1">
              <a:off x="7430461" y="2014196"/>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5" name="Straight Arrow Connector 904">
              <a:extLst>
                <a:ext uri="{FF2B5EF4-FFF2-40B4-BE49-F238E27FC236}">
                  <a16:creationId xmlns:a16="http://schemas.microsoft.com/office/drawing/2014/main" id="{A1F2807A-E0A4-4422-BA15-EA7CA6492035}"/>
                </a:ext>
              </a:extLst>
            </p:cNvPr>
            <p:cNvCxnSpPr>
              <a:cxnSpLocks/>
            </p:cNvCxnSpPr>
            <p:nvPr/>
          </p:nvCxnSpPr>
          <p:spPr>
            <a:xfrm flipV="1">
              <a:off x="7430461" y="3791616"/>
              <a:ext cx="2544480" cy="1"/>
            </a:xfrm>
            <a:prstGeom prst="straightConnector1">
              <a:avLst/>
            </a:prstGeom>
            <a:noFill/>
            <a:ln w="19050" cap="flat" cmpd="sng" algn="ctr">
              <a:solidFill>
                <a:srgbClr val="0078D4"/>
              </a:solidFill>
              <a:prstDash val="solid"/>
              <a:headEnd type="none"/>
              <a:tailEnd type="triangle"/>
            </a:ln>
            <a:effectLst/>
          </p:spPr>
        </p:cxnSp>
        <p:cxnSp>
          <p:nvCxnSpPr>
            <p:cNvPr id="906" name="Straight Arrow Connector 905">
              <a:extLst>
                <a:ext uri="{FF2B5EF4-FFF2-40B4-BE49-F238E27FC236}">
                  <a16:creationId xmlns:a16="http://schemas.microsoft.com/office/drawing/2014/main" id="{1931C867-4CBA-4FAA-988F-5B9ECA48878E}"/>
                </a:ext>
              </a:extLst>
            </p:cNvPr>
            <p:cNvCxnSpPr>
              <a:cxnSpLocks/>
            </p:cNvCxnSpPr>
            <p:nvPr/>
          </p:nvCxnSpPr>
          <p:spPr>
            <a:xfrm flipV="1">
              <a:off x="7430461" y="1916370"/>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7" name="Straight Arrow Connector 906">
              <a:extLst>
                <a:ext uri="{FF2B5EF4-FFF2-40B4-BE49-F238E27FC236}">
                  <a16:creationId xmlns:a16="http://schemas.microsoft.com/office/drawing/2014/main" id="{323A5AD2-D63C-4EF0-97B8-98165E291AAA}"/>
                </a:ext>
              </a:extLst>
            </p:cNvPr>
            <p:cNvCxnSpPr>
              <a:cxnSpLocks/>
            </p:cNvCxnSpPr>
            <p:nvPr/>
          </p:nvCxnSpPr>
          <p:spPr>
            <a:xfrm flipV="1">
              <a:off x="7430461" y="1818544"/>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8" name="Straight Arrow Connector 907">
              <a:extLst>
                <a:ext uri="{FF2B5EF4-FFF2-40B4-BE49-F238E27FC236}">
                  <a16:creationId xmlns:a16="http://schemas.microsoft.com/office/drawing/2014/main" id="{4AC785AF-AA4E-4105-A161-30820D4E38A4}"/>
                </a:ext>
              </a:extLst>
            </p:cNvPr>
            <p:cNvCxnSpPr>
              <a:cxnSpLocks/>
            </p:cNvCxnSpPr>
            <p:nvPr/>
          </p:nvCxnSpPr>
          <p:spPr>
            <a:xfrm>
              <a:off x="7430461" y="4500496"/>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9" name="Straight Arrow Connector 908">
              <a:extLst>
                <a:ext uri="{FF2B5EF4-FFF2-40B4-BE49-F238E27FC236}">
                  <a16:creationId xmlns:a16="http://schemas.microsoft.com/office/drawing/2014/main" id="{354BEA3C-EEF5-4432-AF6C-06A781E9CF8F}"/>
                </a:ext>
              </a:extLst>
            </p:cNvPr>
            <p:cNvCxnSpPr>
              <a:cxnSpLocks/>
            </p:cNvCxnSpPr>
            <p:nvPr/>
          </p:nvCxnSpPr>
          <p:spPr>
            <a:xfrm>
              <a:off x="7430461" y="4313949"/>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0" name="Straight Arrow Connector 909">
              <a:extLst>
                <a:ext uri="{FF2B5EF4-FFF2-40B4-BE49-F238E27FC236}">
                  <a16:creationId xmlns:a16="http://schemas.microsoft.com/office/drawing/2014/main" id="{B40EEA93-6841-45CB-AA9E-14F455E9B9B5}"/>
                </a:ext>
              </a:extLst>
            </p:cNvPr>
            <p:cNvCxnSpPr>
              <a:cxnSpLocks/>
            </p:cNvCxnSpPr>
            <p:nvPr/>
          </p:nvCxnSpPr>
          <p:spPr>
            <a:xfrm>
              <a:off x="7430461" y="4127401"/>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1" name="Straight Arrow Connector 910">
              <a:extLst>
                <a:ext uri="{FF2B5EF4-FFF2-40B4-BE49-F238E27FC236}">
                  <a16:creationId xmlns:a16="http://schemas.microsoft.com/office/drawing/2014/main" id="{1E4A6CFF-13A8-49B2-8A29-0E22D4CA2E90}"/>
                </a:ext>
              </a:extLst>
            </p:cNvPr>
            <p:cNvCxnSpPr>
              <a:cxnSpLocks/>
            </p:cNvCxnSpPr>
            <p:nvPr/>
          </p:nvCxnSpPr>
          <p:spPr>
            <a:xfrm flipV="1">
              <a:off x="7430461" y="3455831"/>
              <a:ext cx="2544480" cy="1"/>
            </a:xfrm>
            <a:prstGeom prst="straightConnector1">
              <a:avLst/>
            </a:prstGeom>
            <a:noFill/>
            <a:ln w="19050" cap="flat" cmpd="sng" algn="ctr">
              <a:solidFill>
                <a:srgbClr val="0078D4"/>
              </a:solidFill>
              <a:prstDash val="solid"/>
              <a:headEnd type="none"/>
              <a:tailEnd type="triangle"/>
            </a:ln>
            <a:effectLst/>
          </p:spPr>
        </p:cxnSp>
        <p:cxnSp>
          <p:nvCxnSpPr>
            <p:cNvPr id="912" name="Straight Arrow Connector 911">
              <a:extLst>
                <a:ext uri="{FF2B5EF4-FFF2-40B4-BE49-F238E27FC236}">
                  <a16:creationId xmlns:a16="http://schemas.microsoft.com/office/drawing/2014/main" id="{23D94BB4-FC62-45DE-8D2E-B79F3BDA2747}"/>
                </a:ext>
              </a:extLst>
            </p:cNvPr>
            <p:cNvCxnSpPr>
              <a:cxnSpLocks/>
            </p:cNvCxnSpPr>
            <p:nvPr/>
          </p:nvCxnSpPr>
          <p:spPr>
            <a:xfrm flipV="1">
              <a:off x="7430461" y="1720717"/>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3" name="Straight Arrow Connector 912">
              <a:extLst>
                <a:ext uri="{FF2B5EF4-FFF2-40B4-BE49-F238E27FC236}">
                  <a16:creationId xmlns:a16="http://schemas.microsoft.com/office/drawing/2014/main" id="{BDF4C864-68E9-4EA9-BA34-140E72DF277F}"/>
                </a:ext>
              </a:extLst>
            </p:cNvPr>
            <p:cNvCxnSpPr>
              <a:cxnSpLocks/>
            </p:cNvCxnSpPr>
            <p:nvPr/>
          </p:nvCxnSpPr>
          <p:spPr>
            <a:xfrm flipV="1">
              <a:off x="7430461" y="1622891"/>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4" name="Straight Arrow Connector 913">
              <a:extLst>
                <a:ext uri="{FF2B5EF4-FFF2-40B4-BE49-F238E27FC236}">
                  <a16:creationId xmlns:a16="http://schemas.microsoft.com/office/drawing/2014/main" id="{2F6052EA-4165-477D-BCBA-304CE1FB8933}"/>
                </a:ext>
              </a:extLst>
            </p:cNvPr>
            <p:cNvCxnSpPr>
              <a:cxnSpLocks/>
            </p:cNvCxnSpPr>
            <p:nvPr/>
          </p:nvCxnSpPr>
          <p:spPr>
            <a:xfrm flipV="1">
              <a:off x="7430461" y="1525065"/>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5" name="Straight Arrow Connector 914">
              <a:extLst>
                <a:ext uri="{FF2B5EF4-FFF2-40B4-BE49-F238E27FC236}">
                  <a16:creationId xmlns:a16="http://schemas.microsoft.com/office/drawing/2014/main" id="{11720EC3-AD1B-4015-A94C-CCE15DD8C440}"/>
                </a:ext>
              </a:extLst>
            </p:cNvPr>
            <p:cNvCxnSpPr>
              <a:cxnSpLocks/>
            </p:cNvCxnSpPr>
            <p:nvPr/>
          </p:nvCxnSpPr>
          <p:spPr>
            <a:xfrm flipV="1">
              <a:off x="7430461" y="2112022"/>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6" name="Straight Arrow Connector 915">
              <a:extLst>
                <a:ext uri="{FF2B5EF4-FFF2-40B4-BE49-F238E27FC236}">
                  <a16:creationId xmlns:a16="http://schemas.microsoft.com/office/drawing/2014/main" id="{0E62A27B-CC5E-46F3-BF19-96E0D00885C6}"/>
                </a:ext>
              </a:extLst>
            </p:cNvPr>
            <p:cNvCxnSpPr>
              <a:cxnSpLocks/>
            </p:cNvCxnSpPr>
            <p:nvPr/>
          </p:nvCxnSpPr>
          <p:spPr>
            <a:xfrm flipV="1">
              <a:off x="7430463" y="2209852"/>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7" name="Straight Arrow Connector 916">
              <a:extLst>
                <a:ext uri="{FF2B5EF4-FFF2-40B4-BE49-F238E27FC236}">
                  <a16:creationId xmlns:a16="http://schemas.microsoft.com/office/drawing/2014/main" id="{2288AD8B-969F-416C-948A-470AB900D2CD}"/>
                </a:ext>
              </a:extLst>
            </p:cNvPr>
            <p:cNvCxnSpPr>
              <a:cxnSpLocks/>
            </p:cNvCxnSpPr>
            <p:nvPr/>
          </p:nvCxnSpPr>
          <p:spPr>
            <a:xfrm flipV="1">
              <a:off x="7430461" y="3371885"/>
              <a:ext cx="2544480" cy="1"/>
            </a:xfrm>
            <a:prstGeom prst="straightConnector1">
              <a:avLst/>
            </a:prstGeom>
            <a:noFill/>
            <a:ln w="19050" cap="flat" cmpd="sng" algn="ctr">
              <a:solidFill>
                <a:srgbClr val="0078D4"/>
              </a:solidFill>
              <a:prstDash val="solid"/>
              <a:headEnd type="none"/>
              <a:tailEnd type="triangle"/>
            </a:ln>
            <a:effectLst/>
          </p:spPr>
        </p:cxnSp>
        <p:cxnSp>
          <p:nvCxnSpPr>
            <p:cNvPr id="918" name="Straight Arrow Connector 917">
              <a:extLst>
                <a:ext uri="{FF2B5EF4-FFF2-40B4-BE49-F238E27FC236}">
                  <a16:creationId xmlns:a16="http://schemas.microsoft.com/office/drawing/2014/main" id="{D366BFCD-CD8F-4813-9154-6C672EA1B733}"/>
                </a:ext>
              </a:extLst>
            </p:cNvPr>
            <p:cNvCxnSpPr>
              <a:cxnSpLocks/>
            </p:cNvCxnSpPr>
            <p:nvPr/>
          </p:nvCxnSpPr>
          <p:spPr>
            <a:xfrm flipV="1">
              <a:off x="7430461" y="3287938"/>
              <a:ext cx="2544480" cy="1"/>
            </a:xfrm>
            <a:prstGeom prst="straightConnector1">
              <a:avLst/>
            </a:prstGeom>
            <a:noFill/>
            <a:ln w="19050" cap="flat" cmpd="sng" algn="ctr">
              <a:solidFill>
                <a:srgbClr val="0078D4"/>
              </a:solidFill>
              <a:prstDash val="solid"/>
              <a:headEnd type="none"/>
              <a:tailEnd type="triangle"/>
            </a:ln>
            <a:effectLst/>
          </p:spPr>
        </p:cxnSp>
        <p:cxnSp>
          <p:nvCxnSpPr>
            <p:cNvPr id="919" name="Straight Arrow Connector 918">
              <a:extLst>
                <a:ext uri="{FF2B5EF4-FFF2-40B4-BE49-F238E27FC236}">
                  <a16:creationId xmlns:a16="http://schemas.microsoft.com/office/drawing/2014/main" id="{4333BB74-7198-49DD-8A41-C91168C23061}"/>
                </a:ext>
              </a:extLst>
            </p:cNvPr>
            <p:cNvCxnSpPr>
              <a:cxnSpLocks/>
            </p:cNvCxnSpPr>
            <p:nvPr/>
          </p:nvCxnSpPr>
          <p:spPr>
            <a:xfrm flipV="1">
              <a:off x="7430461" y="3539777"/>
              <a:ext cx="2544480" cy="1"/>
            </a:xfrm>
            <a:prstGeom prst="straightConnector1">
              <a:avLst/>
            </a:prstGeom>
            <a:noFill/>
            <a:ln w="19050" cap="flat" cmpd="sng" algn="ctr">
              <a:solidFill>
                <a:srgbClr val="0078D4"/>
              </a:solidFill>
              <a:prstDash val="solid"/>
              <a:headEnd type="none"/>
              <a:tailEnd type="triangle"/>
            </a:ln>
            <a:effectLst/>
          </p:spPr>
        </p:cxnSp>
        <p:cxnSp>
          <p:nvCxnSpPr>
            <p:cNvPr id="920" name="Straight Arrow Connector 919">
              <a:extLst>
                <a:ext uri="{FF2B5EF4-FFF2-40B4-BE49-F238E27FC236}">
                  <a16:creationId xmlns:a16="http://schemas.microsoft.com/office/drawing/2014/main" id="{A8115682-D112-4503-82C2-5B83A02C010F}"/>
                </a:ext>
              </a:extLst>
            </p:cNvPr>
            <p:cNvCxnSpPr>
              <a:cxnSpLocks/>
            </p:cNvCxnSpPr>
            <p:nvPr/>
          </p:nvCxnSpPr>
          <p:spPr>
            <a:xfrm flipV="1">
              <a:off x="7430461" y="3707670"/>
              <a:ext cx="2544480" cy="1"/>
            </a:xfrm>
            <a:prstGeom prst="straightConnector1">
              <a:avLst/>
            </a:prstGeom>
            <a:noFill/>
            <a:ln w="19050" cap="flat" cmpd="sng" algn="ctr">
              <a:solidFill>
                <a:srgbClr val="0078D4"/>
              </a:solidFill>
              <a:prstDash val="solid"/>
              <a:headEnd type="none"/>
              <a:tailEnd type="triangle"/>
            </a:ln>
            <a:effectLst/>
          </p:spPr>
        </p:cxnSp>
        <p:cxnSp>
          <p:nvCxnSpPr>
            <p:cNvPr id="921" name="Straight Arrow Connector 920">
              <a:extLst>
                <a:ext uri="{FF2B5EF4-FFF2-40B4-BE49-F238E27FC236}">
                  <a16:creationId xmlns:a16="http://schemas.microsoft.com/office/drawing/2014/main" id="{16B99869-EE17-4304-B38E-04795BE5C4B0}"/>
                </a:ext>
              </a:extLst>
            </p:cNvPr>
            <p:cNvCxnSpPr>
              <a:cxnSpLocks/>
            </p:cNvCxnSpPr>
            <p:nvPr/>
          </p:nvCxnSpPr>
          <p:spPr>
            <a:xfrm flipV="1">
              <a:off x="7430461" y="3875563"/>
              <a:ext cx="2544480" cy="1"/>
            </a:xfrm>
            <a:prstGeom prst="straightConnector1">
              <a:avLst/>
            </a:prstGeom>
            <a:noFill/>
            <a:ln w="19050" cap="flat" cmpd="sng" algn="ctr">
              <a:solidFill>
                <a:srgbClr val="0078D4"/>
              </a:solidFill>
              <a:prstDash val="solid"/>
              <a:headEnd type="none"/>
              <a:tailEnd type="triangle"/>
            </a:ln>
            <a:effectLst/>
          </p:spPr>
        </p:cxnSp>
        <p:cxnSp>
          <p:nvCxnSpPr>
            <p:cNvPr id="922" name="Straight Arrow Connector 921">
              <a:extLst>
                <a:ext uri="{FF2B5EF4-FFF2-40B4-BE49-F238E27FC236}">
                  <a16:creationId xmlns:a16="http://schemas.microsoft.com/office/drawing/2014/main" id="{F3006557-5119-459B-B66F-7417FA4F02D6}"/>
                </a:ext>
              </a:extLst>
            </p:cNvPr>
            <p:cNvCxnSpPr>
              <a:cxnSpLocks/>
            </p:cNvCxnSpPr>
            <p:nvPr/>
          </p:nvCxnSpPr>
          <p:spPr>
            <a:xfrm>
              <a:off x="7430461" y="4034128"/>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3" name="Straight Arrow Connector 922">
              <a:extLst>
                <a:ext uri="{FF2B5EF4-FFF2-40B4-BE49-F238E27FC236}">
                  <a16:creationId xmlns:a16="http://schemas.microsoft.com/office/drawing/2014/main" id="{CB3C34A9-25BD-4641-A031-8B3F4AF22F16}"/>
                </a:ext>
              </a:extLst>
            </p:cNvPr>
            <p:cNvCxnSpPr>
              <a:cxnSpLocks/>
            </p:cNvCxnSpPr>
            <p:nvPr/>
          </p:nvCxnSpPr>
          <p:spPr>
            <a:xfrm>
              <a:off x="7430461" y="4220675"/>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4" name="Straight Arrow Connector 923">
              <a:extLst>
                <a:ext uri="{FF2B5EF4-FFF2-40B4-BE49-F238E27FC236}">
                  <a16:creationId xmlns:a16="http://schemas.microsoft.com/office/drawing/2014/main" id="{56C9B5C8-05DA-401B-A0A9-A8B95EA7D37C}"/>
                </a:ext>
              </a:extLst>
            </p:cNvPr>
            <p:cNvCxnSpPr>
              <a:cxnSpLocks/>
            </p:cNvCxnSpPr>
            <p:nvPr/>
          </p:nvCxnSpPr>
          <p:spPr>
            <a:xfrm>
              <a:off x="7430461" y="4407223"/>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5" name="Straight Arrow Connector 924">
              <a:extLst>
                <a:ext uri="{FF2B5EF4-FFF2-40B4-BE49-F238E27FC236}">
                  <a16:creationId xmlns:a16="http://schemas.microsoft.com/office/drawing/2014/main" id="{147F08CE-182C-4F38-8124-B0EE779E0B85}"/>
                </a:ext>
              </a:extLst>
            </p:cNvPr>
            <p:cNvCxnSpPr>
              <a:cxnSpLocks/>
            </p:cNvCxnSpPr>
            <p:nvPr/>
          </p:nvCxnSpPr>
          <p:spPr>
            <a:xfrm>
              <a:off x="7430461" y="4593770"/>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6" name="Straight Arrow Connector 925">
              <a:extLst>
                <a:ext uri="{FF2B5EF4-FFF2-40B4-BE49-F238E27FC236}">
                  <a16:creationId xmlns:a16="http://schemas.microsoft.com/office/drawing/2014/main" id="{47740931-435A-464C-BA88-42D2997355B2}"/>
                </a:ext>
              </a:extLst>
            </p:cNvPr>
            <p:cNvCxnSpPr>
              <a:cxnSpLocks/>
            </p:cNvCxnSpPr>
            <p:nvPr/>
          </p:nvCxnSpPr>
          <p:spPr>
            <a:xfrm>
              <a:off x="7430461" y="4687043"/>
              <a:ext cx="2544480" cy="932954"/>
            </a:xfrm>
            <a:prstGeom prst="straightConnector1">
              <a:avLst/>
            </a:prstGeom>
            <a:noFill/>
            <a:ln w="19050" cap="flat" cmpd="sng" algn="ctr">
              <a:solidFill>
                <a:srgbClr val="0078D4"/>
              </a:solidFill>
              <a:prstDash val="solid"/>
              <a:headEnd type="none"/>
              <a:tailEnd type="triangle"/>
            </a:ln>
            <a:effectLst/>
          </p:spPr>
        </p:cxnSp>
      </p:grpSp>
      <p:grpSp>
        <p:nvGrpSpPr>
          <p:cNvPr id="927" name="Right side code" descr="Decorative">
            <a:extLst>
              <a:ext uri="{FF2B5EF4-FFF2-40B4-BE49-F238E27FC236}">
                <a16:creationId xmlns:a16="http://schemas.microsoft.com/office/drawing/2014/main" id="{54B438C9-FD17-4275-A646-3566757F719C}"/>
              </a:ext>
            </a:extLst>
          </p:cNvPr>
          <p:cNvGrpSpPr/>
          <p:nvPr/>
        </p:nvGrpSpPr>
        <p:grpSpPr>
          <a:xfrm>
            <a:off x="8095340" y="2169009"/>
            <a:ext cx="1614587" cy="3563028"/>
            <a:chOff x="7997325" y="1466475"/>
            <a:chExt cx="1648036" cy="3636842"/>
          </a:xfrm>
        </p:grpSpPr>
        <p:sp>
          <p:nvSpPr>
            <p:cNvPr id="928" name="Text Placeholder 2">
              <a:extLst>
                <a:ext uri="{FF2B5EF4-FFF2-40B4-BE49-F238E27FC236}">
                  <a16:creationId xmlns:a16="http://schemas.microsoft.com/office/drawing/2014/main" id="{45C119E3-A2B5-4C84-BE7E-1269EB74189D}"/>
                </a:ext>
              </a:extLst>
            </p:cNvPr>
            <p:cNvSpPr txBox="1">
              <a:spLocks/>
            </p:cNvSpPr>
            <p:nvPr/>
          </p:nvSpPr>
          <p:spPr>
            <a:xfrm>
              <a:off x="8039077" y="2747225"/>
              <a:ext cx="1563911" cy="1009629"/>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CREATE TABLE campaigns_102</a:t>
              </a:r>
            </a:p>
            <a:p>
              <a:pPr defTabSz="913727">
                <a:lnSpc>
                  <a:spcPct val="150000"/>
                </a:lnSpc>
                <a:spcAft>
                  <a:spcPts val="0"/>
                </a:spcAft>
                <a:defRPr/>
              </a:pPr>
              <a:r>
                <a:rPr lang="en-US" sz="899" b="1">
                  <a:solidFill>
                    <a:srgbClr val="FFFFFF"/>
                  </a:solidFill>
                  <a:latin typeface="Consolas" panose="020B0609020204030204" pitchFamily="49" charset="0"/>
                </a:rPr>
                <a:t>CREATE TABLE</a:t>
              </a:r>
            </a:p>
            <a:p>
              <a:pPr defTabSz="913727">
                <a:lnSpc>
                  <a:spcPct val="150000"/>
                </a:lnSpc>
                <a:spcAft>
                  <a:spcPts val="0"/>
                </a:spcAft>
                <a:defRPr/>
              </a:pPr>
              <a:r>
                <a:rPr lang="en-US" sz="899" b="1">
                  <a:solidFill>
                    <a:srgbClr val="FFFFFF"/>
                  </a:solidFill>
                  <a:latin typeface="Consolas" panose="020B0609020204030204" pitchFamily="49" charset="0"/>
                </a:rPr>
                <a:t>campaigns_105</a:t>
              </a:r>
            </a:p>
          </p:txBody>
        </p:sp>
        <p:sp>
          <p:nvSpPr>
            <p:cNvPr id="929" name="Text Placeholder 2">
              <a:extLst>
                <a:ext uri="{FF2B5EF4-FFF2-40B4-BE49-F238E27FC236}">
                  <a16:creationId xmlns:a16="http://schemas.microsoft.com/office/drawing/2014/main" id="{72ADF26F-3184-4FDB-9B6E-C4C3A81152E9}"/>
                </a:ext>
              </a:extLst>
            </p:cNvPr>
            <p:cNvSpPr txBox="1">
              <a:spLocks/>
            </p:cNvSpPr>
            <p:nvPr/>
          </p:nvSpPr>
          <p:spPr>
            <a:xfrm>
              <a:off x="7997325" y="1466475"/>
              <a:ext cx="1605663" cy="1009629"/>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CREATE TABLE campaigns_101</a:t>
              </a:r>
            </a:p>
            <a:p>
              <a:pPr defTabSz="913727">
                <a:lnSpc>
                  <a:spcPct val="150000"/>
                </a:lnSpc>
                <a:spcAft>
                  <a:spcPts val="0"/>
                </a:spcAft>
                <a:defRPr/>
              </a:pPr>
              <a:r>
                <a:rPr lang="en-US" sz="899" b="1">
                  <a:solidFill>
                    <a:srgbClr val="FFFFFF"/>
                  </a:solidFill>
                  <a:latin typeface="Consolas" panose="020B0609020204030204" pitchFamily="49" charset="0"/>
                </a:rPr>
                <a:t>CREATE TABLE</a:t>
              </a:r>
            </a:p>
            <a:p>
              <a:pPr defTabSz="913727">
                <a:lnSpc>
                  <a:spcPct val="150000"/>
                </a:lnSpc>
                <a:spcAft>
                  <a:spcPts val="0"/>
                </a:spcAft>
                <a:defRPr/>
              </a:pPr>
              <a:r>
                <a:rPr lang="en-US" sz="899" b="1">
                  <a:solidFill>
                    <a:srgbClr val="FFFFFF"/>
                  </a:solidFill>
                  <a:latin typeface="Consolas" panose="020B0609020204030204" pitchFamily="49" charset="0"/>
                </a:rPr>
                <a:t>campaigns_104</a:t>
              </a:r>
            </a:p>
          </p:txBody>
        </p:sp>
        <p:sp>
          <p:nvSpPr>
            <p:cNvPr id="930" name="Text Placeholder 2">
              <a:extLst>
                <a:ext uri="{FF2B5EF4-FFF2-40B4-BE49-F238E27FC236}">
                  <a16:creationId xmlns:a16="http://schemas.microsoft.com/office/drawing/2014/main" id="{3BAAA75C-1CFB-49E9-BBB9-EF440600087D}"/>
                </a:ext>
              </a:extLst>
            </p:cNvPr>
            <p:cNvSpPr txBox="1">
              <a:spLocks/>
            </p:cNvSpPr>
            <p:nvPr/>
          </p:nvSpPr>
          <p:spPr>
            <a:xfrm>
              <a:off x="8083586" y="4093688"/>
              <a:ext cx="1561775" cy="1009629"/>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CREATE TABLE campaigns_103</a:t>
              </a:r>
            </a:p>
            <a:p>
              <a:pPr defTabSz="913727">
                <a:lnSpc>
                  <a:spcPct val="150000"/>
                </a:lnSpc>
                <a:spcAft>
                  <a:spcPts val="0"/>
                </a:spcAft>
                <a:defRPr/>
              </a:pPr>
              <a:r>
                <a:rPr lang="en-US" sz="899" b="1">
                  <a:solidFill>
                    <a:srgbClr val="FFFFFF"/>
                  </a:solidFill>
                  <a:latin typeface="Consolas" panose="020B0609020204030204" pitchFamily="49" charset="0"/>
                </a:rPr>
                <a:t>CREATE TABLE</a:t>
              </a:r>
            </a:p>
            <a:p>
              <a:pPr defTabSz="913727">
                <a:lnSpc>
                  <a:spcPct val="150000"/>
                </a:lnSpc>
                <a:spcAft>
                  <a:spcPts val="0"/>
                </a:spcAft>
                <a:defRPr/>
              </a:pPr>
              <a:r>
                <a:rPr lang="en-US" sz="899" b="1">
                  <a:solidFill>
                    <a:srgbClr val="FFFFFF"/>
                  </a:solidFill>
                  <a:latin typeface="Consolas" panose="020B0609020204030204" pitchFamily="49" charset="0"/>
                </a:rPr>
                <a:t>campaigns_106</a:t>
              </a:r>
            </a:p>
          </p:txBody>
        </p:sp>
      </p:grpSp>
      <p:grpSp>
        <p:nvGrpSpPr>
          <p:cNvPr id="931" name="cyan metadata" descr="Decorative">
            <a:extLst>
              <a:ext uri="{FF2B5EF4-FFF2-40B4-BE49-F238E27FC236}">
                <a16:creationId xmlns:a16="http://schemas.microsoft.com/office/drawing/2014/main" id="{66A05335-560E-441F-8F8B-3A73DC54CF52}"/>
              </a:ext>
            </a:extLst>
          </p:cNvPr>
          <p:cNvGrpSpPr/>
          <p:nvPr/>
        </p:nvGrpSpPr>
        <p:grpSpPr>
          <a:xfrm>
            <a:off x="6115656" y="4076757"/>
            <a:ext cx="752066" cy="336145"/>
            <a:chOff x="5834414" y="3703616"/>
            <a:chExt cx="767646" cy="343109"/>
          </a:xfrm>
          <a:solidFill>
            <a:srgbClr val="50E6FF"/>
          </a:solidFill>
        </p:grpSpPr>
        <p:sp>
          <p:nvSpPr>
            <p:cNvPr id="932" name="Rounded Rectangle 576">
              <a:extLst>
                <a:ext uri="{FF2B5EF4-FFF2-40B4-BE49-F238E27FC236}">
                  <a16:creationId xmlns:a16="http://schemas.microsoft.com/office/drawing/2014/main" id="{02D3259D-11A3-4ACC-B6AA-58959466D402}"/>
                </a:ext>
              </a:extLst>
            </p:cNvPr>
            <p:cNvSpPr/>
            <p:nvPr/>
          </p:nvSpPr>
          <p:spPr bwMode="auto">
            <a:xfrm>
              <a:off x="5834414"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3" name="Rounded Rectangle 577">
              <a:extLst>
                <a:ext uri="{FF2B5EF4-FFF2-40B4-BE49-F238E27FC236}">
                  <a16:creationId xmlns:a16="http://schemas.microsoft.com/office/drawing/2014/main" id="{3CD718A6-46EE-49B8-A8D7-6EF1D459D7EA}"/>
                </a:ext>
              </a:extLst>
            </p:cNvPr>
            <p:cNvSpPr/>
            <p:nvPr/>
          </p:nvSpPr>
          <p:spPr bwMode="auto">
            <a:xfrm>
              <a:off x="6118325"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4" name="Rounded Rectangle 578">
              <a:extLst>
                <a:ext uri="{FF2B5EF4-FFF2-40B4-BE49-F238E27FC236}">
                  <a16:creationId xmlns:a16="http://schemas.microsoft.com/office/drawing/2014/main" id="{4EA2B43B-625C-400E-A96F-2DD0904B77BD}"/>
                </a:ext>
              </a:extLst>
            </p:cNvPr>
            <p:cNvSpPr/>
            <p:nvPr/>
          </p:nvSpPr>
          <p:spPr bwMode="auto">
            <a:xfrm>
              <a:off x="6402235"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5" name="Rounded Rectangle 579">
              <a:extLst>
                <a:ext uri="{FF2B5EF4-FFF2-40B4-BE49-F238E27FC236}">
                  <a16:creationId xmlns:a16="http://schemas.microsoft.com/office/drawing/2014/main" id="{28FBA50C-1E6B-43B6-9D60-4154065120F4}"/>
                </a:ext>
              </a:extLst>
            </p:cNvPr>
            <p:cNvSpPr/>
            <p:nvPr/>
          </p:nvSpPr>
          <p:spPr bwMode="auto">
            <a:xfrm>
              <a:off x="5834414"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6" name="Rounded Rectangle 580">
              <a:extLst>
                <a:ext uri="{FF2B5EF4-FFF2-40B4-BE49-F238E27FC236}">
                  <a16:creationId xmlns:a16="http://schemas.microsoft.com/office/drawing/2014/main" id="{60DB6D91-3F3A-407E-95FD-218AF7432B5E}"/>
                </a:ext>
              </a:extLst>
            </p:cNvPr>
            <p:cNvSpPr/>
            <p:nvPr/>
          </p:nvSpPr>
          <p:spPr bwMode="auto">
            <a:xfrm>
              <a:off x="6118325"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7" name="Rounded Rectangle 581">
              <a:extLst>
                <a:ext uri="{FF2B5EF4-FFF2-40B4-BE49-F238E27FC236}">
                  <a16:creationId xmlns:a16="http://schemas.microsoft.com/office/drawing/2014/main" id="{F7015879-78C0-4AA0-8C32-D77E0F2C4188}"/>
                </a:ext>
              </a:extLst>
            </p:cNvPr>
            <p:cNvSpPr/>
            <p:nvPr/>
          </p:nvSpPr>
          <p:spPr bwMode="auto">
            <a:xfrm>
              <a:off x="6402235"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8" name="Rounded Rectangle 582">
              <a:extLst>
                <a:ext uri="{FF2B5EF4-FFF2-40B4-BE49-F238E27FC236}">
                  <a16:creationId xmlns:a16="http://schemas.microsoft.com/office/drawing/2014/main" id="{6B96ECDB-C097-43E7-898A-ECC2BFB8A587}"/>
                </a:ext>
              </a:extLst>
            </p:cNvPr>
            <p:cNvSpPr/>
            <p:nvPr/>
          </p:nvSpPr>
          <p:spPr bwMode="auto">
            <a:xfrm>
              <a:off x="5834414"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9" name="Rounded Rectangle 583">
              <a:extLst>
                <a:ext uri="{FF2B5EF4-FFF2-40B4-BE49-F238E27FC236}">
                  <a16:creationId xmlns:a16="http://schemas.microsoft.com/office/drawing/2014/main" id="{474008BD-62E6-42B7-9448-686BD72A15ED}"/>
                </a:ext>
              </a:extLst>
            </p:cNvPr>
            <p:cNvSpPr/>
            <p:nvPr/>
          </p:nvSpPr>
          <p:spPr bwMode="auto">
            <a:xfrm>
              <a:off x="6118325"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0" name="Rounded Rectangle 584">
              <a:extLst>
                <a:ext uri="{FF2B5EF4-FFF2-40B4-BE49-F238E27FC236}">
                  <a16:creationId xmlns:a16="http://schemas.microsoft.com/office/drawing/2014/main" id="{CAB4CAB6-7132-4A04-A8CF-7A9A6257F55B}"/>
                </a:ext>
              </a:extLst>
            </p:cNvPr>
            <p:cNvSpPr/>
            <p:nvPr/>
          </p:nvSpPr>
          <p:spPr bwMode="auto">
            <a:xfrm>
              <a:off x="6402235"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1" name="Rounded Rectangle 585">
              <a:extLst>
                <a:ext uri="{FF2B5EF4-FFF2-40B4-BE49-F238E27FC236}">
                  <a16:creationId xmlns:a16="http://schemas.microsoft.com/office/drawing/2014/main" id="{CE029E22-ACEF-4C71-9D2B-8EB77254DDF5}"/>
                </a:ext>
              </a:extLst>
            </p:cNvPr>
            <p:cNvSpPr/>
            <p:nvPr/>
          </p:nvSpPr>
          <p:spPr bwMode="auto">
            <a:xfrm>
              <a:off x="5834414"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2" name="Rounded Rectangle 586">
              <a:extLst>
                <a:ext uri="{FF2B5EF4-FFF2-40B4-BE49-F238E27FC236}">
                  <a16:creationId xmlns:a16="http://schemas.microsoft.com/office/drawing/2014/main" id="{F7C7D7A9-FEEF-458A-98DC-FDAF6B2533EC}"/>
                </a:ext>
              </a:extLst>
            </p:cNvPr>
            <p:cNvSpPr/>
            <p:nvPr/>
          </p:nvSpPr>
          <p:spPr bwMode="auto">
            <a:xfrm>
              <a:off x="6118325"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3" name="Rounded Rectangle 587">
              <a:extLst>
                <a:ext uri="{FF2B5EF4-FFF2-40B4-BE49-F238E27FC236}">
                  <a16:creationId xmlns:a16="http://schemas.microsoft.com/office/drawing/2014/main" id="{A5F1E3F7-E0C3-40F5-A895-D266743561F4}"/>
                </a:ext>
              </a:extLst>
            </p:cNvPr>
            <p:cNvSpPr/>
            <p:nvPr/>
          </p:nvSpPr>
          <p:spPr bwMode="auto">
            <a:xfrm>
              <a:off x="6402235"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8" name="Group 1067" descr="Decorative">
            <a:extLst>
              <a:ext uri="{FF2B5EF4-FFF2-40B4-BE49-F238E27FC236}">
                <a16:creationId xmlns:a16="http://schemas.microsoft.com/office/drawing/2014/main" id="{BB972970-D775-4F7F-AC00-7CF3CBDCA6E6}"/>
              </a:ext>
            </a:extLst>
          </p:cNvPr>
          <p:cNvGrpSpPr/>
          <p:nvPr/>
        </p:nvGrpSpPr>
        <p:grpSpPr>
          <a:xfrm>
            <a:off x="10400453" y="4902144"/>
            <a:ext cx="147829" cy="146235"/>
            <a:chOff x="8715125" y="5026698"/>
            <a:chExt cx="150891" cy="149264"/>
          </a:xfrm>
        </p:grpSpPr>
        <p:sp>
          <p:nvSpPr>
            <p:cNvPr id="1069" name="Rectangle 1068">
              <a:extLst>
                <a:ext uri="{FF2B5EF4-FFF2-40B4-BE49-F238E27FC236}">
                  <a16:creationId xmlns:a16="http://schemas.microsoft.com/office/drawing/2014/main" id="{E61C4976-4A22-4116-8B7E-90E32FF5B506}"/>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0" name="Rectangle 1069">
              <a:extLst>
                <a:ext uri="{FF2B5EF4-FFF2-40B4-BE49-F238E27FC236}">
                  <a16:creationId xmlns:a16="http://schemas.microsoft.com/office/drawing/2014/main" id="{534C7161-2888-4C01-A569-81D13A4D036F}"/>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71" name="Group 1070">
              <a:extLst>
                <a:ext uri="{FF2B5EF4-FFF2-40B4-BE49-F238E27FC236}">
                  <a16:creationId xmlns:a16="http://schemas.microsoft.com/office/drawing/2014/main" id="{C2FE5B0B-E7E4-4E14-9203-467462B4AFCF}"/>
                </a:ext>
              </a:extLst>
            </p:cNvPr>
            <p:cNvGrpSpPr/>
            <p:nvPr/>
          </p:nvGrpSpPr>
          <p:grpSpPr>
            <a:xfrm>
              <a:off x="8715125" y="5026698"/>
              <a:ext cx="150891" cy="44946"/>
              <a:chOff x="551886" y="4922823"/>
              <a:chExt cx="508602" cy="151498"/>
            </a:xfrm>
          </p:grpSpPr>
          <p:sp>
            <p:nvSpPr>
              <p:cNvPr id="1072" name="Rectangle 1071">
                <a:extLst>
                  <a:ext uri="{FF2B5EF4-FFF2-40B4-BE49-F238E27FC236}">
                    <a16:creationId xmlns:a16="http://schemas.microsoft.com/office/drawing/2014/main" id="{7E9A64A4-F96D-422B-8400-2EBBE24AC5B3}"/>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3" name="Oval 1072">
                <a:extLst>
                  <a:ext uri="{FF2B5EF4-FFF2-40B4-BE49-F238E27FC236}">
                    <a16:creationId xmlns:a16="http://schemas.microsoft.com/office/drawing/2014/main" id="{189AD8C2-F9A1-4BB5-A19A-4C101E0E135E}"/>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51C5E46D-6603-4120-9322-FE87C15DBDCF}"/>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grpSp>
        <p:nvGrpSpPr>
          <p:cNvPr id="1075" name="Group 1074">
            <a:extLst>
              <a:ext uri="{FF2B5EF4-FFF2-40B4-BE49-F238E27FC236}">
                <a16:creationId xmlns:a16="http://schemas.microsoft.com/office/drawing/2014/main" id="{87BA96F2-A5F9-41E2-BDE4-845710713035}"/>
              </a:ext>
              <a:ext uri="{C183D7F6-B498-43B3-948B-1728B52AA6E4}">
                <adec:decorative xmlns:adec="http://schemas.microsoft.com/office/drawing/2017/decorative" val="1"/>
              </a:ext>
            </a:extLst>
          </p:cNvPr>
          <p:cNvGrpSpPr/>
          <p:nvPr/>
        </p:nvGrpSpPr>
        <p:grpSpPr>
          <a:xfrm>
            <a:off x="10400453" y="3253547"/>
            <a:ext cx="147829" cy="146235"/>
            <a:chOff x="8715125" y="5026698"/>
            <a:chExt cx="150891" cy="149264"/>
          </a:xfrm>
        </p:grpSpPr>
        <p:sp>
          <p:nvSpPr>
            <p:cNvPr id="1076" name="Rectangle 1075">
              <a:extLst>
                <a:ext uri="{FF2B5EF4-FFF2-40B4-BE49-F238E27FC236}">
                  <a16:creationId xmlns:a16="http://schemas.microsoft.com/office/drawing/2014/main" id="{D99A742B-E3B5-436B-A67B-A6A1A81FED95}"/>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7" name="Rectangle 1076">
              <a:extLst>
                <a:ext uri="{FF2B5EF4-FFF2-40B4-BE49-F238E27FC236}">
                  <a16:creationId xmlns:a16="http://schemas.microsoft.com/office/drawing/2014/main" id="{80516A0B-F053-446A-9793-6E67F09FBF9A}"/>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78" name="Group 1077">
              <a:extLst>
                <a:ext uri="{FF2B5EF4-FFF2-40B4-BE49-F238E27FC236}">
                  <a16:creationId xmlns:a16="http://schemas.microsoft.com/office/drawing/2014/main" id="{06BD698A-EE9A-40E7-B84A-5796F40DE5D7}"/>
                </a:ext>
              </a:extLst>
            </p:cNvPr>
            <p:cNvGrpSpPr/>
            <p:nvPr/>
          </p:nvGrpSpPr>
          <p:grpSpPr>
            <a:xfrm>
              <a:off x="8715125" y="5026698"/>
              <a:ext cx="150891" cy="44946"/>
              <a:chOff x="551886" y="4922823"/>
              <a:chExt cx="508602" cy="151498"/>
            </a:xfrm>
          </p:grpSpPr>
          <p:sp>
            <p:nvSpPr>
              <p:cNvPr id="1079" name="Rectangle 1078">
                <a:extLst>
                  <a:ext uri="{FF2B5EF4-FFF2-40B4-BE49-F238E27FC236}">
                    <a16:creationId xmlns:a16="http://schemas.microsoft.com/office/drawing/2014/main" id="{38A4EFA6-7298-4DED-9DDA-BE7199B290A0}"/>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0" name="Oval 1079">
                <a:extLst>
                  <a:ext uri="{FF2B5EF4-FFF2-40B4-BE49-F238E27FC236}">
                    <a16:creationId xmlns:a16="http://schemas.microsoft.com/office/drawing/2014/main" id="{15C736E9-22FE-4A6C-9F79-D22533834634}"/>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81" name="Straight Connector 1080">
                <a:extLst>
                  <a:ext uri="{FF2B5EF4-FFF2-40B4-BE49-F238E27FC236}">
                    <a16:creationId xmlns:a16="http://schemas.microsoft.com/office/drawing/2014/main" id="{918984AB-34F5-4893-AD32-4E651CAD6728}"/>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grpSp>
        <p:nvGrpSpPr>
          <p:cNvPr id="1082" name="Group 1081" descr="Decorative">
            <a:extLst>
              <a:ext uri="{FF2B5EF4-FFF2-40B4-BE49-F238E27FC236}">
                <a16:creationId xmlns:a16="http://schemas.microsoft.com/office/drawing/2014/main" id="{03AE4A40-E88B-4B7C-B0E7-1DB0440DBBCD}"/>
              </a:ext>
            </a:extLst>
          </p:cNvPr>
          <p:cNvGrpSpPr/>
          <p:nvPr/>
        </p:nvGrpSpPr>
        <p:grpSpPr>
          <a:xfrm>
            <a:off x="10400453" y="1629835"/>
            <a:ext cx="147829" cy="146235"/>
            <a:chOff x="8715125" y="5026698"/>
            <a:chExt cx="150891" cy="149264"/>
          </a:xfrm>
        </p:grpSpPr>
        <p:sp>
          <p:nvSpPr>
            <p:cNvPr id="1083" name="Rectangle 1082">
              <a:extLst>
                <a:ext uri="{FF2B5EF4-FFF2-40B4-BE49-F238E27FC236}">
                  <a16:creationId xmlns:a16="http://schemas.microsoft.com/office/drawing/2014/main" id="{D412A8F6-A8C7-46DD-B3E2-380930365D6E}"/>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4" name="Rectangle 1083">
              <a:extLst>
                <a:ext uri="{FF2B5EF4-FFF2-40B4-BE49-F238E27FC236}">
                  <a16:creationId xmlns:a16="http://schemas.microsoft.com/office/drawing/2014/main" id="{67CF79FA-DE6B-4441-A3DF-B4E2D56365D2}"/>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85" name="Group 1084">
              <a:extLst>
                <a:ext uri="{FF2B5EF4-FFF2-40B4-BE49-F238E27FC236}">
                  <a16:creationId xmlns:a16="http://schemas.microsoft.com/office/drawing/2014/main" id="{DA6A9673-6089-4E49-96CD-FF9B4CDA7777}"/>
                </a:ext>
              </a:extLst>
            </p:cNvPr>
            <p:cNvGrpSpPr/>
            <p:nvPr/>
          </p:nvGrpSpPr>
          <p:grpSpPr>
            <a:xfrm>
              <a:off x="8715125" y="5026698"/>
              <a:ext cx="150891" cy="44946"/>
              <a:chOff x="551886" y="4922823"/>
              <a:chExt cx="508602" cy="151498"/>
            </a:xfrm>
          </p:grpSpPr>
          <p:sp>
            <p:nvSpPr>
              <p:cNvPr id="1086" name="Rectangle 1085">
                <a:extLst>
                  <a:ext uri="{FF2B5EF4-FFF2-40B4-BE49-F238E27FC236}">
                    <a16:creationId xmlns:a16="http://schemas.microsoft.com/office/drawing/2014/main" id="{9402A545-D021-4472-88C4-068EFA8C0AAC}"/>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7" name="Oval 1086">
                <a:extLst>
                  <a:ext uri="{FF2B5EF4-FFF2-40B4-BE49-F238E27FC236}">
                    <a16:creationId xmlns:a16="http://schemas.microsoft.com/office/drawing/2014/main" id="{6F2A3EE9-1B8D-44B5-A3A4-C434C3E88E57}"/>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88" name="Straight Connector 1087">
                <a:extLst>
                  <a:ext uri="{FF2B5EF4-FFF2-40B4-BE49-F238E27FC236}">
                    <a16:creationId xmlns:a16="http://schemas.microsoft.com/office/drawing/2014/main" id="{3884A49B-EC6B-4DB4-A723-3D9B89F93784}"/>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sp>
        <p:nvSpPr>
          <p:cNvPr id="1089" name="Text Placeholder 2">
            <a:extLst>
              <a:ext uri="{FF2B5EF4-FFF2-40B4-BE49-F238E27FC236}">
                <a16:creationId xmlns:a16="http://schemas.microsoft.com/office/drawing/2014/main" id="{8C077733-BE8E-4E7F-A270-87FABA98E170}"/>
              </a:ext>
            </a:extLst>
          </p:cNvPr>
          <p:cNvSpPr txBox="1">
            <a:spLocks/>
          </p:cNvSpPr>
          <p:nvPr/>
        </p:nvSpPr>
        <p:spPr>
          <a:xfrm>
            <a:off x="678410" y="2033817"/>
            <a:ext cx="5658614" cy="2769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727">
              <a:spcAft>
                <a:spcPts val="1273"/>
              </a:spcAft>
              <a:defRPr/>
            </a:pPr>
            <a:r>
              <a:rPr lang="en-US" sz="2000" b="1">
                <a:solidFill>
                  <a:schemeClr val="accent1">
                    <a:lumMod val="75000"/>
                  </a:schemeClr>
                </a:solidFill>
                <a:latin typeface="Segoe UI Semibold" panose="020B0502040204020203" pitchFamily="34" charset="0"/>
                <a:cs typeface="Segoe UI Semibold" panose="020B0502040204020203" pitchFamily="34" charset="0"/>
              </a:rPr>
              <a:t>Distributes tables across the cluster</a:t>
            </a:r>
          </a:p>
        </p:txBody>
      </p:sp>
      <p:sp>
        <p:nvSpPr>
          <p:cNvPr id="553" name="Text Placeholder 2">
            <a:extLst>
              <a:ext uri="{FF2B5EF4-FFF2-40B4-BE49-F238E27FC236}">
                <a16:creationId xmlns:a16="http://schemas.microsoft.com/office/drawing/2014/main" id="{CC2B1D3E-F1AD-471A-B147-DF693794CC14}"/>
              </a:ext>
              <a:ext uri="{C183D7F6-B498-43B3-948B-1728B52AA6E4}">
                <adec:decorative xmlns:adec="http://schemas.microsoft.com/office/drawing/2017/decorative" val="1"/>
              </a:ext>
            </a:extLst>
          </p:cNvPr>
          <p:cNvSpPr txBox="1">
            <a:spLocks/>
          </p:cNvSpPr>
          <p:nvPr/>
        </p:nvSpPr>
        <p:spPr>
          <a:xfrm>
            <a:off x="580163" y="3949444"/>
            <a:ext cx="882532" cy="28835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674">
              <a:lnSpc>
                <a:spcPct val="150000"/>
              </a:lnSpc>
              <a:spcAft>
                <a:spcPts val="0"/>
              </a:spcAft>
              <a:buSzTx/>
              <a:defRPr/>
            </a:pPr>
            <a:endParaRPr lang="en-US" sz="1399" b="1">
              <a:solidFill>
                <a:srgbClr val="41C1F2"/>
              </a:solidFill>
              <a:latin typeface="Consolas" panose="020B0609020204030204" pitchFamily="49" charset="0"/>
            </a:endParaRPr>
          </a:p>
        </p:txBody>
      </p:sp>
      <p:sp>
        <p:nvSpPr>
          <p:cNvPr id="871" name="Title 3">
            <a:extLst>
              <a:ext uri="{FF2B5EF4-FFF2-40B4-BE49-F238E27FC236}">
                <a16:creationId xmlns:a16="http://schemas.microsoft.com/office/drawing/2014/main" id="{4FF73379-FF4F-45B6-B80F-C21FC926DB15}"/>
              </a:ext>
            </a:extLst>
          </p:cNvPr>
          <p:cNvSpPr>
            <a:spLocks noGrp="1"/>
          </p:cNvSpPr>
          <p:nvPr>
            <p:ph type="title"/>
          </p:nvPr>
        </p:nvSpPr>
        <p:spPr>
          <a:xfrm>
            <a:off x="295863" y="343002"/>
            <a:ext cx="11309935" cy="830056"/>
          </a:xfrm>
        </p:spPr>
        <p:txBody>
          <a:bodyPr anchor="ctr">
            <a:normAutofit/>
          </a:bodyPr>
          <a:lstStyle/>
          <a:p>
            <a:pPr algn="ctr">
              <a:lnSpc>
                <a:spcPct val="90000"/>
              </a:lnSpc>
            </a:pPr>
            <a:r>
              <a:rPr lang="en-US" sz="4000" b="1">
                <a:solidFill>
                  <a:schemeClr val="accent1">
                    <a:lumMod val="75000"/>
                  </a:schemeClr>
                </a:solidFill>
                <a:latin typeface="Segoe UI Semibold" panose="020B0502040204020203" pitchFamily="34" charset="0"/>
                <a:cs typeface="Segoe UI Semibold" panose="020B0502040204020203" pitchFamily="34" charset="0"/>
              </a:rPr>
              <a:t>Shard Creation</a:t>
            </a:r>
          </a:p>
        </p:txBody>
      </p:sp>
      <p:sp>
        <p:nvSpPr>
          <p:cNvPr id="4" name="Text Placeholder 2">
            <a:extLst>
              <a:ext uri="{FF2B5EF4-FFF2-40B4-BE49-F238E27FC236}">
                <a16:creationId xmlns:a16="http://schemas.microsoft.com/office/drawing/2014/main" id="{3F29EE6D-66B7-A8F6-9F65-FCECF1BEEB02}"/>
              </a:ext>
            </a:extLst>
          </p:cNvPr>
          <p:cNvSpPr txBox="1">
            <a:spLocks/>
          </p:cNvSpPr>
          <p:nvPr/>
        </p:nvSpPr>
        <p:spPr>
          <a:xfrm>
            <a:off x="9733369" y="1141010"/>
            <a:ext cx="2652363" cy="24913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799" b="1">
                <a:solidFill>
                  <a:schemeClr val="accent1">
                    <a:lumMod val="75000"/>
                  </a:schemeClr>
                </a:solidFill>
                <a:latin typeface="Segoe UI"/>
              </a:rPr>
              <a:t>WORKER NODES</a:t>
            </a:r>
          </a:p>
        </p:txBody>
      </p:sp>
      <p:sp>
        <p:nvSpPr>
          <p:cNvPr id="3" name="TextBox 2" descr="Decorative">
            <a:extLst>
              <a:ext uri="{FF2B5EF4-FFF2-40B4-BE49-F238E27FC236}">
                <a16:creationId xmlns:a16="http://schemas.microsoft.com/office/drawing/2014/main" id="{0D94AE8D-6C67-CD4B-B93B-FBCB48E9922F}"/>
              </a:ext>
            </a:extLst>
          </p:cNvPr>
          <p:cNvSpPr txBox="1"/>
          <p:nvPr/>
        </p:nvSpPr>
        <p:spPr>
          <a:xfrm>
            <a:off x="3098457" y="3244334"/>
            <a:ext cx="6196912" cy="369332"/>
          </a:xfrm>
          <a:prstGeom prst="rect">
            <a:avLst/>
          </a:prstGeom>
          <a:noFill/>
        </p:spPr>
        <p:txBody>
          <a:bodyPr wrap="square">
            <a:spAutoFit/>
          </a:bodyPr>
          <a:lstStyle/>
          <a:p>
            <a:r>
              <a:rPr lang="en-US"/>
              <a:t>Decorative</a:t>
            </a:r>
          </a:p>
        </p:txBody>
      </p:sp>
    </p:spTree>
    <p:extLst>
      <p:ext uri="{BB962C8B-B14F-4D97-AF65-F5344CB8AC3E}">
        <p14:creationId xmlns:p14="http://schemas.microsoft.com/office/powerpoint/2010/main" val="3390968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0">
                                            <p:txEl>
                                              <p:pRg st="0" end="0"/>
                                            </p:txEl>
                                          </p:spTgt>
                                        </p:tgtEl>
                                        <p:attrNameLst>
                                          <p:attrName>style.visibility</p:attrName>
                                        </p:attrNameLst>
                                      </p:cBhvr>
                                      <p:to>
                                        <p:strVal val="visible"/>
                                      </p:to>
                                    </p:set>
                                    <p:animEffect transition="in" filter="fade">
                                      <p:cBhvr>
                                        <p:cTn id="7" dur="500"/>
                                        <p:tgtEl>
                                          <p:spTgt spid="8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3"/>
                                        </p:tgtEl>
                                        <p:attrNameLst>
                                          <p:attrName>style.visibility</p:attrName>
                                        </p:attrNameLst>
                                      </p:cBhvr>
                                      <p:to>
                                        <p:strVal val="visible"/>
                                      </p:to>
                                    </p:set>
                                    <p:animEffect transition="in" filter="fade">
                                      <p:cBhvr>
                                        <p:cTn id="10" dur="500"/>
                                        <p:tgtEl>
                                          <p:spTgt spid="873"/>
                                        </p:tgtEl>
                                      </p:cBhvr>
                                    </p:animEffect>
                                  </p:childTnLst>
                                </p:cTn>
                              </p:par>
                            </p:childTnLst>
                          </p:cTn>
                        </p:par>
                        <p:par>
                          <p:cTn id="11" fill="hold">
                            <p:stCondLst>
                              <p:cond delay="500"/>
                            </p:stCondLst>
                            <p:childTnLst>
                              <p:par>
                                <p:cTn id="12" presetID="22" presetClass="entr" presetSubtype="1" fill="hold" grpId="0" nodeType="afterEffect">
                                  <p:stCondLst>
                                    <p:cond delay="500"/>
                                  </p:stCondLst>
                                  <p:childTnLst>
                                    <p:set>
                                      <p:cBhvr>
                                        <p:cTn id="13" dur="1" fill="hold">
                                          <p:stCondLst>
                                            <p:cond delay="0"/>
                                          </p:stCondLst>
                                        </p:cTn>
                                        <p:tgtEl>
                                          <p:spTgt spid="872"/>
                                        </p:tgtEl>
                                        <p:attrNameLst>
                                          <p:attrName>style.visibility</p:attrName>
                                        </p:attrNameLst>
                                      </p:cBhvr>
                                      <p:to>
                                        <p:strVal val="visible"/>
                                      </p:to>
                                    </p:set>
                                    <p:animEffect transition="in" filter="wipe(up)">
                                      <p:cBhvr>
                                        <p:cTn id="14" dur="500"/>
                                        <p:tgtEl>
                                          <p:spTgt spid="872"/>
                                        </p:tgtEl>
                                      </p:cBhvr>
                                    </p:animEffect>
                                  </p:childTnLst>
                                </p:cTn>
                              </p:par>
                            </p:childTnLst>
                          </p:cTn>
                        </p:par>
                        <p:par>
                          <p:cTn id="15" fill="hold">
                            <p:stCondLst>
                              <p:cond delay="1500"/>
                            </p:stCondLst>
                            <p:childTnLst>
                              <p:par>
                                <p:cTn id="16" presetID="22" presetClass="entr" presetSubtype="8" fill="hold" nodeType="afterEffect">
                                  <p:stCondLst>
                                    <p:cond delay="1000"/>
                                  </p:stCondLst>
                                  <p:childTnLst>
                                    <p:set>
                                      <p:cBhvr>
                                        <p:cTn id="17" dur="1" fill="hold">
                                          <p:stCondLst>
                                            <p:cond delay="0"/>
                                          </p:stCondLst>
                                        </p:cTn>
                                        <p:tgtEl>
                                          <p:spTgt spid="874"/>
                                        </p:tgtEl>
                                        <p:attrNameLst>
                                          <p:attrName>style.visibility</p:attrName>
                                        </p:attrNameLst>
                                      </p:cBhvr>
                                      <p:to>
                                        <p:strVal val="visible"/>
                                      </p:to>
                                    </p:set>
                                    <p:animEffect transition="in" filter="wipe(left)">
                                      <p:cBhvr>
                                        <p:cTn id="18" dur="500"/>
                                        <p:tgtEl>
                                          <p:spTgt spid="874"/>
                                        </p:tgtEl>
                                      </p:cBhvr>
                                    </p:animEffect>
                                  </p:childTnLst>
                                </p:cTn>
                              </p:par>
                            </p:childTnLst>
                          </p:cTn>
                        </p:par>
                        <p:par>
                          <p:cTn id="19" fill="hold">
                            <p:stCondLst>
                              <p:cond delay="3000"/>
                            </p:stCondLst>
                            <p:childTnLst>
                              <p:par>
                                <p:cTn id="20" presetID="1" presetClass="entr" presetSubtype="0" fill="hold" nodeType="afterEffect">
                                  <p:stCondLst>
                                    <p:cond delay="500"/>
                                  </p:stCondLst>
                                  <p:childTnLst>
                                    <p:set>
                                      <p:cBhvr>
                                        <p:cTn id="21" dur="1" fill="hold">
                                          <p:stCondLst>
                                            <p:cond delay="0"/>
                                          </p:stCondLst>
                                        </p:cTn>
                                        <p:tgtEl>
                                          <p:spTgt spid="931"/>
                                        </p:tgtEl>
                                        <p:attrNameLst>
                                          <p:attrName>style.visibility</p:attrName>
                                        </p:attrNameLst>
                                      </p:cBhvr>
                                      <p:to>
                                        <p:strVal val="visible"/>
                                      </p:to>
                                    </p:set>
                                  </p:childTnLst>
                                </p:cTn>
                              </p:par>
                            </p:childTnLst>
                          </p:cTn>
                        </p:par>
                        <p:par>
                          <p:cTn id="22" fill="hold">
                            <p:stCondLst>
                              <p:cond delay="3500"/>
                            </p:stCondLst>
                            <p:childTnLst>
                              <p:par>
                                <p:cTn id="23" presetID="8" presetClass="emph" presetSubtype="0" repeatCount="2000" fill="hold" grpId="0" nodeType="afterEffect">
                                  <p:stCondLst>
                                    <p:cond delay="0"/>
                                  </p:stCondLst>
                                  <p:childTnLst>
                                    <p:animRot by="21600000">
                                      <p:cBhvr>
                                        <p:cTn id="24" dur="500" fill="hold"/>
                                        <p:tgtEl>
                                          <p:spTgt spid="890"/>
                                        </p:tgtEl>
                                        <p:attrNameLst>
                                          <p:attrName>r</p:attrName>
                                        </p:attrNameLst>
                                      </p:cBhvr>
                                    </p:animRot>
                                  </p:childTnLst>
                                </p:cTn>
                              </p:par>
                            </p:childTnLst>
                          </p:cTn>
                        </p:par>
                        <p:par>
                          <p:cTn id="25" fill="hold">
                            <p:stCondLst>
                              <p:cond delay="4500"/>
                            </p:stCondLst>
                            <p:childTnLst>
                              <p:par>
                                <p:cTn id="26" presetID="8" presetClass="emph" presetSubtype="0" repeatCount="2000" fill="hold" grpId="0" nodeType="afterEffect">
                                  <p:stCondLst>
                                    <p:cond delay="0"/>
                                  </p:stCondLst>
                                  <p:childTnLst>
                                    <p:animRot by="21600000">
                                      <p:cBhvr>
                                        <p:cTn id="27" dur="500" fill="hold"/>
                                        <p:tgtEl>
                                          <p:spTgt spid="892"/>
                                        </p:tgtEl>
                                        <p:attrNameLst>
                                          <p:attrName>r</p:attrName>
                                        </p:attrNameLst>
                                      </p:cBhvr>
                                    </p:animRot>
                                  </p:childTnLst>
                                </p:cTn>
                              </p:par>
                            </p:childTnLst>
                          </p:cTn>
                        </p:par>
                        <p:par>
                          <p:cTn id="28" fill="hold">
                            <p:stCondLst>
                              <p:cond delay="5500"/>
                            </p:stCondLst>
                            <p:childTnLst>
                              <p:par>
                                <p:cTn id="29" presetID="8" presetClass="emph" presetSubtype="0" repeatCount="2000" fill="hold" grpId="0" nodeType="afterEffect">
                                  <p:stCondLst>
                                    <p:cond delay="0"/>
                                  </p:stCondLst>
                                  <p:childTnLst>
                                    <p:animRot by="21600000">
                                      <p:cBhvr>
                                        <p:cTn id="30" dur="500" fill="hold"/>
                                        <p:tgtEl>
                                          <p:spTgt spid="891"/>
                                        </p:tgtEl>
                                        <p:attrNameLst>
                                          <p:attrName>r</p:attrName>
                                        </p:attrNameLst>
                                      </p:cBhvr>
                                    </p:animRot>
                                  </p:childTnLst>
                                </p:cTn>
                              </p:par>
                            </p:childTnLst>
                          </p:cTn>
                        </p:par>
                        <p:par>
                          <p:cTn id="31" fill="hold">
                            <p:stCondLst>
                              <p:cond delay="6500"/>
                            </p:stCondLst>
                            <p:childTnLst>
                              <p:par>
                                <p:cTn id="32" presetID="7" presetClass="emph" presetSubtype="2" fill="hold" nodeType="afterEffect">
                                  <p:stCondLst>
                                    <p:cond delay="500"/>
                                  </p:stCondLst>
                                  <p:childTnLst>
                                    <p:animClr clrSpc="rgb" dir="cw">
                                      <p:cBhvr>
                                        <p:cTn id="33" dur="500" fill="hold"/>
                                        <p:tgtEl>
                                          <p:spTgt spid="889"/>
                                        </p:tgtEl>
                                        <p:attrNameLst>
                                          <p:attrName>stroke.color</p:attrName>
                                        </p:attrNameLst>
                                      </p:cBhvr>
                                      <p:to>
                                        <a:schemeClr val="accent1"/>
                                      </p:to>
                                    </p:animClr>
                                    <p:set>
                                      <p:cBhvr>
                                        <p:cTn id="34" dur="500" fill="hold"/>
                                        <p:tgtEl>
                                          <p:spTgt spid="889"/>
                                        </p:tgtEl>
                                        <p:attrNameLst>
                                          <p:attrName>stroke.on</p:attrName>
                                        </p:attrNameLst>
                                      </p:cBhvr>
                                      <p:to>
                                        <p:strVal val="true"/>
                                      </p:to>
                                    </p:set>
                                  </p:childTnLst>
                                </p:cTn>
                              </p:par>
                            </p:childTnLst>
                          </p:cTn>
                        </p:par>
                        <p:par>
                          <p:cTn id="35" fill="hold">
                            <p:stCondLst>
                              <p:cond delay="7500"/>
                            </p:stCondLst>
                            <p:childTnLst>
                              <p:par>
                                <p:cTn id="36" presetID="1" presetClass="exit" presetSubtype="0" fill="hold" nodeType="afterEffect">
                                  <p:stCondLst>
                                    <p:cond delay="500"/>
                                  </p:stCondLst>
                                  <p:childTnLst>
                                    <p:set>
                                      <p:cBhvr>
                                        <p:cTn id="37" dur="1" fill="hold">
                                          <p:stCondLst>
                                            <p:cond delay="0"/>
                                          </p:stCondLst>
                                        </p:cTn>
                                        <p:tgtEl>
                                          <p:spTgt spid="931"/>
                                        </p:tgtEl>
                                        <p:attrNameLst>
                                          <p:attrName>style.visibility</p:attrName>
                                        </p:attrNameLst>
                                      </p:cBhvr>
                                      <p:to>
                                        <p:strVal val="hidden"/>
                                      </p:to>
                                    </p:set>
                                  </p:childTnLst>
                                </p:cTn>
                              </p:par>
                            </p:childTnLst>
                          </p:cTn>
                        </p:par>
                        <p:par>
                          <p:cTn id="38" fill="hold">
                            <p:stCondLst>
                              <p:cond delay="8000"/>
                            </p:stCondLst>
                            <p:childTnLst>
                              <p:par>
                                <p:cTn id="39" presetID="7" presetClass="emph" presetSubtype="2" fill="hold" nodeType="afterEffect">
                                  <p:stCondLst>
                                    <p:cond delay="500"/>
                                  </p:stCondLst>
                                  <p:childTnLst>
                                    <p:animClr clrSpc="rgb" dir="cw">
                                      <p:cBhvr>
                                        <p:cTn id="40" dur="500" fill="hold"/>
                                        <p:tgtEl>
                                          <p:spTgt spid="889"/>
                                        </p:tgtEl>
                                        <p:attrNameLst>
                                          <p:attrName>stroke.color</p:attrName>
                                        </p:attrNameLst>
                                      </p:cBhvr>
                                      <p:to>
                                        <a:srgbClr val="0078D4"/>
                                      </p:to>
                                    </p:animClr>
                                    <p:set>
                                      <p:cBhvr>
                                        <p:cTn id="41" dur="500" fill="hold"/>
                                        <p:tgtEl>
                                          <p:spTgt spid="889"/>
                                        </p:tgtEl>
                                        <p:attrNameLst>
                                          <p:attrName>stroke.on</p:attrName>
                                        </p:attrNameLst>
                                      </p:cBhvr>
                                      <p:to>
                                        <p:strVal val="true"/>
                                      </p:to>
                                    </p:set>
                                  </p:childTnLst>
                                </p:cTn>
                              </p:par>
                            </p:childTnLst>
                          </p:cTn>
                        </p:par>
                        <p:par>
                          <p:cTn id="42" fill="hold">
                            <p:stCondLst>
                              <p:cond delay="9000"/>
                            </p:stCondLst>
                            <p:childTnLst>
                              <p:par>
                                <p:cTn id="43" presetID="22" presetClass="entr" presetSubtype="8" fill="hold" nodeType="afterEffect">
                                  <p:stCondLst>
                                    <p:cond delay="500"/>
                                  </p:stCondLst>
                                  <p:childTnLst>
                                    <p:set>
                                      <p:cBhvr>
                                        <p:cTn id="44" dur="1" fill="hold">
                                          <p:stCondLst>
                                            <p:cond delay="0"/>
                                          </p:stCondLst>
                                        </p:cTn>
                                        <p:tgtEl>
                                          <p:spTgt spid="902"/>
                                        </p:tgtEl>
                                        <p:attrNameLst>
                                          <p:attrName>style.visibility</p:attrName>
                                        </p:attrNameLst>
                                      </p:cBhvr>
                                      <p:to>
                                        <p:strVal val="visible"/>
                                      </p:to>
                                    </p:set>
                                    <p:animEffect transition="in" filter="wipe(left)">
                                      <p:cBhvr>
                                        <p:cTn id="45" dur="500"/>
                                        <p:tgtEl>
                                          <p:spTgt spid="902"/>
                                        </p:tgtEl>
                                      </p:cBhvr>
                                    </p:animEffect>
                                  </p:childTnLst>
                                </p:cTn>
                              </p:par>
                            </p:childTnLst>
                          </p:cTn>
                        </p:par>
                        <p:par>
                          <p:cTn id="46" fill="hold">
                            <p:stCondLst>
                              <p:cond delay="10000"/>
                            </p:stCondLst>
                            <p:childTnLst>
                              <p:par>
                                <p:cTn id="47" presetID="10" presetClass="entr" presetSubtype="0" fill="hold" nodeType="afterEffect">
                                  <p:stCondLst>
                                    <p:cond delay="500"/>
                                  </p:stCondLst>
                                  <p:childTnLst>
                                    <p:set>
                                      <p:cBhvr>
                                        <p:cTn id="48" dur="1" fill="hold">
                                          <p:stCondLst>
                                            <p:cond delay="0"/>
                                          </p:stCondLst>
                                        </p:cTn>
                                        <p:tgtEl>
                                          <p:spTgt spid="927"/>
                                        </p:tgtEl>
                                        <p:attrNameLst>
                                          <p:attrName>style.visibility</p:attrName>
                                        </p:attrNameLst>
                                      </p:cBhvr>
                                      <p:to>
                                        <p:strVal val="visible"/>
                                      </p:to>
                                    </p:set>
                                    <p:animEffect transition="in" filter="fade">
                                      <p:cBhvr>
                                        <p:cTn id="49" dur="500"/>
                                        <p:tgtEl>
                                          <p:spTgt spid="927"/>
                                        </p:tgtEl>
                                      </p:cBhvr>
                                    </p:animEffect>
                                  </p:childTnLst>
                                </p:cTn>
                              </p:par>
                            </p:childTnLst>
                          </p:cTn>
                        </p:par>
                        <p:par>
                          <p:cTn id="50" fill="hold">
                            <p:stCondLst>
                              <p:cond delay="11000"/>
                            </p:stCondLst>
                            <p:childTnLst>
                              <p:par>
                                <p:cTn id="51" presetID="7" presetClass="emph" presetSubtype="2" fill="hold" nodeType="afterEffect">
                                  <p:stCondLst>
                                    <p:cond delay="0"/>
                                  </p:stCondLst>
                                  <p:childTnLst>
                                    <p:animClr clrSpc="rgb" dir="cw">
                                      <p:cBhvr>
                                        <p:cTn id="52" dur="500" fill="hold"/>
                                        <p:tgtEl>
                                          <p:spTgt spid="900"/>
                                        </p:tgtEl>
                                        <p:attrNameLst>
                                          <p:attrName>stroke.color</p:attrName>
                                        </p:attrNameLst>
                                      </p:cBhvr>
                                      <p:to>
                                        <a:schemeClr val="accent1"/>
                                      </p:to>
                                    </p:animClr>
                                    <p:set>
                                      <p:cBhvr>
                                        <p:cTn id="53" dur="500" fill="hold"/>
                                        <p:tgtEl>
                                          <p:spTgt spid="900"/>
                                        </p:tgtEl>
                                        <p:attrNameLst>
                                          <p:attrName>stroke.on</p:attrName>
                                        </p:attrNameLst>
                                      </p:cBhvr>
                                      <p:to>
                                        <p:strVal val="true"/>
                                      </p:to>
                                    </p:set>
                                  </p:childTnLst>
                                </p:cTn>
                              </p:par>
                            </p:childTnLst>
                          </p:cTn>
                        </p:par>
                        <p:par>
                          <p:cTn id="54" fill="hold">
                            <p:stCondLst>
                              <p:cond delay="11500"/>
                            </p:stCondLst>
                            <p:childTnLst>
                              <p:par>
                                <p:cTn id="55" presetID="7" presetClass="emph" presetSubtype="2" fill="hold" nodeType="afterEffect">
                                  <p:stCondLst>
                                    <p:cond delay="0"/>
                                  </p:stCondLst>
                                  <p:childTnLst>
                                    <p:animClr clrSpc="rgb" dir="cw">
                                      <p:cBhvr>
                                        <p:cTn id="56" dur="500" fill="hold"/>
                                        <p:tgtEl>
                                          <p:spTgt spid="898"/>
                                        </p:tgtEl>
                                        <p:attrNameLst>
                                          <p:attrName>stroke.color</p:attrName>
                                        </p:attrNameLst>
                                      </p:cBhvr>
                                      <p:to>
                                        <a:schemeClr val="accent1"/>
                                      </p:to>
                                    </p:animClr>
                                    <p:set>
                                      <p:cBhvr>
                                        <p:cTn id="57" dur="500" fill="hold"/>
                                        <p:tgtEl>
                                          <p:spTgt spid="898"/>
                                        </p:tgtEl>
                                        <p:attrNameLst>
                                          <p:attrName>stroke.on</p:attrName>
                                        </p:attrNameLst>
                                      </p:cBhvr>
                                      <p:to>
                                        <p:strVal val="true"/>
                                      </p:to>
                                    </p:set>
                                  </p:childTnLst>
                                </p:cTn>
                              </p:par>
                            </p:childTnLst>
                          </p:cTn>
                        </p:par>
                        <p:par>
                          <p:cTn id="58" fill="hold">
                            <p:stCondLst>
                              <p:cond delay="12000"/>
                            </p:stCondLst>
                            <p:childTnLst>
                              <p:par>
                                <p:cTn id="59" presetID="7" presetClass="emph" presetSubtype="2" fill="hold" nodeType="afterEffect">
                                  <p:stCondLst>
                                    <p:cond delay="0"/>
                                  </p:stCondLst>
                                  <p:childTnLst>
                                    <p:animClr clrSpc="rgb" dir="cw">
                                      <p:cBhvr>
                                        <p:cTn id="60" dur="500" fill="hold"/>
                                        <p:tgtEl>
                                          <p:spTgt spid="901"/>
                                        </p:tgtEl>
                                        <p:attrNameLst>
                                          <p:attrName>stroke.color</p:attrName>
                                        </p:attrNameLst>
                                      </p:cBhvr>
                                      <p:to>
                                        <a:schemeClr val="accent1"/>
                                      </p:to>
                                    </p:animClr>
                                    <p:set>
                                      <p:cBhvr>
                                        <p:cTn id="61" dur="500" fill="hold"/>
                                        <p:tgtEl>
                                          <p:spTgt spid="901"/>
                                        </p:tgtEl>
                                        <p:attrNameLst>
                                          <p:attrName>stroke.on</p:attrName>
                                        </p:attrNameLst>
                                      </p:cBhvr>
                                      <p:to>
                                        <p:strVal val="true"/>
                                      </p:to>
                                    </p:set>
                                  </p:childTnLst>
                                </p:cTn>
                              </p:par>
                            </p:childTnLst>
                          </p:cTn>
                        </p:par>
                        <p:par>
                          <p:cTn id="62" fill="hold">
                            <p:stCondLst>
                              <p:cond delay="12500"/>
                            </p:stCondLst>
                            <p:childTnLst>
                              <p:par>
                                <p:cTn id="63" presetID="1" presetClass="exit" presetSubtype="0" fill="hold" nodeType="afterEffect">
                                  <p:stCondLst>
                                    <p:cond delay="0"/>
                                  </p:stCondLst>
                                  <p:childTnLst>
                                    <p:set>
                                      <p:cBhvr>
                                        <p:cTn id="64" dur="1" fill="hold">
                                          <p:stCondLst>
                                            <p:cond delay="0"/>
                                          </p:stCondLst>
                                        </p:cTn>
                                        <p:tgtEl>
                                          <p:spTgt spid="90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874"/>
                                        </p:tgtEl>
                                        <p:attrNameLst>
                                          <p:attrName>style.visibility</p:attrName>
                                        </p:attrNameLst>
                                      </p:cBhvr>
                                      <p:to>
                                        <p:strVal val="hidden"/>
                                      </p:to>
                                    </p:set>
                                  </p:childTnLst>
                                </p:cTn>
                              </p:par>
                              <p:par>
                                <p:cTn id="67" presetID="22" presetClass="entr" presetSubtype="2" fill="hold" nodeType="withEffect">
                                  <p:stCondLst>
                                    <p:cond delay="0"/>
                                  </p:stCondLst>
                                  <p:childTnLst>
                                    <p:set>
                                      <p:cBhvr>
                                        <p:cTn id="68" dur="1" fill="hold">
                                          <p:stCondLst>
                                            <p:cond delay="0"/>
                                          </p:stCondLst>
                                        </p:cTn>
                                        <p:tgtEl>
                                          <p:spTgt spid="554"/>
                                        </p:tgtEl>
                                        <p:attrNameLst>
                                          <p:attrName>style.visibility</p:attrName>
                                        </p:attrNameLst>
                                      </p:cBhvr>
                                      <p:to>
                                        <p:strVal val="visible"/>
                                      </p:to>
                                    </p:set>
                                    <p:animEffect transition="in" filter="wipe(right)">
                                      <p:cBhvr>
                                        <p:cTn id="69" dur="500"/>
                                        <p:tgtEl>
                                          <p:spTgt spid="554"/>
                                        </p:tgtEl>
                                      </p:cBhvr>
                                    </p:animEffect>
                                  </p:childTnLst>
                                </p:cTn>
                              </p:par>
                            </p:childTnLst>
                          </p:cTn>
                        </p:par>
                        <p:par>
                          <p:cTn id="70" fill="hold">
                            <p:stCondLst>
                              <p:cond delay="13000"/>
                            </p:stCondLst>
                            <p:childTnLst>
                              <p:par>
                                <p:cTn id="71" presetID="7" presetClass="emph" presetSubtype="2" fill="hold" nodeType="afterEffect">
                                  <p:stCondLst>
                                    <p:cond delay="0"/>
                                  </p:stCondLst>
                                  <p:childTnLst>
                                    <p:animClr clrSpc="rgb" dir="cw">
                                      <p:cBhvr>
                                        <p:cTn id="72" dur="500" fill="hold"/>
                                        <p:tgtEl>
                                          <p:spTgt spid="889"/>
                                        </p:tgtEl>
                                        <p:attrNameLst>
                                          <p:attrName>stroke.color</p:attrName>
                                        </p:attrNameLst>
                                      </p:cBhvr>
                                      <p:to>
                                        <a:schemeClr val="accent1"/>
                                      </p:to>
                                    </p:animClr>
                                    <p:set>
                                      <p:cBhvr>
                                        <p:cTn id="73" dur="500" fill="hold"/>
                                        <p:tgtEl>
                                          <p:spTgt spid="889"/>
                                        </p:tgtEl>
                                        <p:attrNameLst>
                                          <p:attrName>stroke.on</p:attrName>
                                        </p:attrNameLst>
                                      </p:cBhvr>
                                      <p:to>
                                        <p:strVal val="true"/>
                                      </p:to>
                                    </p:set>
                                  </p:childTnLst>
                                </p:cTn>
                              </p:par>
                              <p:par>
                                <p:cTn id="74" presetID="1" presetClass="entr" presetSubtype="0" fill="hold" nodeType="withEffect">
                                  <p:stCondLst>
                                    <p:cond delay="0"/>
                                  </p:stCondLst>
                                  <p:childTnLst>
                                    <p:set>
                                      <p:cBhvr>
                                        <p:cTn id="75" dur="1" fill="hold">
                                          <p:stCondLst>
                                            <p:cond delay="0"/>
                                          </p:stCondLst>
                                        </p:cTn>
                                        <p:tgtEl>
                                          <p:spTgt spid="931"/>
                                        </p:tgtEl>
                                        <p:attrNameLst>
                                          <p:attrName>style.visibility</p:attrName>
                                        </p:attrNameLst>
                                      </p:cBhvr>
                                      <p:to>
                                        <p:strVal val="visible"/>
                                      </p:to>
                                    </p:set>
                                  </p:childTnLst>
                                </p:cTn>
                              </p:par>
                              <p:par>
                                <p:cTn id="76" presetID="8" presetClass="emph" presetSubtype="0" repeatCount="2000" fill="hold" grpId="1" nodeType="withEffect">
                                  <p:stCondLst>
                                    <p:cond delay="0"/>
                                  </p:stCondLst>
                                  <p:childTnLst>
                                    <p:animRot by="21600000">
                                      <p:cBhvr>
                                        <p:cTn id="77" dur="1000" fill="hold"/>
                                        <p:tgtEl>
                                          <p:spTgt spid="890"/>
                                        </p:tgtEl>
                                        <p:attrNameLst>
                                          <p:attrName>r</p:attrName>
                                        </p:attrNameLst>
                                      </p:cBhvr>
                                    </p:animRot>
                                  </p:childTnLst>
                                </p:cTn>
                              </p:par>
                              <p:par>
                                <p:cTn id="78" presetID="8" presetClass="emph" presetSubtype="0" repeatCount="2000" fill="hold" grpId="1" nodeType="withEffect">
                                  <p:stCondLst>
                                    <p:cond delay="0"/>
                                  </p:stCondLst>
                                  <p:childTnLst>
                                    <p:animRot by="21600000">
                                      <p:cBhvr>
                                        <p:cTn id="79" dur="1000" fill="hold"/>
                                        <p:tgtEl>
                                          <p:spTgt spid="892"/>
                                        </p:tgtEl>
                                        <p:attrNameLst>
                                          <p:attrName>r</p:attrName>
                                        </p:attrNameLst>
                                      </p:cBhvr>
                                    </p:animRot>
                                  </p:childTnLst>
                                </p:cTn>
                              </p:par>
                              <p:par>
                                <p:cTn id="80" presetID="8" presetClass="emph" presetSubtype="0" repeatCount="2000" fill="hold" grpId="1" nodeType="withEffect">
                                  <p:stCondLst>
                                    <p:cond delay="0"/>
                                  </p:stCondLst>
                                  <p:childTnLst>
                                    <p:animRot by="21600000">
                                      <p:cBhvr>
                                        <p:cTn id="81" dur="1000" fill="hold"/>
                                        <p:tgtEl>
                                          <p:spTgt spid="891"/>
                                        </p:tgtEl>
                                        <p:attrNameLst>
                                          <p:attrName>r</p:attrName>
                                        </p:attrNameLst>
                                      </p:cBhvr>
                                    </p:animRot>
                                  </p:childTnLst>
                                </p:cTn>
                              </p:par>
                            </p:childTnLst>
                          </p:cTn>
                        </p:par>
                        <p:par>
                          <p:cTn id="82" fill="hold">
                            <p:stCondLst>
                              <p:cond delay="15000"/>
                            </p:stCondLst>
                            <p:childTnLst>
                              <p:par>
                                <p:cTn id="83" presetID="7" presetClass="emph" presetSubtype="2" fill="hold" nodeType="afterEffect">
                                  <p:stCondLst>
                                    <p:cond delay="0"/>
                                  </p:stCondLst>
                                  <p:childTnLst>
                                    <p:animClr clrSpc="rgb" dir="cw">
                                      <p:cBhvr>
                                        <p:cTn id="84" dur="500" fill="hold"/>
                                        <p:tgtEl>
                                          <p:spTgt spid="889"/>
                                        </p:tgtEl>
                                        <p:attrNameLst>
                                          <p:attrName>stroke.color</p:attrName>
                                        </p:attrNameLst>
                                      </p:cBhvr>
                                      <p:to>
                                        <a:schemeClr val="tx2"/>
                                      </p:to>
                                    </p:animClr>
                                    <p:set>
                                      <p:cBhvr>
                                        <p:cTn id="85" dur="500" fill="hold"/>
                                        <p:tgtEl>
                                          <p:spTgt spid="889"/>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900"/>
                                        </p:tgtEl>
                                        <p:attrNameLst>
                                          <p:attrName>stroke.color</p:attrName>
                                        </p:attrNameLst>
                                      </p:cBhvr>
                                      <p:to>
                                        <a:schemeClr val="tx2"/>
                                      </p:to>
                                    </p:animClr>
                                    <p:set>
                                      <p:cBhvr>
                                        <p:cTn id="88" dur="500" fill="hold"/>
                                        <p:tgtEl>
                                          <p:spTgt spid="900"/>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898"/>
                                        </p:tgtEl>
                                        <p:attrNameLst>
                                          <p:attrName>stroke.color</p:attrName>
                                        </p:attrNameLst>
                                      </p:cBhvr>
                                      <p:to>
                                        <a:schemeClr val="tx2"/>
                                      </p:to>
                                    </p:animClr>
                                    <p:set>
                                      <p:cBhvr>
                                        <p:cTn id="91" dur="500" fill="hold"/>
                                        <p:tgtEl>
                                          <p:spTgt spid="898"/>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901"/>
                                        </p:tgtEl>
                                        <p:attrNameLst>
                                          <p:attrName>stroke.color</p:attrName>
                                        </p:attrNameLst>
                                      </p:cBhvr>
                                      <p:to>
                                        <a:schemeClr val="tx2"/>
                                      </p:to>
                                    </p:animClr>
                                    <p:set>
                                      <p:cBhvr>
                                        <p:cTn id="94" dur="500" fill="hold"/>
                                        <p:tgtEl>
                                          <p:spTgt spid="901"/>
                                        </p:tgtEl>
                                        <p:attrNameLst>
                                          <p:attrName>stroke.on</p:attrName>
                                        </p:attrNameLst>
                                      </p:cBhvr>
                                      <p:to>
                                        <p:strVal val="true"/>
                                      </p:to>
                                    </p:set>
                                  </p:childTnLst>
                                </p:cTn>
                              </p:par>
                              <p:par>
                                <p:cTn id="95" presetID="1" presetClass="exit" presetSubtype="0" fill="hold" nodeType="withEffect">
                                  <p:stCondLst>
                                    <p:cond delay="0"/>
                                  </p:stCondLst>
                                  <p:childTnLst>
                                    <p:set>
                                      <p:cBhvr>
                                        <p:cTn id="96" dur="1" fill="hold">
                                          <p:stCondLst>
                                            <p:cond delay="0"/>
                                          </p:stCondLst>
                                        </p:cTn>
                                        <p:tgtEl>
                                          <p:spTgt spid="931"/>
                                        </p:tgtEl>
                                        <p:attrNameLst>
                                          <p:attrName>style.visibility</p:attrName>
                                        </p:attrNameLst>
                                      </p:cBhvr>
                                      <p:to>
                                        <p:strVal val="hidden"/>
                                      </p:to>
                                    </p:set>
                                  </p:childTnLst>
                                </p:cTn>
                              </p:par>
                            </p:childTnLst>
                          </p:cTn>
                        </p:par>
                        <p:par>
                          <p:cTn id="97" fill="hold">
                            <p:stCondLst>
                              <p:cond delay="15500"/>
                            </p:stCondLst>
                            <p:childTnLst>
                              <p:par>
                                <p:cTn id="98" presetID="22" presetClass="entr" presetSubtype="2" fill="hold" nodeType="afterEffect">
                                  <p:stCondLst>
                                    <p:cond delay="0"/>
                                  </p:stCondLst>
                                  <p:childTnLst>
                                    <p:set>
                                      <p:cBhvr>
                                        <p:cTn id="99" dur="1" fill="hold">
                                          <p:stCondLst>
                                            <p:cond delay="0"/>
                                          </p:stCondLst>
                                        </p:cTn>
                                        <p:tgtEl>
                                          <p:spTgt spid="899"/>
                                        </p:tgtEl>
                                        <p:attrNameLst>
                                          <p:attrName>style.visibility</p:attrName>
                                        </p:attrNameLst>
                                      </p:cBhvr>
                                      <p:to>
                                        <p:strVal val="visible"/>
                                      </p:to>
                                    </p:set>
                                    <p:animEffect transition="in" filter="wipe(right)">
                                      <p:cBhvr>
                                        <p:cTn id="100" dur="500"/>
                                        <p:tgtEl>
                                          <p:spTgt spid="899"/>
                                        </p:tgtEl>
                                      </p:cBhvr>
                                    </p:animEffect>
                                  </p:childTnLst>
                                </p:cTn>
                              </p:par>
                              <p:par>
                                <p:cTn id="101" presetID="22" presetClass="entr" presetSubtype="1" fill="hold" grpId="0" nodeType="withEffect" nodePh="1">
                                  <p:stCondLst>
                                    <p:cond delay="0"/>
                                  </p:stCondLst>
                                  <p:endCondLst>
                                    <p:cond evt="begin" delay="0">
                                      <p:tn val="101"/>
                                    </p:cond>
                                  </p:endCondLst>
                                  <p:childTnLst>
                                    <p:set>
                                      <p:cBhvr>
                                        <p:cTn id="102" dur="1" fill="hold">
                                          <p:stCondLst>
                                            <p:cond delay="0"/>
                                          </p:stCondLst>
                                        </p:cTn>
                                        <p:tgtEl>
                                          <p:spTgt spid="553"/>
                                        </p:tgtEl>
                                        <p:attrNameLst>
                                          <p:attrName>style.visibility</p:attrName>
                                        </p:attrNameLst>
                                      </p:cBhvr>
                                      <p:to>
                                        <p:strVal val="visible"/>
                                      </p:to>
                                    </p:set>
                                    <p:animEffect transition="in" filter="wipe(up)">
                                      <p:cBhvr>
                                        <p:cTn id="10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build="p"/>
      <p:bldP spid="872" grpId="0" uiExpand="1"/>
      <p:bldP spid="890" grpId="0" animBg="1"/>
      <p:bldP spid="890" grpId="1" animBg="1"/>
      <p:bldP spid="891" grpId="0" animBg="1"/>
      <p:bldP spid="891" grpId="1" animBg="1"/>
      <p:bldP spid="892" grpId="0" animBg="1"/>
      <p:bldP spid="892" grpId="1" animBg="1"/>
      <p:bldP spid="55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5484-1F3B-F763-E6B0-60712D91060F}"/>
              </a:ext>
            </a:extLst>
          </p:cNvPr>
          <p:cNvSpPr>
            <a:spLocks noGrp="1"/>
          </p:cNvSpPr>
          <p:nvPr>
            <p:ph type="title"/>
          </p:nvPr>
        </p:nvSpPr>
        <p:spPr>
          <a:xfrm>
            <a:off x="684707" y="155365"/>
            <a:ext cx="10515599" cy="766578"/>
          </a:xfrm>
        </p:spPr>
        <p:txBody>
          <a:bodyPr vert="horz" lIns="91440" tIns="45720" rIns="91440" bIns="45720" rtlCol="0" anchor="b">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Sample table shards</a:t>
            </a:r>
          </a:p>
        </p:txBody>
      </p:sp>
      <p:pic>
        <p:nvPicPr>
          <p:cNvPr id="4" name="Picture 3" descr="Cluster nodes with shard representation">
            <a:extLst>
              <a:ext uri="{FF2B5EF4-FFF2-40B4-BE49-F238E27FC236}">
                <a16:creationId xmlns:a16="http://schemas.microsoft.com/office/drawing/2014/main" id="{AD044F17-B3C6-DAB6-EB23-52E091FDA50B}"/>
              </a:ext>
            </a:extLst>
          </p:cNvPr>
          <p:cNvPicPr>
            <a:picLocks noChangeAspect="1"/>
          </p:cNvPicPr>
          <p:nvPr/>
        </p:nvPicPr>
        <p:blipFill>
          <a:blip r:embed="rId3"/>
          <a:stretch>
            <a:fillRect/>
          </a:stretch>
        </p:blipFill>
        <p:spPr>
          <a:xfrm>
            <a:off x="473302" y="1934500"/>
            <a:ext cx="10727004" cy="4666247"/>
          </a:xfrm>
          <a:prstGeom prst="rect">
            <a:avLst/>
          </a:prstGeom>
        </p:spPr>
      </p:pic>
      <p:sp>
        <p:nvSpPr>
          <p:cNvPr id="3" name="TextBox 2">
            <a:extLst>
              <a:ext uri="{FF2B5EF4-FFF2-40B4-BE49-F238E27FC236}">
                <a16:creationId xmlns:a16="http://schemas.microsoft.com/office/drawing/2014/main" id="{08B13931-D784-6BB6-88D9-388D801D97B9}"/>
              </a:ext>
            </a:extLst>
          </p:cNvPr>
          <p:cNvSpPr txBox="1"/>
          <p:nvPr/>
        </p:nvSpPr>
        <p:spPr>
          <a:xfrm>
            <a:off x="623137" y="973898"/>
            <a:ext cx="9244856" cy="738664"/>
          </a:xfrm>
          <a:prstGeom prst="rect">
            <a:avLst/>
          </a:prstGeom>
          <a:noFill/>
        </p:spPr>
        <p:txBody>
          <a:bodyPr wrap="square" lIns="91440" tIns="45720" rIns="91440" bIns="45720" rtlCol="0" anchor="t">
            <a:spAutoFit/>
          </a:bodyPr>
          <a:lstStyle/>
          <a:p>
            <a:r>
              <a:rPr lang="en-US" sz="1400" b="1">
                <a:solidFill>
                  <a:srgbClr val="00B0F0"/>
                </a:solidFill>
                <a:latin typeface="Segoe UI"/>
                <a:cs typeface="Segoe UI"/>
              </a:rPr>
              <a:t>SELECT</a:t>
            </a:r>
            <a:r>
              <a:rPr lang="en-US" sz="1400">
                <a:latin typeface="Segoe UI"/>
                <a:cs typeface="Segoe UI"/>
              </a:rPr>
              <a:t> </a:t>
            </a:r>
            <a:r>
              <a:rPr lang="en-US" sz="1400" err="1">
                <a:latin typeface="Segoe UI"/>
                <a:cs typeface="Segoe UI"/>
              </a:rPr>
              <a:t>create_distributed_table_concurrently</a:t>
            </a:r>
            <a:r>
              <a:rPr lang="en-US" sz="1400">
                <a:latin typeface="Segoe UI"/>
                <a:cs typeface="Segoe UI"/>
              </a:rPr>
              <a:t>('github</a:t>
            </a:r>
            <a:r>
              <a:rPr lang="en-US" sz="1400">
                <a:latin typeface="Segoe UI"/>
                <a:cs typeface="Consolas" panose="020B0609020204030204" pitchFamily="49" charset="0"/>
              </a:rPr>
              <a:t>_users’,’</a:t>
            </a:r>
            <a:r>
              <a:rPr lang="en-US" sz="1400" err="1">
                <a:latin typeface="Segoe UI"/>
                <a:cs typeface="Consolas" panose="020B0609020204030204" pitchFamily="49" charset="0"/>
              </a:rPr>
              <a:t>event_id</a:t>
            </a:r>
            <a:r>
              <a:rPr lang="en-US" sz="1400">
                <a:latin typeface="Segoe UI"/>
                <a:cs typeface="Consolas" panose="020B0609020204030204" pitchFamily="49" charset="0"/>
              </a:rPr>
              <a:t>’, </a:t>
            </a:r>
            <a:r>
              <a:rPr lang="en-US" sz="1400" err="1">
                <a:latin typeface="Segoe UI"/>
                <a:cs typeface="Consolas" panose="020B0609020204030204" pitchFamily="49" charset="0"/>
              </a:rPr>
              <a:t>shard_count</a:t>
            </a:r>
            <a:r>
              <a:rPr lang="en-US" sz="1400">
                <a:latin typeface="Segoe UI"/>
                <a:cs typeface="Consolas" panose="020B0609020204030204" pitchFamily="49" charset="0"/>
              </a:rPr>
              <a:t>:= 8);</a:t>
            </a:r>
            <a:endParaRPr lang="en-US" sz="1400">
              <a:latin typeface="Segoe UI"/>
              <a:cs typeface="Segoe UI"/>
            </a:endParaRPr>
          </a:p>
          <a:p>
            <a:endParaRPr lang="en-US" sz="1400">
              <a:solidFill>
                <a:srgbClr val="000000"/>
              </a:solidFill>
              <a:latin typeface="Segoe UI"/>
              <a:ea typeface="+mn-lt"/>
              <a:cs typeface="+mn-lt"/>
            </a:endParaRPr>
          </a:p>
          <a:p>
            <a:r>
              <a:rPr lang="en-US" sz="1400" b="1">
                <a:solidFill>
                  <a:srgbClr val="00B0F0"/>
                </a:solidFill>
                <a:latin typeface="Segoe UI"/>
                <a:ea typeface="+mn-lt"/>
                <a:cs typeface="+mn-lt"/>
              </a:rPr>
              <a:t>SELECT</a:t>
            </a:r>
            <a:r>
              <a:rPr lang="en-US" sz="1400">
                <a:latin typeface="Segoe UI"/>
                <a:ea typeface="+mn-lt"/>
                <a:cs typeface="+mn-lt"/>
              </a:rPr>
              <a:t> </a:t>
            </a:r>
            <a:r>
              <a:rPr lang="en-US" sz="1400" err="1">
                <a:latin typeface="Segoe UI"/>
                <a:ea typeface="+mn-lt"/>
                <a:cs typeface="+mn-lt"/>
              </a:rPr>
              <a:t>create_distributed_table</a:t>
            </a:r>
            <a:r>
              <a:rPr lang="en-US" sz="1400" err="1">
                <a:ea typeface="+mn-lt"/>
                <a:cs typeface="+mn-lt"/>
              </a:rPr>
              <a:t>_concurrently</a:t>
            </a:r>
            <a:r>
              <a:rPr lang="en-US" sz="1400">
                <a:latin typeface="Segoe UI"/>
                <a:ea typeface="+mn-lt"/>
                <a:cs typeface="+mn-lt"/>
              </a:rPr>
              <a:t>('github_events’,’</a:t>
            </a:r>
            <a:r>
              <a:rPr lang="en-US" sz="1400" err="1">
                <a:latin typeface="Segoe UI"/>
                <a:ea typeface="+mn-lt"/>
                <a:cs typeface="+mn-lt"/>
              </a:rPr>
              <a:t>event_id</a:t>
            </a:r>
            <a:r>
              <a:rPr lang="en-US" sz="1400">
                <a:latin typeface="Segoe UI"/>
                <a:ea typeface="+mn-lt"/>
                <a:cs typeface="+mn-lt"/>
              </a:rPr>
              <a:t>’, </a:t>
            </a:r>
            <a:r>
              <a:rPr lang="en-US" sz="1400" err="1">
                <a:latin typeface="Segoe UI"/>
                <a:ea typeface="+mn-lt"/>
                <a:cs typeface="+mn-lt"/>
              </a:rPr>
              <a:t>shard_count</a:t>
            </a:r>
            <a:r>
              <a:rPr lang="en-US" sz="1400">
                <a:latin typeface="Segoe UI"/>
                <a:ea typeface="+mn-lt"/>
                <a:cs typeface="+mn-lt"/>
              </a:rPr>
              <a:t>:= 8);</a:t>
            </a:r>
            <a:endParaRPr lang="en-US" sz="1400">
              <a:latin typeface="Segoe UI"/>
            </a:endParaRPr>
          </a:p>
        </p:txBody>
      </p:sp>
    </p:spTree>
    <p:extLst>
      <p:ext uri="{BB962C8B-B14F-4D97-AF65-F5344CB8AC3E}">
        <p14:creationId xmlns:p14="http://schemas.microsoft.com/office/powerpoint/2010/main" val="2222081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 Placeholder 2">
            <a:extLst>
              <a:ext uri="{FF2B5EF4-FFF2-40B4-BE49-F238E27FC236}">
                <a16:creationId xmlns:a16="http://schemas.microsoft.com/office/drawing/2014/main" id="{A507BC05-7226-4BCC-A4C5-E03D5EC9041E}"/>
              </a:ext>
            </a:extLst>
          </p:cNvPr>
          <p:cNvSpPr txBox="1">
            <a:spLocks/>
          </p:cNvSpPr>
          <p:nvPr/>
        </p:nvSpPr>
        <p:spPr>
          <a:xfrm>
            <a:off x="958343" y="2358165"/>
            <a:ext cx="1654873" cy="249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727">
              <a:spcAft>
                <a:spcPts val="1273"/>
              </a:spcAft>
              <a:defRPr/>
            </a:pPr>
            <a:r>
              <a:rPr lang="en-US" sz="1799" b="1">
                <a:solidFill>
                  <a:srgbClr val="0078D4"/>
                </a:solidFill>
                <a:latin typeface="Segoe UI"/>
              </a:rPr>
              <a:t>APPLICATION</a:t>
            </a:r>
            <a:endParaRPr lang="en-US" sz="1371" b="1">
              <a:solidFill>
                <a:srgbClr val="0078D4"/>
              </a:solidFill>
              <a:latin typeface="Segoe UI"/>
            </a:endParaRPr>
          </a:p>
        </p:txBody>
      </p:sp>
      <p:cxnSp>
        <p:nvCxnSpPr>
          <p:cNvPr id="873" name="left code line" title="Decorative">
            <a:extLst>
              <a:ext uri="{FF2B5EF4-FFF2-40B4-BE49-F238E27FC236}">
                <a16:creationId xmlns:a16="http://schemas.microsoft.com/office/drawing/2014/main" id="{E30532BD-A20C-49C6-A197-7B6B3AA875EF}"/>
              </a:ext>
            </a:extLst>
          </p:cNvPr>
          <p:cNvCxnSpPr>
            <a:cxnSpLocks/>
          </p:cNvCxnSpPr>
          <p:nvPr/>
        </p:nvCxnSpPr>
        <p:spPr>
          <a:xfrm>
            <a:off x="784778" y="2915677"/>
            <a:ext cx="0" cy="1435955"/>
          </a:xfrm>
          <a:prstGeom prst="line">
            <a:avLst/>
          </a:prstGeom>
          <a:noFill/>
          <a:ln w="19050" cap="flat" cmpd="sng" algn="ctr">
            <a:solidFill>
              <a:srgbClr val="50E6FF"/>
            </a:solidFill>
            <a:prstDash val="solid"/>
            <a:headEnd type="none"/>
            <a:tailEnd type="none"/>
          </a:ln>
          <a:effectLst/>
        </p:spPr>
      </p:cxnSp>
      <p:sp>
        <p:nvSpPr>
          <p:cNvPr id="893" name="Text Placeholder 2">
            <a:extLst>
              <a:ext uri="{FF2B5EF4-FFF2-40B4-BE49-F238E27FC236}">
                <a16:creationId xmlns:a16="http://schemas.microsoft.com/office/drawing/2014/main" id="{524B9DA3-8AC7-4849-B145-E2D88C3C8F21}"/>
              </a:ext>
            </a:extLst>
          </p:cNvPr>
          <p:cNvSpPr txBox="1">
            <a:spLocks/>
          </p:cNvSpPr>
          <p:nvPr/>
        </p:nvSpPr>
        <p:spPr>
          <a:xfrm>
            <a:off x="5163957" y="4655527"/>
            <a:ext cx="2652363" cy="49827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799" b="1">
                <a:solidFill>
                  <a:prstClr val="white"/>
                </a:solidFill>
                <a:latin typeface="Segoe UI"/>
              </a:rPr>
              <a:t>COORDINATOR </a:t>
            </a:r>
            <a:br>
              <a:rPr lang="en-US" sz="1799" b="1">
                <a:solidFill>
                  <a:prstClr val="white"/>
                </a:solidFill>
                <a:latin typeface="Segoe UI"/>
              </a:rPr>
            </a:br>
            <a:r>
              <a:rPr lang="en-US" sz="1799" b="1">
                <a:solidFill>
                  <a:prstClr val="white"/>
                </a:solidFill>
                <a:latin typeface="Segoe UI"/>
              </a:rPr>
              <a:t>NODE</a:t>
            </a:r>
          </a:p>
        </p:txBody>
      </p:sp>
      <p:sp>
        <p:nvSpPr>
          <p:cNvPr id="553" name="Title 3">
            <a:extLst>
              <a:ext uri="{FF2B5EF4-FFF2-40B4-BE49-F238E27FC236}">
                <a16:creationId xmlns:a16="http://schemas.microsoft.com/office/drawing/2014/main" id="{C76599AC-737D-4792-A626-85AF4E631DFB}"/>
              </a:ext>
            </a:extLst>
          </p:cNvPr>
          <p:cNvSpPr>
            <a:spLocks noGrp="1"/>
          </p:cNvSpPr>
          <p:nvPr>
            <p:ph type="title"/>
          </p:nvPr>
        </p:nvSpPr>
        <p:spPr>
          <a:xfrm>
            <a:off x="524156" y="229475"/>
            <a:ext cx="11039904" cy="790874"/>
          </a:xfrm>
        </p:spPr>
        <p:txBody>
          <a:bodyPr anchor="ctr">
            <a:normAutofit/>
          </a:bodyPr>
          <a:lstStyle/>
          <a:p>
            <a:pPr algn="ctr">
              <a:lnSpc>
                <a:spcPct val="90000"/>
              </a:lnSpc>
            </a:pPr>
            <a:r>
              <a:rPr lang="en-US" sz="4000" b="1">
                <a:solidFill>
                  <a:schemeClr val="accent1">
                    <a:lumMod val="75000"/>
                  </a:schemeClr>
                </a:solidFill>
                <a:latin typeface="Segoe UI Semibold" panose="020B0502040204020203" pitchFamily="34" charset="0"/>
                <a:cs typeface="Segoe UI Semibold" panose="020B0502040204020203" pitchFamily="34" charset="0"/>
              </a:rPr>
              <a:t>Query with Filter</a:t>
            </a:r>
          </a:p>
        </p:txBody>
      </p:sp>
      <p:pic>
        <p:nvPicPr>
          <p:cNvPr id="540" name="Graphic 539" title="Decorative">
            <a:extLst>
              <a:ext uri="{FF2B5EF4-FFF2-40B4-BE49-F238E27FC236}">
                <a16:creationId xmlns:a16="http://schemas.microsoft.com/office/drawing/2014/main" id="{DFBAA8E8-FE6A-17D5-7E34-0701461E6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1093" y="2761789"/>
            <a:ext cx="615199" cy="615200"/>
          </a:xfrm>
          <a:prstGeom prst="rect">
            <a:avLst/>
          </a:prstGeom>
        </p:spPr>
      </p:pic>
      <p:pic>
        <p:nvPicPr>
          <p:cNvPr id="541" name="Graphic 540" title="Decorative">
            <a:extLst>
              <a:ext uri="{FF2B5EF4-FFF2-40B4-BE49-F238E27FC236}">
                <a16:creationId xmlns:a16="http://schemas.microsoft.com/office/drawing/2014/main" id="{204E02D8-EDA5-4A07-62C5-4DB31270A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4007" y="2761789"/>
            <a:ext cx="615199" cy="615200"/>
          </a:xfrm>
          <a:prstGeom prst="rect">
            <a:avLst/>
          </a:prstGeom>
        </p:spPr>
      </p:pic>
      <p:pic>
        <p:nvPicPr>
          <p:cNvPr id="542" name="Graphic 541" title="Decorative">
            <a:extLst>
              <a:ext uri="{FF2B5EF4-FFF2-40B4-BE49-F238E27FC236}">
                <a16:creationId xmlns:a16="http://schemas.microsoft.com/office/drawing/2014/main" id="{EB0CD97E-011E-38A7-91C6-B2ADE40FBE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6921" y="2761789"/>
            <a:ext cx="615199" cy="615200"/>
          </a:xfrm>
          <a:prstGeom prst="rect">
            <a:avLst/>
          </a:prstGeom>
        </p:spPr>
      </p:pic>
      <p:pic>
        <p:nvPicPr>
          <p:cNvPr id="543" name="Graphic 542" title="Decorative">
            <a:extLst>
              <a:ext uri="{FF2B5EF4-FFF2-40B4-BE49-F238E27FC236}">
                <a16:creationId xmlns:a16="http://schemas.microsoft.com/office/drawing/2014/main" id="{DFC3AEC8-E427-AB9D-FBDD-64357D6152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9834" y="2761789"/>
            <a:ext cx="615199" cy="615200"/>
          </a:xfrm>
          <a:prstGeom prst="rect">
            <a:avLst/>
          </a:prstGeom>
        </p:spPr>
      </p:pic>
      <p:sp>
        <p:nvSpPr>
          <p:cNvPr id="544" name="Rectangle 543" title="Decorative">
            <a:extLst>
              <a:ext uri="{FF2B5EF4-FFF2-40B4-BE49-F238E27FC236}">
                <a16:creationId xmlns:a16="http://schemas.microsoft.com/office/drawing/2014/main" id="{FCEF55BE-9F35-E57F-0FCC-F681E90BAECA}"/>
              </a:ext>
            </a:extLst>
          </p:cNvPr>
          <p:cNvSpPr/>
          <p:nvPr/>
        </p:nvSpPr>
        <p:spPr bwMode="auto">
          <a:xfrm>
            <a:off x="6340063" y="2309505"/>
            <a:ext cx="5138821" cy="3599899"/>
          </a:xfrm>
          <a:prstGeom prst="rect">
            <a:avLst/>
          </a:prstGeom>
          <a:noFill/>
          <a:ln w="285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5" name="TextBox 544">
            <a:extLst>
              <a:ext uri="{FF2B5EF4-FFF2-40B4-BE49-F238E27FC236}">
                <a16:creationId xmlns:a16="http://schemas.microsoft.com/office/drawing/2014/main" id="{4D6E84C1-8DA0-C7BF-CFEF-6A4727F44CE4}"/>
              </a:ext>
            </a:extLst>
          </p:cNvPr>
          <p:cNvSpPr txBox="1"/>
          <p:nvPr/>
        </p:nvSpPr>
        <p:spPr>
          <a:xfrm>
            <a:off x="6368298" y="5663183"/>
            <a:ext cx="2736849" cy="246221"/>
          </a:xfrm>
          <a:prstGeom prst="rect">
            <a:avLst/>
          </a:prstGeom>
          <a:noFill/>
        </p:spPr>
        <p:txBody>
          <a:bodyPr wrap="square">
            <a:spAutoFit/>
          </a:bodyPr>
          <a:lstStyle/>
          <a:p>
            <a:r>
              <a:rPr lang="en-US" sz="1000">
                <a:solidFill>
                  <a:srgbClr val="0078D4"/>
                </a:solidFill>
                <a:latin typeface="Segoe UI Semibold" panose="020B0702040204020203" pitchFamily="34" charset="0"/>
                <a:cs typeface="Segoe UI Semibold" panose="020B0702040204020203" pitchFamily="34" charset="0"/>
              </a:rPr>
              <a:t>PostgreSQL Hyperscale (Citus) Server Group</a:t>
            </a:r>
          </a:p>
        </p:txBody>
      </p:sp>
      <p:sp>
        <p:nvSpPr>
          <p:cNvPr id="546" name="Oval 545" title="Decorative">
            <a:extLst>
              <a:ext uri="{FF2B5EF4-FFF2-40B4-BE49-F238E27FC236}">
                <a16:creationId xmlns:a16="http://schemas.microsoft.com/office/drawing/2014/main" id="{38E7D65B-2EA9-1C35-7F77-E7B50095D0DD}"/>
              </a:ext>
            </a:extLst>
          </p:cNvPr>
          <p:cNvSpPr/>
          <p:nvPr/>
        </p:nvSpPr>
        <p:spPr>
          <a:xfrm>
            <a:off x="8829039" y="2457863"/>
            <a:ext cx="160867" cy="16459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7" name="Connector: Elbow 70" title="Decorative">
            <a:extLst>
              <a:ext uri="{FF2B5EF4-FFF2-40B4-BE49-F238E27FC236}">
                <a16:creationId xmlns:a16="http://schemas.microsoft.com/office/drawing/2014/main" id="{AF4EC7C5-EEDC-D2DB-8619-157D02572BE8}"/>
              </a:ext>
            </a:extLst>
          </p:cNvPr>
          <p:cNvCxnSpPr>
            <a:stCxn id="546" idx="2"/>
            <a:endCxn id="540" idx="0"/>
          </p:cNvCxnSpPr>
          <p:nvPr/>
        </p:nvCxnSpPr>
        <p:spPr>
          <a:xfrm rot="10800000" flipV="1">
            <a:off x="7028693" y="2540159"/>
            <a:ext cx="1800346" cy="221630"/>
          </a:xfrm>
          <a:prstGeom prst="bentConnector2">
            <a:avLst/>
          </a:prstGeom>
          <a:ln w="19050">
            <a:solidFill>
              <a:srgbClr val="0078D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48" name="Connector: Elbow 72" title="Decorative">
            <a:extLst>
              <a:ext uri="{FF2B5EF4-FFF2-40B4-BE49-F238E27FC236}">
                <a16:creationId xmlns:a16="http://schemas.microsoft.com/office/drawing/2014/main" id="{265B2667-B849-A906-569A-242405BB46CD}"/>
              </a:ext>
            </a:extLst>
          </p:cNvPr>
          <p:cNvCxnSpPr>
            <a:cxnSpLocks/>
            <a:stCxn id="546" idx="2"/>
            <a:endCxn id="541" idx="0"/>
          </p:cNvCxnSpPr>
          <p:nvPr/>
        </p:nvCxnSpPr>
        <p:spPr>
          <a:xfrm rot="10800000" flipV="1">
            <a:off x="8291607" y="2540159"/>
            <a:ext cx="537432" cy="221630"/>
          </a:xfrm>
          <a:prstGeom prst="bentConnector2">
            <a:avLst/>
          </a:prstGeom>
          <a:ln w="19050">
            <a:solidFill>
              <a:srgbClr val="0078D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49" name="Connector: Elbow 76" title="Decorative">
            <a:extLst>
              <a:ext uri="{FF2B5EF4-FFF2-40B4-BE49-F238E27FC236}">
                <a16:creationId xmlns:a16="http://schemas.microsoft.com/office/drawing/2014/main" id="{6C84C5BB-FB1A-8F43-6D02-CCA13753863E}"/>
              </a:ext>
            </a:extLst>
          </p:cNvPr>
          <p:cNvCxnSpPr>
            <a:cxnSpLocks/>
            <a:stCxn id="546" idx="6"/>
            <a:endCxn id="543" idx="0"/>
          </p:cNvCxnSpPr>
          <p:nvPr/>
        </p:nvCxnSpPr>
        <p:spPr>
          <a:xfrm>
            <a:off x="8989906" y="2540159"/>
            <a:ext cx="1827528" cy="221630"/>
          </a:xfrm>
          <a:prstGeom prst="bentConnector2">
            <a:avLst/>
          </a:prstGeom>
          <a:ln w="19050">
            <a:solidFill>
              <a:srgbClr val="0078D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0" name="Connector: Elbow 83" title="Decorative">
            <a:extLst>
              <a:ext uri="{FF2B5EF4-FFF2-40B4-BE49-F238E27FC236}">
                <a16:creationId xmlns:a16="http://schemas.microsoft.com/office/drawing/2014/main" id="{531050C5-D7A1-E506-3A57-D71747375C6E}"/>
              </a:ext>
            </a:extLst>
          </p:cNvPr>
          <p:cNvCxnSpPr>
            <a:cxnSpLocks/>
            <a:stCxn id="546" idx="6"/>
            <a:endCxn id="542" idx="0"/>
          </p:cNvCxnSpPr>
          <p:nvPr/>
        </p:nvCxnSpPr>
        <p:spPr>
          <a:xfrm>
            <a:off x="8989906" y="2540159"/>
            <a:ext cx="564615" cy="221630"/>
          </a:xfrm>
          <a:prstGeom prst="bentConnector2">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1" name="Straight Connector 550" title="Decorative">
            <a:extLst>
              <a:ext uri="{FF2B5EF4-FFF2-40B4-BE49-F238E27FC236}">
                <a16:creationId xmlns:a16="http://schemas.microsoft.com/office/drawing/2014/main" id="{41004408-0855-2B8E-E929-CCC64766C5CF}"/>
              </a:ext>
            </a:extLst>
          </p:cNvPr>
          <p:cNvCxnSpPr>
            <a:cxnSpLocks/>
          </p:cNvCxnSpPr>
          <p:nvPr/>
        </p:nvCxnSpPr>
        <p:spPr>
          <a:xfrm>
            <a:off x="8907939" y="1652657"/>
            <a:ext cx="0" cy="542073"/>
          </a:xfrm>
          <a:prstGeom prst="line">
            <a:avLst/>
          </a:prstGeom>
          <a:noFill/>
          <a:ln w="19050" cap="flat" cmpd="sng" algn="ctr">
            <a:solidFill>
              <a:srgbClr val="0078D4"/>
            </a:solidFill>
            <a:prstDash val="sysDot"/>
            <a:headEnd type="triangle" w="lg" len="med"/>
            <a:tailEnd type="triangle" w="lg" len="med"/>
          </a:ln>
          <a:effectLst/>
        </p:spPr>
      </p:cxnSp>
      <p:sp>
        <p:nvSpPr>
          <p:cNvPr id="552" name="TextBox 551">
            <a:extLst>
              <a:ext uri="{FF2B5EF4-FFF2-40B4-BE49-F238E27FC236}">
                <a16:creationId xmlns:a16="http://schemas.microsoft.com/office/drawing/2014/main" id="{059CC7B5-C527-0E2C-E2DB-00B8AB251F0D}"/>
              </a:ext>
            </a:extLst>
          </p:cNvPr>
          <p:cNvSpPr txBox="1"/>
          <p:nvPr/>
        </p:nvSpPr>
        <p:spPr>
          <a:xfrm>
            <a:off x="8175929" y="1733065"/>
            <a:ext cx="997930" cy="461665"/>
          </a:xfrm>
          <a:prstGeom prst="rect">
            <a:avLst/>
          </a:prstGeom>
          <a:noFill/>
        </p:spPr>
        <p:txBody>
          <a:bodyPr wrap="square">
            <a:spAutoFit/>
          </a:bodyPr>
          <a:lstStyle/>
          <a:p>
            <a:r>
              <a:rPr lang="en-US" sz="800">
                <a:solidFill>
                  <a:srgbClr val="0078D4"/>
                </a:solidFill>
                <a:latin typeface="Segoe UI Semibold" panose="020B0702040204020203" pitchFamily="34" charset="0"/>
                <a:cs typeface="Segoe UI Semibold" panose="020B0702040204020203" pitchFamily="34" charset="0"/>
              </a:rPr>
              <a:t>PostgreSQL </a:t>
            </a:r>
          </a:p>
          <a:p>
            <a:r>
              <a:rPr lang="en-US" sz="800">
                <a:solidFill>
                  <a:srgbClr val="0078D4"/>
                </a:solidFill>
                <a:latin typeface="Segoe UI Semibold" panose="020B0702040204020203" pitchFamily="34" charset="0"/>
                <a:cs typeface="Segoe UI Semibold" panose="020B0702040204020203" pitchFamily="34" charset="0"/>
              </a:rPr>
              <a:t>Database</a:t>
            </a:r>
          </a:p>
          <a:p>
            <a:r>
              <a:rPr lang="en-US" sz="800">
                <a:solidFill>
                  <a:srgbClr val="0078D4"/>
                </a:solidFill>
                <a:latin typeface="Segoe UI Semibold" panose="020B0702040204020203" pitchFamily="34" charset="0"/>
                <a:cs typeface="Segoe UI Semibold" panose="020B0702040204020203" pitchFamily="34" charset="0"/>
              </a:rPr>
              <a:t>Connection</a:t>
            </a:r>
          </a:p>
        </p:txBody>
      </p:sp>
      <p:sp>
        <p:nvSpPr>
          <p:cNvPr id="1090" name="TextBox 1089">
            <a:extLst>
              <a:ext uri="{FF2B5EF4-FFF2-40B4-BE49-F238E27FC236}">
                <a16:creationId xmlns:a16="http://schemas.microsoft.com/office/drawing/2014/main" id="{E45D9911-2026-AEE4-8805-B384C80B0782}"/>
              </a:ext>
            </a:extLst>
          </p:cNvPr>
          <p:cNvSpPr txBox="1"/>
          <p:nvPr/>
        </p:nvSpPr>
        <p:spPr>
          <a:xfrm>
            <a:off x="8619291" y="2822836"/>
            <a:ext cx="615199" cy="646331"/>
          </a:xfrm>
          <a:prstGeom prst="rect">
            <a:avLst/>
          </a:prstGeom>
          <a:solidFill>
            <a:srgbClr val="EDEEF2"/>
          </a:solidFill>
        </p:spPr>
        <p:txBody>
          <a:bodyPr wrap="square" rtlCol="0">
            <a:spAutoFit/>
          </a:bodyPr>
          <a:lstStyle/>
          <a:p>
            <a:pPr algn="ctr"/>
            <a:r>
              <a:rPr lang="en-US" sz="900">
                <a:solidFill>
                  <a:srgbClr val="0078D4"/>
                </a:solidFill>
                <a:latin typeface="Segoe UI Semibold" panose="020B0702040204020203" pitchFamily="34" charset="0"/>
                <a:cs typeface="Segoe UI Semibold" panose="020B0702040204020203" pitchFamily="34" charset="0"/>
              </a:rPr>
              <a:t>Server Group </a:t>
            </a:r>
          </a:p>
          <a:p>
            <a:pPr algn="ctr"/>
            <a:r>
              <a:rPr lang="en-US" sz="900">
                <a:solidFill>
                  <a:srgbClr val="0078D4"/>
                </a:solidFill>
                <a:latin typeface="Segoe UI Semibold" panose="020B0702040204020203" pitchFamily="34" charset="0"/>
                <a:cs typeface="Segoe UI Semibold" panose="020B0702040204020203" pitchFamily="34" charset="0"/>
              </a:rPr>
              <a:t>Worker Nodes</a:t>
            </a:r>
          </a:p>
        </p:txBody>
      </p:sp>
      <p:graphicFrame>
        <p:nvGraphicFramePr>
          <p:cNvPr id="1091" name="Table 1090">
            <a:extLst>
              <a:ext uri="{FF2B5EF4-FFF2-40B4-BE49-F238E27FC236}">
                <a16:creationId xmlns:a16="http://schemas.microsoft.com/office/drawing/2014/main" id="{EAA66CB9-A341-99A0-1C97-9CDE56DE23C0}"/>
              </a:ext>
            </a:extLst>
          </p:cNvPr>
          <p:cNvGraphicFramePr>
            <a:graphicFrameLocks noGrp="1"/>
          </p:cNvGraphicFramePr>
          <p:nvPr>
            <p:extLst>
              <p:ext uri="{D42A27DB-BD31-4B8C-83A1-F6EECF244321}">
                <p14:modId xmlns:p14="http://schemas.microsoft.com/office/powerpoint/2010/main" val="703659150"/>
              </p:ext>
            </p:extLst>
          </p:nvPr>
        </p:nvGraphicFramePr>
        <p:xfrm>
          <a:off x="6498688" y="4294922"/>
          <a:ext cx="650145" cy="1000287"/>
        </p:xfrm>
        <a:graphic>
          <a:graphicData uri="http://schemas.openxmlformats.org/drawingml/2006/table">
            <a:tbl>
              <a:tblPr firstRow="1">
                <a:tableStyleId>{5C22544A-7EE6-4342-B048-85BDC9FD1C3A}</a:tableStyleId>
              </a:tblPr>
              <a:tblGrid>
                <a:gridCol w="225150">
                  <a:extLst>
                    <a:ext uri="{9D8B030D-6E8A-4147-A177-3AD203B41FA5}">
                      <a16:colId xmlns:a16="http://schemas.microsoft.com/office/drawing/2014/main" val="760551701"/>
                    </a:ext>
                  </a:extLst>
                </a:gridCol>
                <a:gridCol w="208280">
                  <a:extLst>
                    <a:ext uri="{9D8B030D-6E8A-4147-A177-3AD203B41FA5}">
                      <a16:colId xmlns:a16="http://schemas.microsoft.com/office/drawing/2014/main" val="2818176371"/>
                    </a:ext>
                  </a:extLst>
                </a:gridCol>
                <a:gridCol w="216715">
                  <a:extLst>
                    <a:ext uri="{9D8B030D-6E8A-4147-A177-3AD203B41FA5}">
                      <a16:colId xmlns:a16="http://schemas.microsoft.com/office/drawing/2014/main" val="2968267819"/>
                    </a:ext>
                  </a:extLst>
                </a:gridCol>
              </a:tblGrid>
              <a:tr h="333429">
                <a:tc>
                  <a:txBody>
                    <a:bodyPr/>
                    <a:lstStyle/>
                    <a:p>
                      <a:pPr algn="ctr"/>
                      <a:r>
                        <a:rPr lang="en-US" sz="1100" b="0">
                          <a:latin typeface="+mn-lt"/>
                        </a:rPr>
                        <a:t>CI</a:t>
                      </a:r>
                    </a:p>
                  </a:txBody>
                  <a:tcPr marL="0" marR="0" anchor="ctr">
                    <a:solidFill>
                      <a:srgbClr val="0078D4"/>
                    </a:solidFill>
                  </a:tcPr>
                </a:tc>
                <a:tc>
                  <a:txBody>
                    <a:bodyPr/>
                    <a:lstStyle/>
                    <a:p>
                      <a:pPr algn="ctr"/>
                      <a:r>
                        <a:rPr lang="en-US" sz="1100" b="0">
                          <a:latin typeface="+mn-lt"/>
                        </a:rPr>
                        <a:t>TT</a:t>
                      </a:r>
                    </a:p>
                  </a:txBody>
                  <a:tcPr marL="0" marR="0" anchor="ctr">
                    <a:solidFill>
                      <a:srgbClr val="0078D4"/>
                    </a:solidFill>
                  </a:tcPr>
                </a:tc>
                <a:tc>
                  <a:txBody>
                    <a:bodyPr/>
                    <a:lstStyle/>
                    <a:p>
                      <a:pPr algn="ctr"/>
                      <a:r>
                        <a:rPr lang="en-US" sz="1100" b="0">
                          <a:latin typeface="+mn-lt"/>
                        </a:rPr>
                        <a:t>TA</a:t>
                      </a:r>
                    </a:p>
                  </a:txBody>
                  <a:tcPr marL="0" marR="0" anchor="ctr">
                    <a:solidFill>
                      <a:srgbClr val="0078D4"/>
                    </a:solidFill>
                  </a:tcPr>
                </a:tc>
                <a:extLst>
                  <a:ext uri="{0D108BD9-81ED-4DB2-BD59-A6C34878D82A}">
                    <a16:rowId xmlns:a16="http://schemas.microsoft.com/office/drawing/2014/main" val="464470531"/>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extLst>
                  <a:ext uri="{0D108BD9-81ED-4DB2-BD59-A6C34878D82A}">
                    <a16:rowId xmlns:a16="http://schemas.microsoft.com/office/drawing/2014/main" val="115564053"/>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dirty="0"/>
                    </a:p>
                  </a:txBody>
                  <a:tcPr>
                    <a:solidFill>
                      <a:schemeClr val="bg1">
                        <a:lumMod val="85000"/>
                      </a:schemeClr>
                    </a:solidFill>
                  </a:tcPr>
                </a:tc>
                <a:extLst>
                  <a:ext uri="{0D108BD9-81ED-4DB2-BD59-A6C34878D82A}">
                    <a16:rowId xmlns:a16="http://schemas.microsoft.com/office/drawing/2014/main" val="1761878606"/>
                  </a:ext>
                </a:extLst>
              </a:tr>
            </a:tbl>
          </a:graphicData>
        </a:graphic>
      </p:graphicFrame>
      <p:graphicFrame>
        <p:nvGraphicFramePr>
          <p:cNvPr id="1092" name="Table 3">
            <a:extLst>
              <a:ext uri="{FF2B5EF4-FFF2-40B4-BE49-F238E27FC236}">
                <a16:creationId xmlns:a16="http://schemas.microsoft.com/office/drawing/2014/main" id="{37CCACFA-0371-8DB9-4DFE-267DEE17D8B9}"/>
              </a:ext>
            </a:extLst>
          </p:cNvPr>
          <p:cNvGraphicFramePr>
            <a:graphicFrameLocks noGrp="1"/>
          </p:cNvGraphicFramePr>
          <p:nvPr>
            <p:extLst>
              <p:ext uri="{D42A27DB-BD31-4B8C-83A1-F6EECF244321}">
                <p14:modId xmlns:p14="http://schemas.microsoft.com/office/powerpoint/2010/main" val="4115515321"/>
              </p:ext>
            </p:extLst>
          </p:nvPr>
        </p:nvGraphicFramePr>
        <p:xfrm>
          <a:off x="7248435" y="4294922"/>
          <a:ext cx="650145" cy="1000287"/>
        </p:xfrm>
        <a:graphic>
          <a:graphicData uri="http://schemas.openxmlformats.org/drawingml/2006/table">
            <a:tbl>
              <a:tblPr firstRow="1">
                <a:tableStyleId>{5C22544A-7EE6-4342-B048-85BDC9FD1C3A}</a:tableStyleId>
              </a:tblPr>
              <a:tblGrid>
                <a:gridCol w="211303">
                  <a:extLst>
                    <a:ext uri="{9D8B030D-6E8A-4147-A177-3AD203B41FA5}">
                      <a16:colId xmlns:a16="http://schemas.microsoft.com/office/drawing/2014/main" val="760551701"/>
                    </a:ext>
                  </a:extLst>
                </a:gridCol>
                <a:gridCol w="222127">
                  <a:extLst>
                    <a:ext uri="{9D8B030D-6E8A-4147-A177-3AD203B41FA5}">
                      <a16:colId xmlns:a16="http://schemas.microsoft.com/office/drawing/2014/main" val="2818176371"/>
                    </a:ext>
                  </a:extLst>
                </a:gridCol>
                <a:gridCol w="216715">
                  <a:extLst>
                    <a:ext uri="{9D8B030D-6E8A-4147-A177-3AD203B41FA5}">
                      <a16:colId xmlns:a16="http://schemas.microsoft.com/office/drawing/2014/main" val="2968267819"/>
                    </a:ext>
                  </a:extLst>
                </a:gridCol>
              </a:tblGrid>
              <a:tr h="333429">
                <a:tc>
                  <a:txBody>
                    <a:bodyPr/>
                    <a:lstStyle/>
                    <a:p>
                      <a:pPr algn="ctr"/>
                      <a:r>
                        <a:rPr lang="en-US" sz="1100" b="0">
                          <a:latin typeface="+mn-lt"/>
                        </a:rPr>
                        <a:t>CI</a:t>
                      </a:r>
                    </a:p>
                  </a:txBody>
                  <a:tcPr marL="0" marR="0" anchor="ctr">
                    <a:solidFill>
                      <a:srgbClr val="0078D4"/>
                    </a:solidFill>
                  </a:tcPr>
                </a:tc>
                <a:tc>
                  <a:txBody>
                    <a:bodyPr/>
                    <a:lstStyle/>
                    <a:p>
                      <a:pPr algn="ctr"/>
                      <a:r>
                        <a:rPr lang="en-US" sz="1100" b="0">
                          <a:latin typeface="+mn-lt"/>
                        </a:rPr>
                        <a:t>TT</a:t>
                      </a:r>
                    </a:p>
                  </a:txBody>
                  <a:tcPr marL="0" marR="0" anchor="ctr">
                    <a:solidFill>
                      <a:srgbClr val="0078D4"/>
                    </a:solidFill>
                  </a:tcPr>
                </a:tc>
                <a:tc>
                  <a:txBody>
                    <a:bodyPr/>
                    <a:lstStyle/>
                    <a:p>
                      <a:pPr algn="ctr"/>
                      <a:r>
                        <a:rPr lang="en-US" sz="1100" b="0">
                          <a:latin typeface="+mn-lt"/>
                        </a:rPr>
                        <a:t>TA</a:t>
                      </a:r>
                    </a:p>
                  </a:txBody>
                  <a:tcPr marL="0" marR="0" anchor="ctr">
                    <a:solidFill>
                      <a:srgbClr val="0078D4"/>
                    </a:solidFill>
                  </a:tcPr>
                </a:tc>
                <a:extLst>
                  <a:ext uri="{0D108BD9-81ED-4DB2-BD59-A6C34878D82A}">
                    <a16:rowId xmlns:a16="http://schemas.microsoft.com/office/drawing/2014/main" val="464470531"/>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extLst>
                  <a:ext uri="{0D108BD9-81ED-4DB2-BD59-A6C34878D82A}">
                    <a16:rowId xmlns:a16="http://schemas.microsoft.com/office/drawing/2014/main" val="115564053"/>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dirty="0"/>
                    </a:p>
                  </a:txBody>
                  <a:tcPr>
                    <a:solidFill>
                      <a:schemeClr val="bg1">
                        <a:lumMod val="85000"/>
                      </a:schemeClr>
                    </a:solidFill>
                  </a:tcPr>
                </a:tc>
                <a:extLst>
                  <a:ext uri="{0D108BD9-81ED-4DB2-BD59-A6C34878D82A}">
                    <a16:rowId xmlns:a16="http://schemas.microsoft.com/office/drawing/2014/main" val="1761878606"/>
                  </a:ext>
                </a:extLst>
              </a:tr>
            </a:tbl>
          </a:graphicData>
        </a:graphic>
      </p:graphicFrame>
      <p:graphicFrame>
        <p:nvGraphicFramePr>
          <p:cNvPr id="1093" name="Table 3">
            <a:extLst>
              <a:ext uri="{FF2B5EF4-FFF2-40B4-BE49-F238E27FC236}">
                <a16:creationId xmlns:a16="http://schemas.microsoft.com/office/drawing/2014/main" id="{8E81C8E1-DE15-9AD0-AB56-98D627193310}"/>
              </a:ext>
            </a:extLst>
          </p:cNvPr>
          <p:cNvGraphicFramePr>
            <a:graphicFrameLocks noGrp="1"/>
          </p:cNvGraphicFramePr>
          <p:nvPr>
            <p:extLst>
              <p:ext uri="{D42A27DB-BD31-4B8C-83A1-F6EECF244321}">
                <p14:modId xmlns:p14="http://schemas.microsoft.com/office/powerpoint/2010/main" val="1581733240"/>
              </p:ext>
            </p:extLst>
          </p:nvPr>
        </p:nvGraphicFramePr>
        <p:xfrm>
          <a:off x="8307443" y="4294922"/>
          <a:ext cx="650145" cy="1000287"/>
        </p:xfrm>
        <a:graphic>
          <a:graphicData uri="http://schemas.openxmlformats.org/drawingml/2006/table">
            <a:tbl>
              <a:tblPr firstRow="1">
                <a:tableStyleId>{5C22544A-7EE6-4342-B048-85BDC9FD1C3A}</a:tableStyleId>
              </a:tblPr>
              <a:tblGrid>
                <a:gridCol w="216715">
                  <a:extLst>
                    <a:ext uri="{9D8B030D-6E8A-4147-A177-3AD203B41FA5}">
                      <a16:colId xmlns:a16="http://schemas.microsoft.com/office/drawing/2014/main" val="760551701"/>
                    </a:ext>
                  </a:extLst>
                </a:gridCol>
                <a:gridCol w="216715">
                  <a:extLst>
                    <a:ext uri="{9D8B030D-6E8A-4147-A177-3AD203B41FA5}">
                      <a16:colId xmlns:a16="http://schemas.microsoft.com/office/drawing/2014/main" val="2818176371"/>
                    </a:ext>
                  </a:extLst>
                </a:gridCol>
                <a:gridCol w="216715">
                  <a:extLst>
                    <a:ext uri="{9D8B030D-6E8A-4147-A177-3AD203B41FA5}">
                      <a16:colId xmlns:a16="http://schemas.microsoft.com/office/drawing/2014/main" val="2968267819"/>
                    </a:ext>
                  </a:extLst>
                </a:gridCol>
              </a:tblGrid>
              <a:tr h="333429">
                <a:tc>
                  <a:txBody>
                    <a:bodyPr/>
                    <a:lstStyle/>
                    <a:p>
                      <a:pPr algn="ctr"/>
                      <a:r>
                        <a:rPr lang="en-US" sz="1100" b="0">
                          <a:latin typeface="+mn-lt"/>
                        </a:rPr>
                        <a:t>CI</a:t>
                      </a:r>
                    </a:p>
                  </a:txBody>
                  <a:tcPr marL="0" marR="0" anchor="ctr">
                    <a:solidFill>
                      <a:srgbClr val="0078D4"/>
                    </a:solidFill>
                  </a:tcPr>
                </a:tc>
                <a:tc>
                  <a:txBody>
                    <a:bodyPr/>
                    <a:lstStyle/>
                    <a:p>
                      <a:pPr algn="ctr"/>
                      <a:r>
                        <a:rPr lang="en-US" sz="1100" b="0">
                          <a:latin typeface="+mn-lt"/>
                        </a:rPr>
                        <a:t>TT</a:t>
                      </a:r>
                    </a:p>
                  </a:txBody>
                  <a:tcPr marL="0" marR="0" anchor="ctr">
                    <a:solidFill>
                      <a:srgbClr val="0078D4"/>
                    </a:solidFill>
                  </a:tcPr>
                </a:tc>
                <a:tc>
                  <a:txBody>
                    <a:bodyPr/>
                    <a:lstStyle/>
                    <a:p>
                      <a:pPr algn="ctr"/>
                      <a:r>
                        <a:rPr lang="en-US" sz="1100" b="0">
                          <a:latin typeface="+mn-lt"/>
                        </a:rPr>
                        <a:t>TA</a:t>
                      </a:r>
                    </a:p>
                  </a:txBody>
                  <a:tcPr marL="0" marR="0" anchor="ctr">
                    <a:solidFill>
                      <a:srgbClr val="0078D4"/>
                    </a:solidFill>
                  </a:tcPr>
                </a:tc>
                <a:extLst>
                  <a:ext uri="{0D108BD9-81ED-4DB2-BD59-A6C34878D82A}">
                    <a16:rowId xmlns:a16="http://schemas.microsoft.com/office/drawing/2014/main" val="464470531"/>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extLst>
                  <a:ext uri="{0D108BD9-81ED-4DB2-BD59-A6C34878D82A}">
                    <a16:rowId xmlns:a16="http://schemas.microsoft.com/office/drawing/2014/main" val="115564053"/>
                  </a:ext>
                </a:extLst>
              </a:tr>
              <a:tr h="333429">
                <a:tc>
                  <a:txBody>
                    <a:bodyPr/>
                    <a:lstStyle/>
                    <a:p>
                      <a:endParaRPr lang="en-US" sz="400"/>
                    </a:p>
                  </a:txBody>
                  <a:tcPr>
                    <a:solidFill>
                      <a:schemeClr val="bg1">
                        <a:lumMod val="85000"/>
                      </a:schemeClr>
                    </a:solidFill>
                  </a:tcPr>
                </a:tc>
                <a:tc>
                  <a:txBody>
                    <a:bodyPr/>
                    <a:lstStyle/>
                    <a:p>
                      <a:endParaRPr lang="en-US" sz="400"/>
                    </a:p>
                  </a:txBody>
                  <a:tcPr>
                    <a:solidFill>
                      <a:schemeClr val="bg1">
                        <a:lumMod val="85000"/>
                      </a:schemeClr>
                    </a:solidFill>
                  </a:tcPr>
                </a:tc>
                <a:tc>
                  <a:txBody>
                    <a:bodyPr/>
                    <a:lstStyle/>
                    <a:p>
                      <a:endParaRPr lang="en-US" sz="400" dirty="0"/>
                    </a:p>
                  </a:txBody>
                  <a:tcPr>
                    <a:solidFill>
                      <a:schemeClr val="bg1">
                        <a:lumMod val="85000"/>
                      </a:schemeClr>
                    </a:solidFill>
                  </a:tcPr>
                </a:tc>
                <a:extLst>
                  <a:ext uri="{0D108BD9-81ED-4DB2-BD59-A6C34878D82A}">
                    <a16:rowId xmlns:a16="http://schemas.microsoft.com/office/drawing/2014/main" val="1761878606"/>
                  </a:ext>
                </a:extLst>
              </a:tr>
            </a:tbl>
          </a:graphicData>
        </a:graphic>
      </p:graphicFrame>
      <p:sp>
        <p:nvSpPr>
          <p:cNvPr id="1094" name="TextBox 1093">
            <a:extLst>
              <a:ext uri="{FF2B5EF4-FFF2-40B4-BE49-F238E27FC236}">
                <a16:creationId xmlns:a16="http://schemas.microsoft.com/office/drawing/2014/main" id="{A55EB973-A78A-7B2E-26A4-9950FDA5603A}"/>
              </a:ext>
            </a:extLst>
          </p:cNvPr>
          <p:cNvSpPr txBox="1"/>
          <p:nvPr/>
        </p:nvSpPr>
        <p:spPr>
          <a:xfrm>
            <a:off x="7913779" y="4243750"/>
            <a:ext cx="417934" cy="646331"/>
          </a:xfrm>
          <a:prstGeom prst="rect">
            <a:avLst/>
          </a:prstGeom>
          <a:noFill/>
        </p:spPr>
        <p:txBody>
          <a:bodyPr wrap="square" lIns="0" rIns="0" rtlCol="0">
            <a:spAutoFit/>
          </a:bodyPr>
          <a:lstStyle/>
          <a:p>
            <a:pPr algn="ctr"/>
            <a:r>
              <a:rPr lang="en-US" sz="3600"/>
              <a:t>…</a:t>
            </a:r>
            <a:endParaRPr lang="en-US" sz="1400"/>
          </a:p>
        </p:txBody>
      </p:sp>
      <p:sp>
        <p:nvSpPr>
          <p:cNvPr id="1095" name="Rectangle: Rounded Corners 10" title="Decorative">
            <a:extLst>
              <a:ext uri="{FF2B5EF4-FFF2-40B4-BE49-F238E27FC236}">
                <a16:creationId xmlns:a16="http://schemas.microsoft.com/office/drawing/2014/main" id="{2301624A-1710-E28A-818C-D8E69F8CC73D}"/>
              </a:ext>
            </a:extLst>
          </p:cNvPr>
          <p:cNvSpPr/>
          <p:nvPr/>
        </p:nvSpPr>
        <p:spPr>
          <a:xfrm>
            <a:off x="6417325" y="4179148"/>
            <a:ext cx="2612685" cy="1366555"/>
          </a:xfrm>
          <a:prstGeom prst="roundRect">
            <a:avLst>
              <a:gd name="adj"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F2B1689C-FD6A-C24A-F05E-9C5109AE6551}"/>
              </a:ext>
            </a:extLst>
          </p:cNvPr>
          <p:cNvSpPr txBox="1"/>
          <p:nvPr/>
        </p:nvSpPr>
        <p:spPr>
          <a:xfrm>
            <a:off x="6616249" y="3930768"/>
            <a:ext cx="604662" cy="246221"/>
          </a:xfrm>
          <a:prstGeom prst="rect">
            <a:avLst/>
          </a:prstGeom>
          <a:noFill/>
        </p:spPr>
        <p:txBody>
          <a:bodyPr wrap="square">
            <a:spAutoFit/>
          </a:bodyPr>
          <a:lstStyle/>
          <a:p>
            <a:r>
              <a:rPr lang="en-US" sz="1000">
                <a:solidFill>
                  <a:srgbClr val="0078D4"/>
                </a:solidFill>
                <a:latin typeface="Segoe UI Semibold" panose="020B0702040204020203" pitchFamily="34" charset="0"/>
                <a:cs typeface="Segoe UI Semibold" panose="020B0702040204020203" pitchFamily="34" charset="0"/>
              </a:rPr>
              <a:t>Shards</a:t>
            </a:r>
          </a:p>
        </p:txBody>
      </p:sp>
      <p:sp>
        <p:nvSpPr>
          <p:cNvPr id="1097" name="TextBox 1096">
            <a:extLst>
              <a:ext uri="{FF2B5EF4-FFF2-40B4-BE49-F238E27FC236}">
                <a16:creationId xmlns:a16="http://schemas.microsoft.com/office/drawing/2014/main" id="{5C030C8E-DCAE-F1EE-2E8A-115A7EA44706}"/>
              </a:ext>
            </a:extLst>
          </p:cNvPr>
          <p:cNvSpPr txBox="1"/>
          <p:nvPr/>
        </p:nvSpPr>
        <p:spPr>
          <a:xfrm>
            <a:off x="6498688" y="5294195"/>
            <a:ext cx="650145" cy="246221"/>
          </a:xfrm>
          <a:prstGeom prst="rect">
            <a:avLst/>
          </a:prstGeom>
          <a:noFill/>
        </p:spPr>
        <p:txBody>
          <a:bodyPr wrap="square">
            <a:spAutoFit/>
          </a:bodyPr>
          <a:lstStyle/>
          <a:p>
            <a:pPr algn="ctr"/>
            <a:r>
              <a:rPr lang="en-US" sz="1000">
                <a:solidFill>
                  <a:srgbClr val="0078D4"/>
                </a:solidFill>
                <a:latin typeface="Segoe UI Semibold" panose="020B0702040204020203" pitchFamily="34" charset="0"/>
                <a:cs typeface="Segoe UI Semibold" panose="020B0702040204020203" pitchFamily="34" charset="0"/>
              </a:rPr>
              <a:t>1</a:t>
            </a:r>
          </a:p>
        </p:txBody>
      </p:sp>
      <p:sp>
        <p:nvSpPr>
          <p:cNvPr id="1098" name="TextBox 1097">
            <a:extLst>
              <a:ext uri="{FF2B5EF4-FFF2-40B4-BE49-F238E27FC236}">
                <a16:creationId xmlns:a16="http://schemas.microsoft.com/office/drawing/2014/main" id="{DE0A9413-A305-47C2-210A-F499F9560DF0}"/>
              </a:ext>
            </a:extLst>
          </p:cNvPr>
          <p:cNvSpPr txBox="1"/>
          <p:nvPr/>
        </p:nvSpPr>
        <p:spPr>
          <a:xfrm>
            <a:off x="7248434" y="5301618"/>
            <a:ext cx="650145" cy="246221"/>
          </a:xfrm>
          <a:prstGeom prst="rect">
            <a:avLst/>
          </a:prstGeom>
          <a:noFill/>
        </p:spPr>
        <p:txBody>
          <a:bodyPr wrap="square">
            <a:spAutoFit/>
          </a:bodyPr>
          <a:lstStyle/>
          <a:p>
            <a:pPr algn="ctr"/>
            <a:r>
              <a:rPr lang="en-US" sz="1000">
                <a:solidFill>
                  <a:srgbClr val="0078D4"/>
                </a:solidFill>
                <a:latin typeface="Segoe UI Semibold" panose="020B0702040204020203" pitchFamily="34" charset="0"/>
                <a:cs typeface="Segoe UI Semibold" panose="020B0702040204020203" pitchFamily="34" charset="0"/>
              </a:rPr>
              <a:t>2</a:t>
            </a:r>
          </a:p>
        </p:txBody>
      </p:sp>
      <p:sp>
        <p:nvSpPr>
          <p:cNvPr id="1099" name="TextBox 1098">
            <a:extLst>
              <a:ext uri="{FF2B5EF4-FFF2-40B4-BE49-F238E27FC236}">
                <a16:creationId xmlns:a16="http://schemas.microsoft.com/office/drawing/2014/main" id="{65A5676E-E219-558B-C6CE-156C31FBA10C}"/>
              </a:ext>
            </a:extLst>
          </p:cNvPr>
          <p:cNvSpPr txBox="1"/>
          <p:nvPr/>
        </p:nvSpPr>
        <p:spPr>
          <a:xfrm>
            <a:off x="8307442" y="5301873"/>
            <a:ext cx="650145" cy="246221"/>
          </a:xfrm>
          <a:prstGeom prst="rect">
            <a:avLst/>
          </a:prstGeom>
          <a:noFill/>
        </p:spPr>
        <p:txBody>
          <a:bodyPr wrap="square">
            <a:spAutoFit/>
          </a:bodyPr>
          <a:lstStyle/>
          <a:p>
            <a:pPr algn="ctr"/>
            <a:r>
              <a:rPr lang="en-US" sz="1000">
                <a:solidFill>
                  <a:srgbClr val="0078D4"/>
                </a:solidFill>
                <a:latin typeface="Segoe UI Semibold" panose="020B0702040204020203" pitchFamily="34" charset="0"/>
                <a:cs typeface="Segoe UI Semibold" panose="020B0702040204020203" pitchFamily="34" charset="0"/>
              </a:rPr>
              <a:t>8</a:t>
            </a:r>
          </a:p>
        </p:txBody>
      </p:sp>
      <p:sp>
        <p:nvSpPr>
          <p:cNvPr id="1100" name="Rectangle: Rounded Corners 20" title="Decorative">
            <a:extLst>
              <a:ext uri="{FF2B5EF4-FFF2-40B4-BE49-F238E27FC236}">
                <a16:creationId xmlns:a16="http://schemas.microsoft.com/office/drawing/2014/main" id="{5A022D69-EDD4-61B6-3D21-744AF7FF9F38}"/>
              </a:ext>
            </a:extLst>
          </p:cNvPr>
          <p:cNvSpPr/>
          <p:nvPr/>
        </p:nvSpPr>
        <p:spPr>
          <a:xfrm>
            <a:off x="9173859" y="4177847"/>
            <a:ext cx="624157" cy="1366555"/>
          </a:xfrm>
          <a:prstGeom prst="roundRect">
            <a:avLst>
              <a:gd name="adj" fmla="val 0"/>
            </a:avLst>
          </a:prstGeom>
          <a:noFill/>
          <a:ln w="9525">
            <a:solidFill>
              <a:srgbClr val="0078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Rounded Corners 21" title="Decorative">
            <a:extLst>
              <a:ext uri="{FF2B5EF4-FFF2-40B4-BE49-F238E27FC236}">
                <a16:creationId xmlns:a16="http://schemas.microsoft.com/office/drawing/2014/main" id="{C00B9C4F-F5E3-906F-CD94-64EB79EBE468}"/>
              </a:ext>
            </a:extLst>
          </p:cNvPr>
          <p:cNvSpPr/>
          <p:nvPr/>
        </p:nvSpPr>
        <p:spPr>
          <a:xfrm>
            <a:off x="9938459" y="4183965"/>
            <a:ext cx="624157" cy="1366555"/>
          </a:xfrm>
          <a:prstGeom prst="roundRect">
            <a:avLst>
              <a:gd name="adj" fmla="val 0"/>
            </a:avLst>
          </a:prstGeom>
          <a:noFill/>
          <a:ln w="9525">
            <a:solidFill>
              <a:srgbClr val="0078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Rectangle: Rounded Corners 22" title="Decorative">
            <a:extLst>
              <a:ext uri="{FF2B5EF4-FFF2-40B4-BE49-F238E27FC236}">
                <a16:creationId xmlns:a16="http://schemas.microsoft.com/office/drawing/2014/main" id="{FD939D52-29AB-3C39-8D69-DCA5DEF41476}"/>
              </a:ext>
            </a:extLst>
          </p:cNvPr>
          <p:cNvSpPr/>
          <p:nvPr/>
        </p:nvSpPr>
        <p:spPr>
          <a:xfrm>
            <a:off x="10703059" y="4186026"/>
            <a:ext cx="624157" cy="1366555"/>
          </a:xfrm>
          <a:prstGeom prst="roundRect">
            <a:avLst>
              <a:gd name="adj" fmla="val 0"/>
            </a:avLst>
          </a:prstGeom>
          <a:noFill/>
          <a:ln w="9525">
            <a:solidFill>
              <a:srgbClr val="0078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3" name="Picture 1102" descr="Decorative">
            <a:extLst>
              <a:ext uri="{FF2B5EF4-FFF2-40B4-BE49-F238E27FC236}">
                <a16:creationId xmlns:a16="http://schemas.microsoft.com/office/drawing/2014/main" id="{3DD168EF-A5AC-3BBA-90A7-F234207C3184}"/>
              </a:ext>
            </a:extLst>
          </p:cNvPr>
          <p:cNvPicPr>
            <a:picLocks noChangeAspect="1"/>
          </p:cNvPicPr>
          <p:nvPr/>
        </p:nvPicPr>
        <p:blipFill>
          <a:blip r:embed="rId5"/>
          <a:stretch>
            <a:fillRect/>
          </a:stretch>
        </p:blipFill>
        <p:spPr>
          <a:xfrm>
            <a:off x="9288286" y="4543020"/>
            <a:ext cx="427925" cy="636207"/>
          </a:xfrm>
          <a:prstGeom prst="rect">
            <a:avLst/>
          </a:prstGeom>
        </p:spPr>
      </p:pic>
      <p:pic>
        <p:nvPicPr>
          <p:cNvPr id="1104" name="Picture 1103" descr="Decorative">
            <a:extLst>
              <a:ext uri="{FF2B5EF4-FFF2-40B4-BE49-F238E27FC236}">
                <a16:creationId xmlns:a16="http://schemas.microsoft.com/office/drawing/2014/main" id="{931B8823-4F04-E41E-AFE0-39B6FDBEDC04}"/>
              </a:ext>
            </a:extLst>
          </p:cNvPr>
          <p:cNvPicPr>
            <a:picLocks noChangeAspect="1"/>
          </p:cNvPicPr>
          <p:nvPr/>
        </p:nvPicPr>
        <p:blipFill>
          <a:blip r:embed="rId5"/>
          <a:stretch>
            <a:fillRect/>
          </a:stretch>
        </p:blipFill>
        <p:spPr>
          <a:xfrm>
            <a:off x="10036575" y="4539213"/>
            <a:ext cx="427925" cy="636207"/>
          </a:xfrm>
          <a:prstGeom prst="rect">
            <a:avLst/>
          </a:prstGeom>
        </p:spPr>
      </p:pic>
      <p:pic>
        <p:nvPicPr>
          <p:cNvPr id="1105" name="Picture 1104" descr="Decorative">
            <a:extLst>
              <a:ext uri="{FF2B5EF4-FFF2-40B4-BE49-F238E27FC236}">
                <a16:creationId xmlns:a16="http://schemas.microsoft.com/office/drawing/2014/main" id="{BBB6D8D5-84D1-4976-3B98-777AF4BFB769}"/>
              </a:ext>
            </a:extLst>
          </p:cNvPr>
          <p:cNvPicPr>
            <a:picLocks noChangeAspect="1"/>
          </p:cNvPicPr>
          <p:nvPr/>
        </p:nvPicPr>
        <p:blipFill>
          <a:blip r:embed="rId5"/>
          <a:stretch>
            <a:fillRect/>
          </a:stretch>
        </p:blipFill>
        <p:spPr>
          <a:xfrm>
            <a:off x="10806787" y="4549138"/>
            <a:ext cx="427925" cy="636207"/>
          </a:xfrm>
          <a:prstGeom prst="rect">
            <a:avLst/>
          </a:prstGeom>
        </p:spPr>
      </p:pic>
      <p:sp>
        <p:nvSpPr>
          <p:cNvPr id="1106" name="TextBox 1105">
            <a:extLst>
              <a:ext uri="{FF2B5EF4-FFF2-40B4-BE49-F238E27FC236}">
                <a16:creationId xmlns:a16="http://schemas.microsoft.com/office/drawing/2014/main" id="{C7AB8536-AA29-1572-4131-A622FCF8155B}"/>
              </a:ext>
            </a:extLst>
          </p:cNvPr>
          <p:cNvSpPr txBox="1"/>
          <p:nvPr/>
        </p:nvSpPr>
        <p:spPr>
          <a:xfrm>
            <a:off x="9266537" y="5196973"/>
            <a:ext cx="453620" cy="230832"/>
          </a:xfrm>
          <a:prstGeom prst="rect">
            <a:avLst/>
          </a:prstGeom>
          <a:noFill/>
        </p:spPr>
        <p:txBody>
          <a:bodyPr wrap="square" lIns="0" rIns="0">
            <a:spAutoFit/>
          </a:bodyPr>
          <a:lstStyle/>
          <a:p>
            <a:pPr algn="ctr"/>
            <a:r>
              <a:rPr lang="en-US" sz="900">
                <a:solidFill>
                  <a:srgbClr val="0078D4"/>
                </a:solidFill>
                <a:latin typeface="Segoe UI Semibold" panose="020B0702040204020203" pitchFamily="34" charset="0"/>
                <a:cs typeface="Segoe UI Semibold" panose="020B0702040204020203" pitchFamily="34" charset="0"/>
              </a:rPr>
              <a:t>9-16</a:t>
            </a:r>
          </a:p>
        </p:txBody>
      </p:sp>
      <p:sp>
        <p:nvSpPr>
          <p:cNvPr id="1107" name="TextBox 1106">
            <a:extLst>
              <a:ext uri="{FF2B5EF4-FFF2-40B4-BE49-F238E27FC236}">
                <a16:creationId xmlns:a16="http://schemas.microsoft.com/office/drawing/2014/main" id="{59FCBAA7-3550-A2BB-2744-D6099B96DBCA}"/>
              </a:ext>
            </a:extLst>
          </p:cNvPr>
          <p:cNvSpPr txBox="1"/>
          <p:nvPr/>
        </p:nvSpPr>
        <p:spPr>
          <a:xfrm>
            <a:off x="10007937" y="5196973"/>
            <a:ext cx="453620" cy="246221"/>
          </a:xfrm>
          <a:prstGeom prst="rect">
            <a:avLst/>
          </a:prstGeom>
          <a:noFill/>
        </p:spPr>
        <p:txBody>
          <a:bodyPr wrap="square" lIns="0" rIns="0">
            <a:spAutoFit/>
          </a:bodyPr>
          <a:lstStyle/>
          <a:p>
            <a:pPr algn="ctr"/>
            <a:r>
              <a:rPr lang="en-US" sz="1000">
                <a:solidFill>
                  <a:srgbClr val="0078D4"/>
                </a:solidFill>
                <a:latin typeface="Segoe UI Semibold" panose="020B0702040204020203" pitchFamily="34" charset="0"/>
                <a:cs typeface="Segoe UI Semibold" panose="020B0702040204020203" pitchFamily="34" charset="0"/>
              </a:rPr>
              <a:t>17-24</a:t>
            </a:r>
          </a:p>
        </p:txBody>
      </p:sp>
      <p:sp>
        <p:nvSpPr>
          <p:cNvPr id="1108" name="TextBox 1107">
            <a:extLst>
              <a:ext uri="{FF2B5EF4-FFF2-40B4-BE49-F238E27FC236}">
                <a16:creationId xmlns:a16="http://schemas.microsoft.com/office/drawing/2014/main" id="{ADFE3342-85A2-3412-3B3B-A448C674D955}"/>
              </a:ext>
            </a:extLst>
          </p:cNvPr>
          <p:cNvSpPr txBox="1"/>
          <p:nvPr/>
        </p:nvSpPr>
        <p:spPr>
          <a:xfrm>
            <a:off x="10788120" y="5196973"/>
            <a:ext cx="453620" cy="246221"/>
          </a:xfrm>
          <a:prstGeom prst="rect">
            <a:avLst/>
          </a:prstGeom>
          <a:noFill/>
        </p:spPr>
        <p:txBody>
          <a:bodyPr wrap="square" lIns="0" rIns="0">
            <a:spAutoFit/>
          </a:bodyPr>
          <a:lstStyle/>
          <a:p>
            <a:pPr algn="ctr"/>
            <a:r>
              <a:rPr lang="en-US" sz="1000">
                <a:solidFill>
                  <a:srgbClr val="0078D4"/>
                </a:solidFill>
                <a:latin typeface="Segoe UI Semibold" panose="020B0702040204020203" pitchFamily="34" charset="0"/>
                <a:cs typeface="Segoe UI Semibold" panose="020B0702040204020203" pitchFamily="34" charset="0"/>
              </a:rPr>
              <a:t>25-32</a:t>
            </a:r>
          </a:p>
        </p:txBody>
      </p:sp>
      <p:cxnSp>
        <p:nvCxnSpPr>
          <p:cNvPr id="1109" name="Connector: Elbow 38" title="Decorative">
            <a:extLst>
              <a:ext uri="{FF2B5EF4-FFF2-40B4-BE49-F238E27FC236}">
                <a16:creationId xmlns:a16="http://schemas.microsoft.com/office/drawing/2014/main" id="{58A80202-B66E-BE32-8820-217F7F7E22EE}"/>
              </a:ext>
            </a:extLst>
          </p:cNvPr>
          <p:cNvCxnSpPr>
            <a:stCxn id="540" idx="2"/>
            <a:endCxn id="1095" idx="0"/>
          </p:cNvCxnSpPr>
          <p:nvPr/>
        </p:nvCxnSpPr>
        <p:spPr>
          <a:xfrm rot="16200000" flipH="1">
            <a:off x="6975101" y="3430580"/>
            <a:ext cx="802159" cy="694975"/>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Elbow 40" title="Decorative">
            <a:extLst>
              <a:ext uri="{FF2B5EF4-FFF2-40B4-BE49-F238E27FC236}">
                <a16:creationId xmlns:a16="http://schemas.microsoft.com/office/drawing/2014/main" id="{C1DAEBFF-9AE8-1B5F-2D29-BCB97508B42A}"/>
              </a:ext>
            </a:extLst>
          </p:cNvPr>
          <p:cNvCxnSpPr>
            <a:cxnSpLocks/>
            <a:stCxn id="541" idx="2"/>
            <a:endCxn id="1100" idx="0"/>
          </p:cNvCxnSpPr>
          <p:nvPr/>
        </p:nvCxnSpPr>
        <p:spPr>
          <a:xfrm rot="16200000" flipH="1">
            <a:off x="8488343" y="3180252"/>
            <a:ext cx="800858" cy="1194331"/>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1" name="Connector: Elbow 44" title="Decorative">
            <a:extLst>
              <a:ext uri="{FF2B5EF4-FFF2-40B4-BE49-F238E27FC236}">
                <a16:creationId xmlns:a16="http://schemas.microsoft.com/office/drawing/2014/main" id="{6D15BD3E-7E05-81C3-7047-869AC40DCA46}"/>
              </a:ext>
            </a:extLst>
          </p:cNvPr>
          <p:cNvCxnSpPr>
            <a:cxnSpLocks/>
            <a:stCxn id="542" idx="2"/>
            <a:endCxn id="1101" idx="0"/>
          </p:cNvCxnSpPr>
          <p:nvPr/>
        </p:nvCxnSpPr>
        <p:spPr>
          <a:xfrm rot="16200000" flipH="1">
            <a:off x="9499041" y="3432468"/>
            <a:ext cx="806976" cy="696017"/>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2" name="Connector: Elbow 77" title="Decorative">
            <a:extLst>
              <a:ext uri="{FF2B5EF4-FFF2-40B4-BE49-F238E27FC236}">
                <a16:creationId xmlns:a16="http://schemas.microsoft.com/office/drawing/2014/main" id="{D81CA146-0616-C2DF-014D-B4B5BFD948B5}"/>
              </a:ext>
            </a:extLst>
          </p:cNvPr>
          <p:cNvCxnSpPr>
            <a:cxnSpLocks/>
            <a:stCxn id="543" idx="2"/>
            <a:endCxn id="1102" idx="0"/>
          </p:cNvCxnSpPr>
          <p:nvPr/>
        </p:nvCxnSpPr>
        <p:spPr>
          <a:xfrm rot="16200000" flipH="1">
            <a:off x="10511768" y="3682655"/>
            <a:ext cx="809037" cy="197704"/>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13" name="Group 1112" title="Decorative">
            <a:extLst>
              <a:ext uri="{FF2B5EF4-FFF2-40B4-BE49-F238E27FC236}">
                <a16:creationId xmlns:a16="http://schemas.microsoft.com/office/drawing/2014/main" id="{1EB819B4-821F-5C62-5CBB-A7851370257E}"/>
              </a:ext>
            </a:extLst>
          </p:cNvPr>
          <p:cNvGrpSpPr/>
          <p:nvPr/>
        </p:nvGrpSpPr>
        <p:grpSpPr>
          <a:xfrm>
            <a:off x="8763087" y="1504517"/>
            <a:ext cx="2257843" cy="1175773"/>
            <a:chOff x="8316270" y="1251529"/>
            <a:chExt cx="2257843" cy="1175773"/>
          </a:xfrm>
        </p:grpSpPr>
        <p:sp>
          <p:nvSpPr>
            <p:cNvPr id="1114" name="Rectangle 1113">
              <a:extLst>
                <a:ext uri="{FF2B5EF4-FFF2-40B4-BE49-F238E27FC236}">
                  <a16:creationId xmlns:a16="http://schemas.microsoft.com/office/drawing/2014/main" id="{6BA8598D-8975-A482-A231-36AECC9ACBE3}"/>
                </a:ext>
              </a:extLst>
            </p:cNvPr>
            <p:cNvSpPr/>
            <p:nvPr/>
          </p:nvSpPr>
          <p:spPr>
            <a:xfrm>
              <a:off x="8316270" y="2149747"/>
              <a:ext cx="276187" cy="2775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Callout: Line 84">
              <a:extLst>
                <a:ext uri="{FF2B5EF4-FFF2-40B4-BE49-F238E27FC236}">
                  <a16:creationId xmlns:a16="http://schemas.microsoft.com/office/drawing/2014/main" id="{7774A4E8-645D-713B-85E5-3C61462FDA13}"/>
                </a:ext>
              </a:extLst>
            </p:cNvPr>
            <p:cNvSpPr/>
            <p:nvPr/>
          </p:nvSpPr>
          <p:spPr>
            <a:xfrm>
              <a:off x="9576185" y="1251529"/>
              <a:ext cx="997928" cy="656848"/>
            </a:xfrm>
            <a:prstGeom prst="borderCallout1">
              <a:avLst>
                <a:gd name="adj1" fmla="val 18750"/>
                <a:gd name="adj2" fmla="val -8333"/>
                <a:gd name="adj3" fmla="val 117384"/>
                <a:gd name="adj4" fmla="val -913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a:solidFill>
                    <a:srgbClr val="FF0000"/>
                  </a:solidFill>
                </a:rPr>
                <a:t>Route to Node based on shard key filter</a:t>
              </a:r>
            </a:p>
          </p:txBody>
        </p:sp>
      </p:grpSp>
      <p:grpSp>
        <p:nvGrpSpPr>
          <p:cNvPr id="1116" name="Group 1115" title="Decorative">
            <a:extLst>
              <a:ext uri="{FF2B5EF4-FFF2-40B4-BE49-F238E27FC236}">
                <a16:creationId xmlns:a16="http://schemas.microsoft.com/office/drawing/2014/main" id="{B86A4F9C-18CB-5CDE-04C5-D7C5BDF1D155}"/>
              </a:ext>
            </a:extLst>
          </p:cNvPr>
          <p:cNvGrpSpPr/>
          <p:nvPr/>
        </p:nvGrpSpPr>
        <p:grpSpPr>
          <a:xfrm>
            <a:off x="6777749" y="1169412"/>
            <a:ext cx="2634419" cy="470676"/>
            <a:chOff x="6302652" y="888936"/>
            <a:chExt cx="2634419" cy="470676"/>
          </a:xfrm>
        </p:grpSpPr>
        <p:sp>
          <p:nvSpPr>
            <p:cNvPr id="1117" name="Callout: Line 93">
              <a:extLst>
                <a:ext uri="{FF2B5EF4-FFF2-40B4-BE49-F238E27FC236}">
                  <a16:creationId xmlns:a16="http://schemas.microsoft.com/office/drawing/2014/main" id="{911C143D-3805-CAED-BDC2-E0F598FA7227}"/>
                </a:ext>
              </a:extLst>
            </p:cNvPr>
            <p:cNvSpPr/>
            <p:nvPr/>
          </p:nvSpPr>
          <p:spPr>
            <a:xfrm>
              <a:off x="6302652" y="888936"/>
              <a:ext cx="1120829" cy="381490"/>
            </a:xfrm>
            <a:prstGeom prst="borderCallout1">
              <a:avLst>
                <a:gd name="adj1" fmla="val 22413"/>
                <a:gd name="adj2" fmla="val 105803"/>
                <a:gd name="adj3" fmla="val 70923"/>
                <a:gd name="adj4" fmla="val 15824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a:solidFill>
                    <a:srgbClr val="FF0000"/>
                  </a:solidFill>
                </a:rPr>
                <a:t>Query issued on shard key</a:t>
              </a:r>
            </a:p>
          </p:txBody>
        </p:sp>
        <p:sp>
          <p:nvSpPr>
            <p:cNvPr id="1118" name="TextBox 1117">
              <a:extLst>
                <a:ext uri="{FF2B5EF4-FFF2-40B4-BE49-F238E27FC236}">
                  <a16:creationId xmlns:a16="http://schemas.microsoft.com/office/drawing/2014/main" id="{591B3963-9D3E-ABC2-CA8A-0E56A7B46FB8}"/>
                </a:ext>
              </a:extLst>
            </p:cNvPr>
            <p:cNvSpPr txBox="1"/>
            <p:nvPr/>
          </p:nvSpPr>
          <p:spPr>
            <a:xfrm>
              <a:off x="8047673" y="1021058"/>
              <a:ext cx="889398" cy="338554"/>
            </a:xfrm>
            <a:prstGeom prst="rect">
              <a:avLst/>
            </a:prstGeom>
            <a:noFill/>
          </p:spPr>
          <p:txBody>
            <a:bodyPr wrap="square" rtlCol="0">
              <a:spAutoFit/>
            </a:bodyPr>
            <a:lstStyle/>
            <a:p>
              <a:r>
                <a:rPr lang="en-US" sz="1600">
                  <a:solidFill>
                    <a:srgbClr val="FF0000"/>
                  </a:solidFill>
                  <a:latin typeface="Consolas" panose="020B0609020204030204" pitchFamily="49" charset="0"/>
                </a:rPr>
                <a:t>SELECT</a:t>
              </a:r>
            </a:p>
          </p:txBody>
        </p:sp>
      </p:grpSp>
      <p:grpSp>
        <p:nvGrpSpPr>
          <p:cNvPr id="1119" name="Group 1118" title=" Decorative">
            <a:extLst>
              <a:ext uri="{FF2B5EF4-FFF2-40B4-BE49-F238E27FC236}">
                <a16:creationId xmlns:a16="http://schemas.microsoft.com/office/drawing/2014/main" id="{CE5D5378-0063-ADF4-6DB3-31BCF35448D0}"/>
              </a:ext>
            </a:extLst>
          </p:cNvPr>
          <p:cNvGrpSpPr/>
          <p:nvPr/>
        </p:nvGrpSpPr>
        <p:grpSpPr>
          <a:xfrm>
            <a:off x="5419396" y="1643547"/>
            <a:ext cx="1949281" cy="1785465"/>
            <a:chOff x="4972579" y="1390559"/>
            <a:chExt cx="1949281" cy="1785465"/>
          </a:xfrm>
        </p:grpSpPr>
        <p:sp>
          <p:nvSpPr>
            <p:cNvPr id="1120" name="Rectangle 1119">
              <a:extLst>
                <a:ext uri="{FF2B5EF4-FFF2-40B4-BE49-F238E27FC236}">
                  <a16:creationId xmlns:a16="http://schemas.microsoft.com/office/drawing/2014/main" id="{5333EA0A-C8CB-1590-D65B-24493566D2A6}"/>
                </a:ext>
              </a:extLst>
            </p:cNvPr>
            <p:cNvSpPr/>
            <p:nvPr/>
          </p:nvSpPr>
          <p:spPr>
            <a:xfrm>
              <a:off x="6244248" y="2485241"/>
              <a:ext cx="677612" cy="6907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Callout: Line 102">
              <a:extLst>
                <a:ext uri="{FF2B5EF4-FFF2-40B4-BE49-F238E27FC236}">
                  <a16:creationId xmlns:a16="http://schemas.microsoft.com/office/drawing/2014/main" id="{A4A014F1-2056-0FDC-A6BD-A463F38C4E5E}"/>
                </a:ext>
              </a:extLst>
            </p:cNvPr>
            <p:cNvSpPr/>
            <p:nvPr/>
          </p:nvSpPr>
          <p:spPr>
            <a:xfrm>
              <a:off x="4972579" y="1390559"/>
              <a:ext cx="1079289" cy="534315"/>
            </a:xfrm>
            <a:prstGeom prst="borderCallout1">
              <a:avLst>
                <a:gd name="adj1" fmla="val 22413"/>
                <a:gd name="adj2" fmla="val 105803"/>
                <a:gd name="adj3" fmla="val 186163"/>
                <a:gd name="adj4" fmla="val 13791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a:solidFill>
                    <a:srgbClr val="FF0000"/>
                  </a:solidFill>
                </a:rPr>
                <a:t>Individual node executes query</a:t>
              </a:r>
            </a:p>
          </p:txBody>
        </p:sp>
      </p:grpSp>
      <p:grpSp>
        <p:nvGrpSpPr>
          <p:cNvPr id="1122" name="Group 1121" title=" Decorative">
            <a:extLst>
              <a:ext uri="{FF2B5EF4-FFF2-40B4-BE49-F238E27FC236}">
                <a16:creationId xmlns:a16="http://schemas.microsoft.com/office/drawing/2014/main" id="{09BECC2A-745C-290C-B024-CA7359BBFFC6}"/>
              </a:ext>
            </a:extLst>
          </p:cNvPr>
          <p:cNvGrpSpPr/>
          <p:nvPr/>
        </p:nvGrpSpPr>
        <p:grpSpPr>
          <a:xfrm>
            <a:off x="5373835" y="4250971"/>
            <a:ext cx="2586108" cy="2312681"/>
            <a:chOff x="4927018" y="3997983"/>
            <a:chExt cx="2586108" cy="2312681"/>
          </a:xfrm>
        </p:grpSpPr>
        <p:sp>
          <p:nvSpPr>
            <p:cNvPr id="1123" name="Callout: Line 106">
              <a:extLst>
                <a:ext uri="{FF2B5EF4-FFF2-40B4-BE49-F238E27FC236}">
                  <a16:creationId xmlns:a16="http://schemas.microsoft.com/office/drawing/2014/main" id="{CBD00333-453E-B150-DC36-800C8092E212}"/>
                </a:ext>
              </a:extLst>
            </p:cNvPr>
            <p:cNvSpPr/>
            <p:nvPr/>
          </p:nvSpPr>
          <p:spPr>
            <a:xfrm>
              <a:off x="4927018" y="5776349"/>
              <a:ext cx="1079289" cy="534315"/>
            </a:xfrm>
            <a:prstGeom prst="borderCallout1">
              <a:avLst>
                <a:gd name="adj1" fmla="val 22413"/>
                <a:gd name="adj2" fmla="val 105803"/>
                <a:gd name="adj3" fmla="val -103566"/>
                <a:gd name="adj4" fmla="val 17879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a:solidFill>
                    <a:srgbClr val="FF0000"/>
                  </a:solidFill>
                </a:rPr>
                <a:t>Query executed against a single shard</a:t>
              </a:r>
            </a:p>
          </p:txBody>
        </p:sp>
        <p:sp>
          <p:nvSpPr>
            <p:cNvPr id="1124" name="Rectangle 1123">
              <a:extLst>
                <a:ext uri="{FF2B5EF4-FFF2-40B4-BE49-F238E27FC236}">
                  <a16:creationId xmlns:a16="http://schemas.microsoft.com/office/drawing/2014/main" id="{DEE1AE32-4863-8695-2B2C-1BB121709807}"/>
                </a:ext>
              </a:extLst>
            </p:cNvPr>
            <p:cNvSpPr/>
            <p:nvPr/>
          </p:nvSpPr>
          <p:spPr>
            <a:xfrm>
              <a:off x="6705293" y="3997983"/>
              <a:ext cx="807833" cy="12894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BE246F08-AC35-A2EC-C4CA-3B5F79A95578}"/>
              </a:ext>
            </a:extLst>
          </p:cNvPr>
          <p:cNvSpPr txBox="1"/>
          <p:nvPr/>
        </p:nvSpPr>
        <p:spPr>
          <a:xfrm>
            <a:off x="999104" y="2933049"/>
            <a:ext cx="4271220" cy="1323439"/>
          </a:xfrm>
          <a:prstGeom prst="rect">
            <a:avLst/>
          </a:prstGeom>
          <a:noFill/>
        </p:spPr>
        <p:txBody>
          <a:bodyPr wrap="square">
            <a:spAutoFit/>
          </a:bodyPr>
          <a:lstStyle/>
          <a:p>
            <a:r>
              <a:rPr lang="en-US" sz="1600" b="1">
                <a:latin typeface="Segoe UI Semibold" panose="020B0502040204020203" pitchFamily="34" charset="0"/>
                <a:cs typeface="Segoe UI Semibold" panose="020B0502040204020203" pitchFamily="34" charset="0"/>
              </a:rPr>
              <a:t>Coordinator node determines which node owns the shard and routes the query</a:t>
            </a:r>
          </a:p>
          <a:p>
            <a:endParaRPr lang="en-US" sz="1600" b="1">
              <a:latin typeface="Segoe UI Semibold" panose="020B0502040204020203" pitchFamily="34" charset="0"/>
              <a:cs typeface="Segoe UI Semibold" panose="020B0502040204020203" pitchFamily="34" charset="0"/>
            </a:endParaRPr>
          </a:p>
          <a:p>
            <a:r>
              <a:rPr lang="en-US" sz="1600" b="1">
                <a:latin typeface="Segoe UI Semibold" panose="020B0502040204020203" pitchFamily="34" charset="0"/>
                <a:cs typeface="Segoe UI Semibold" panose="020B0502040204020203" pitchFamily="34" charset="0"/>
              </a:rPr>
              <a:t>Query is executed on the worker node that owns the specific shard</a:t>
            </a:r>
          </a:p>
        </p:txBody>
      </p:sp>
      <p:sp>
        <p:nvSpPr>
          <p:cNvPr id="4" name="TextBox 3">
            <a:extLst>
              <a:ext uri="{FF2B5EF4-FFF2-40B4-BE49-F238E27FC236}">
                <a16:creationId xmlns:a16="http://schemas.microsoft.com/office/drawing/2014/main" id="{13468B16-379C-C64C-059C-908DFB3E15FF}"/>
              </a:ext>
            </a:extLst>
          </p:cNvPr>
          <p:cNvSpPr txBox="1"/>
          <p:nvPr/>
        </p:nvSpPr>
        <p:spPr>
          <a:xfrm>
            <a:off x="8987275" y="2297476"/>
            <a:ext cx="933076" cy="258532"/>
          </a:xfrm>
          <a:prstGeom prst="rect">
            <a:avLst/>
          </a:prstGeom>
          <a:noFill/>
        </p:spPr>
        <p:txBody>
          <a:bodyPr wrap="none" lIns="91440" tIns="45720" rIns="91440" bIns="45720" rtlCol="0">
            <a:spAutoFit/>
          </a:bodyPr>
          <a:lstStyle/>
          <a:p>
            <a:pPr algn="l">
              <a:lnSpc>
                <a:spcPct val="90000"/>
              </a:lnSpc>
              <a:spcAft>
                <a:spcPts val="600"/>
              </a:spcAft>
            </a:pPr>
            <a:r>
              <a:rPr lang="en-US" sz="1200">
                <a:solidFill>
                  <a:srgbClr val="0078D4"/>
                </a:solidFill>
              </a:rPr>
              <a:t>Coordinator</a:t>
            </a:r>
          </a:p>
        </p:txBody>
      </p:sp>
    </p:spTree>
    <p:extLst>
      <p:ext uri="{BB962C8B-B14F-4D97-AF65-F5344CB8AC3E}">
        <p14:creationId xmlns:p14="http://schemas.microsoft.com/office/powerpoint/2010/main" val="2168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113"/>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2500"/>
                                  </p:stCondLst>
                                  <p:childTnLst>
                                    <p:set>
                                      <p:cBhvr>
                                        <p:cTn id="9" dur="1" fill="hold">
                                          <p:stCondLst>
                                            <p:cond delay="0"/>
                                          </p:stCondLst>
                                        </p:cTn>
                                        <p:tgtEl>
                                          <p:spTgt spid="1119"/>
                                        </p:tgtEl>
                                        <p:attrNameLst>
                                          <p:attrName>style.visibility</p:attrName>
                                        </p:attrNameLst>
                                      </p:cBhvr>
                                      <p:to>
                                        <p:strVal val="visible"/>
                                      </p:to>
                                    </p:set>
                                  </p:childTnLst>
                                </p:cTn>
                              </p:par>
                            </p:childTnLst>
                          </p:cTn>
                        </p:par>
                        <p:par>
                          <p:cTn id="10" fill="hold">
                            <p:stCondLst>
                              <p:cond delay="4500"/>
                            </p:stCondLst>
                            <p:childTnLst>
                              <p:par>
                                <p:cTn id="11" presetID="12" presetClass="entr" presetSubtype="4" fill="hold" nodeType="afterEffect">
                                  <p:stCondLst>
                                    <p:cond delay="1500"/>
                                  </p:stCondLst>
                                  <p:childTnLst>
                                    <p:set>
                                      <p:cBhvr>
                                        <p:cTn id="12" dur="1" fill="hold">
                                          <p:stCondLst>
                                            <p:cond delay="0"/>
                                          </p:stCondLst>
                                        </p:cTn>
                                        <p:tgtEl>
                                          <p:spTgt spid="1122"/>
                                        </p:tgtEl>
                                        <p:attrNameLst>
                                          <p:attrName>style.visibility</p:attrName>
                                        </p:attrNameLst>
                                      </p:cBhvr>
                                      <p:to>
                                        <p:strVal val="visible"/>
                                      </p:to>
                                    </p:set>
                                    <p:anim calcmode="lin" valueType="num">
                                      <p:cBhvr additive="base">
                                        <p:cTn id="13" dur="500"/>
                                        <p:tgtEl>
                                          <p:spTgt spid="1122"/>
                                        </p:tgtEl>
                                        <p:attrNameLst>
                                          <p:attrName>ppt_y</p:attrName>
                                        </p:attrNameLst>
                                      </p:cBhvr>
                                      <p:tavLst>
                                        <p:tav tm="0">
                                          <p:val>
                                            <p:strVal val="#ppt_y+#ppt_h*1.125000"/>
                                          </p:val>
                                        </p:tav>
                                        <p:tav tm="100000">
                                          <p:val>
                                            <p:strVal val="#ppt_y"/>
                                          </p:val>
                                        </p:tav>
                                      </p:tavLst>
                                    </p:anim>
                                    <p:animEffect transition="in" filter="wipe(up)">
                                      <p:cBhvr>
                                        <p:cTn id="14" dur="5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5484-1F3B-F763-E6B0-60712D91060F}"/>
              </a:ext>
            </a:extLst>
          </p:cNvPr>
          <p:cNvSpPr>
            <a:spLocks noGrp="1"/>
          </p:cNvSpPr>
          <p:nvPr>
            <p:ph type="title"/>
          </p:nvPr>
        </p:nvSpPr>
        <p:spPr>
          <a:xfrm>
            <a:off x="323784" y="92138"/>
            <a:ext cx="11072453" cy="856111"/>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Query plan </a:t>
            </a:r>
          </a:p>
        </p:txBody>
      </p:sp>
      <p:cxnSp>
        <p:nvCxnSpPr>
          <p:cNvPr id="13" name="Straight Connector 12" title=" Decorative">
            <a:extLst>
              <a:ext uri="{FF2B5EF4-FFF2-40B4-BE49-F238E27FC236}">
                <a16:creationId xmlns:a16="http://schemas.microsoft.com/office/drawing/2014/main" id="{21F8BC72-5416-8EB8-47A2-A32E477B30C8}"/>
              </a:ext>
            </a:extLst>
          </p:cNvPr>
          <p:cNvCxnSpPr>
            <a:cxnSpLocks/>
          </p:cNvCxnSpPr>
          <p:nvPr/>
        </p:nvCxnSpPr>
        <p:spPr>
          <a:xfrm>
            <a:off x="6290682" y="1543909"/>
            <a:ext cx="0" cy="50190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FE74E3C-A525-C6CE-B5F4-DD259C1BAB0A}"/>
              </a:ext>
            </a:extLst>
          </p:cNvPr>
          <p:cNvSpPr txBox="1"/>
          <p:nvPr/>
        </p:nvSpPr>
        <p:spPr>
          <a:xfrm>
            <a:off x="952204" y="1152930"/>
            <a:ext cx="3085973" cy="369332"/>
          </a:xfrm>
          <a:prstGeom prst="rect">
            <a:avLst/>
          </a:prstGeom>
          <a:noFill/>
        </p:spPr>
        <p:txBody>
          <a:bodyPr wrap="none" lIns="91440" tIns="45720" rIns="91440" bIns="45720" rtlCol="0" anchor="t">
            <a:spAutoFit/>
          </a:bodyPr>
          <a:lstStyle/>
          <a:p>
            <a:r>
              <a:rPr lang="en-US" b="1">
                <a:solidFill>
                  <a:schemeClr val="accent1">
                    <a:lumMod val="75000"/>
                  </a:schemeClr>
                </a:solidFill>
                <a:latin typeface="Segoe UI Semibold"/>
                <a:cs typeface="Segoe UI Semibold"/>
              </a:rPr>
              <a:t>Single node native Postgres</a:t>
            </a:r>
            <a:endParaRPr lang="en-US"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18" name="TextBox 17">
            <a:extLst>
              <a:ext uri="{FF2B5EF4-FFF2-40B4-BE49-F238E27FC236}">
                <a16:creationId xmlns:a16="http://schemas.microsoft.com/office/drawing/2014/main" id="{DDDF92AB-0E78-F198-A17D-552F43E1356B}"/>
              </a:ext>
            </a:extLst>
          </p:cNvPr>
          <p:cNvSpPr txBox="1"/>
          <p:nvPr/>
        </p:nvSpPr>
        <p:spPr>
          <a:xfrm>
            <a:off x="6733259" y="1146911"/>
            <a:ext cx="5119928" cy="369332"/>
          </a:xfrm>
          <a:prstGeom prst="rect">
            <a:avLst/>
          </a:prstGeom>
          <a:noFill/>
        </p:spPr>
        <p:txBody>
          <a:bodyPr wrap="none" lIns="91440" tIns="45720" rIns="91440" bIns="45720" rtlCol="0" anchor="t">
            <a:spAutoFit/>
          </a:bodyPr>
          <a:lstStyle/>
          <a:p>
            <a:r>
              <a:rPr lang="en-US" b="1">
                <a:solidFill>
                  <a:schemeClr val="accent1">
                    <a:lumMod val="75000"/>
                  </a:schemeClr>
                </a:solidFill>
                <a:latin typeface="Segoe UI Semibold"/>
                <a:cs typeface="Segoe UI Semibold"/>
              </a:rPr>
              <a:t>Azure Cosmos DB for PostgreSQL (Multi-Node)</a:t>
            </a:r>
          </a:p>
        </p:txBody>
      </p:sp>
      <p:pic>
        <p:nvPicPr>
          <p:cNvPr id="23" name="Picture 22" descr="Execution Plan On multi-node set up">
            <a:extLst>
              <a:ext uri="{FF2B5EF4-FFF2-40B4-BE49-F238E27FC236}">
                <a16:creationId xmlns:a16="http://schemas.microsoft.com/office/drawing/2014/main" id="{7EFA0701-1BF6-8D60-B6CC-F2EF43A3A86A}"/>
              </a:ext>
            </a:extLst>
          </p:cNvPr>
          <p:cNvPicPr>
            <a:picLocks noChangeAspect="1"/>
          </p:cNvPicPr>
          <p:nvPr/>
        </p:nvPicPr>
        <p:blipFill>
          <a:blip r:embed="rId3"/>
          <a:stretch>
            <a:fillRect/>
          </a:stretch>
        </p:blipFill>
        <p:spPr>
          <a:xfrm>
            <a:off x="6633430" y="1770237"/>
            <a:ext cx="4760342" cy="5029199"/>
          </a:xfrm>
          <a:prstGeom prst="rect">
            <a:avLst/>
          </a:prstGeom>
        </p:spPr>
      </p:pic>
      <p:pic>
        <p:nvPicPr>
          <p:cNvPr id="3" name="Picture 2" descr="Execution on single node set up">
            <a:extLst>
              <a:ext uri="{FF2B5EF4-FFF2-40B4-BE49-F238E27FC236}">
                <a16:creationId xmlns:a16="http://schemas.microsoft.com/office/drawing/2014/main" id="{6370E4A9-EC00-5A7A-31C3-B433402790D8}"/>
              </a:ext>
            </a:extLst>
          </p:cNvPr>
          <p:cNvPicPr>
            <a:picLocks noChangeAspect="1"/>
          </p:cNvPicPr>
          <p:nvPr/>
        </p:nvPicPr>
        <p:blipFill>
          <a:blip r:embed="rId4"/>
          <a:stretch>
            <a:fillRect/>
          </a:stretch>
        </p:blipFill>
        <p:spPr>
          <a:xfrm>
            <a:off x="690391" y="1770237"/>
            <a:ext cx="5257544" cy="1568386"/>
          </a:xfrm>
          <a:prstGeom prst="rect">
            <a:avLst/>
          </a:prstGeom>
        </p:spPr>
      </p:pic>
      <p:sp>
        <p:nvSpPr>
          <p:cNvPr id="4" name="TextBox 3">
            <a:extLst>
              <a:ext uri="{FF2B5EF4-FFF2-40B4-BE49-F238E27FC236}">
                <a16:creationId xmlns:a16="http://schemas.microsoft.com/office/drawing/2014/main" id="{1344D89F-EDA9-FE68-92E4-9050337FA22F}"/>
              </a:ext>
            </a:extLst>
          </p:cNvPr>
          <p:cNvSpPr txBox="1"/>
          <p:nvPr/>
        </p:nvSpPr>
        <p:spPr>
          <a:xfrm>
            <a:off x="701750" y="3785191"/>
            <a:ext cx="5257544" cy="523220"/>
          </a:xfrm>
          <a:prstGeom prst="rect">
            <a:avLst/>
          </a:prstGeom>
          <a:noFill/>
        </p:spPr>
        <p:txBody>
          <a:bodyPr wrap="square" rtlCol="0">
            <a:spAutoFit/>
          </a:bodyPr>
          <a:lstStyle/>
          <a:p>
            <a:r>
              <a:rPr lang="en-US" sz="1400" b="1">
                <a:solidFill>
                  <a:schemeClr val="accent1">
                    <a:lumMod val="75000"/>
                  </a:schemeClr>
                </a:solidFill>
                <a:latin typeface="Segoe UI Semibold" panose="020B0502040204020203" pitchFamily="34" charset="0"/>
                <a:cs typeface="Segoe UI Semibold" panose="020B0502040204020203" pitchFamily="34" charset="0"/>
              </a:rPr>
              <a:t>All data resides on same node, resources available on single node gets allocated</a:t>
            </a:r>
          </a:p>
        </p:txBody>
      </p:sp>
    </p:spTree>
    <p:extLst>
      <p:ext uri="{BB962C8B-B14F-4D97-AF65-F5344CB8AC3E}">
        <p14:creationId xmlns:p14="http://schemas.microsoft.com/office/powerpoint/2010/main" val="1364089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5484-1F3B-F763-E6B0-60712D91060F}"/>
              </a:ext>
            </a:extLst>
          </p:cNvPr>
          <p:cNvSpPr>
            <a:spLocks noGrp="1"/>
          </p:cNvSpPr>
          <p:nvPr>
            <p:ph type="title"/>
          </p:nvPr>
        </p:nvSpPr>
        <p:spPr>
          <a:xfrm>
            <a:off x="323784" y="92138"/>
            <a:ext cx="11072453" cy="856111"/>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Query plan (Count(*))</a:t>
            </a:r>
          </a:p>
        </p:txBody>
      </p:sp>
      <p:cxnSp>
        <p:nvCxnSpPr>
          <p:cNvPr id="13" name="Straight Connector 12" title="Decorative">
            <a:extLst>
              <a:ext uri="{FF2B5EF4-FFF2-40B4-BE49-F238E27FC236}">
                <a16:creationId xmlns:a16="http://schemas.microsoft.com/office/drawing/2014/main" id="{21F8BC72-5416-8EB8-47A2-A32E477B30C8}"/>
              </a:ext>
            </a:extLst>
          </p:cNvPr>
          <p:cNvCxnSpPr>
            <a:cxnSpLocks/>
          </p:cNvCxnSpPr>
          <p:nvPr/>
        </p:nvCxnSpPr>
        <p:spPr>
          <a:xfrm>
            <a:off x="5993799" y="1543909"/>
            <a:ext cx="0" cy="50190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FE74E3C-A525-C6CE-B5F4-DD259C1BAB0A}"/>
              </a:ext>
            </a:extLst>
          </p:cNvPr>
          <p:cNvSpPr txBox="1"/>
          <p:nvPr/>
        </p:nvSpPr>
        <p:spPr>
          <a:xfrm>
            <a:off x="766867" y="1146911"/>
            <a:ext cx="3085973" cy="369332"/>
          </a:xfrm>
          <a:prstGeom prst="rect">
            <a:avLst/>
          </a:prstGeom>
          <a:noFill/>
        </p:spPr>
        <p:txBody>
          <a:bodyPr wrap="none" rtlCol="0">
            <a:spAutoFit/>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Single node native Postgres</a:t>
            </a:r>
          </a:p>
        </p:txBody>
      </p:sp>
      <p:sp>
        <p:nvSpPr>
          <p:cNvPr id="18" name="TextBox 17">
            <a:extLst>
              <a:ext uri="{FF2B5EF4-FFF2-40B4-BE49-F238E27FC236}">
                <a16:creationId xmlns:a16="http://schemas.microsoft.com/office/drawing/2014/main" id="{DDDF92AB-0E78-F198-A17D-552F43E1356B}"/>
              </a:ext>
            </a:extLst>
          </p:cNvPr>
          <p:cNvSpPr txBox="1"/>
          <p:nvPr/>
        </p:nvSpPr>
        <p:spPr>
          <a:xfrm>
            <a:off x="6472001" y="1146911"/>
            <a:ext cx="4807342" cy="369332"/>
          </a:xfrm>
          <a:prstGeom prst="rect">
            <a:avLst/>
          </a:prstGeom>
          <a:noFill/>
        </p:spPr>
        <p:txBody>
          <a:bodyPr wrap="none" rtlCol="0">
            <a:spAutoFit/>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Azure Cosmos DB for Postgres (Multi-Node)</a:t>
            </a:r>
          </a:p>
        </p:txBody>
      </p:sp>
      <p:pic>
        <p:nvPicPr>
          <p:cNvPr id="5" name="Picture 4" descr="Execution plan for Multi-node set up">
            <a:extLst>
              <a:ext uri="{FF2B5EF4-FFF2-40B4-BE49-F238E27FC236}">
                <a16:creationId xmlns:a16="http://schemas.microsoft.com/office/drawing/2014/main" id="{A7653585-E72A-2546-451C-20494B7B8303}"/>
              </a:ext>
            </a:extLst>
          </p:cNvPr>
          <p:cNvPicPr>
            <a:picLocks noChangeAspect="1"/>
          </p:cNvPicPr>
          <p:nvPr/>
        </p:nvPicPr>
        <p:blipFill>
          <a:blip r:embed="rId3"/>
          <a:stretch>
            <a:fillRect/>
          </a:stretch>
        </p:blipFill>
        <p:spPr>
          <a:xfrm>
            <a:off x="6259704" y="1714905"/>
            <a:ext cx="5866074" cy="4709646"/>
          </a:xfrm>
          <a:prstGeom prst="rect">
            <a:avLst/>
          </a:prstGeom>
        </p:spPr>
      </p:pic>
      <p:pic>
        <p:nvPicPr>
          <p:cNvPr id="6" name="Picture 5" descr="Execution plan for singlei-node notice postgres set up">
            <a:extLst>
              <a:ext uri="{FF2B5EF4-FFF2-40B4-BE49-F238E27FC236}">
                <a16:creationId xmlns:a16="http://schemas.microsoft.com/office/drawing/2014/main" id="{1D380F27-3229-0C8B-270C-DA97DA5B4DB5}"/>
              </a:ext>
            </a:extLst>
          </p:cNvPr>
          <p:cNvPicPr>
            <a:picLocks noChangeAspect="1"/>
          </p:cNvPicPr>
          <p:nvPr/>
        </p:nvPicPr>
        <p:blipFill>
          <a:blip r:embed="rId4"/>
          <a:stretch>
            <a:fillRect/>
          </a:stretch>
        </p:blipFill>
        <p:spPr>
          <a:xfrm>
            <a:off x="605641" y="1726943"/>
            <a:ext cx="4876800" cy="2159000"/>
          </a:xfrm>
          <a:prstGeom prst="rect">
            <a:avLst/>
          </a:prstGeom>
        </p:spPr>
      </p:pic>
    </p:spTree>
    <p:extLst>
      <p:ext uri="{BB962C8B-B14F-4D97-AF65-F5344CB8AC3E}">
        <p14:creationId xmlns:p14="http://schemas.microsoft.com/office/powerpoint/2010/main" val="1759444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5484-1F3B-F763-E6B0-60712D91060F}"/>
              </a:ext>
            </a:extLst>
          </p:cNvPr>
          <p:cNvSpPr>
            <a:spLocks noGrp="1"/>
          </p:cNvSpPr>
          <p:nvPr>
            <p:ph type="title"/>
          </p:nvPr>
        </p:nvSpPr>
        <p:spPr>
          <a:xfrm>
            <a:off x="323784" y="92138"/>
            <a:ext cx="11072453" cy="856111"/>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Query plan (Where)</a:t>
            </a:r>
          </a:p>
        </p:txBody>
      </p:sp>
      <p:cxnSp>
        <p:nvCxnSpPr>
          <p:cNvPr id="13" name="Straight Connector 12" title="Decorative">
            <a:extLst>
              <a:ext uri="{FF2B5EF4-FFF2-40B4-BE49-F238E27FC236}">
                <a16:creationId xmlns:a16="http://schemas.microsoft.com/office/drawing/2014/main" id="{21F8BC72-5416-8EB8-47A2-A32E477B30C8}"/>
              </a:ext>
            </a:extLst>
          </p:cNvPr>
          <p:cNvCxnSpPr>
            <a:cxnSpLocks/>
          </p:cNvCxnSpPr>
          <p:nvPr/>
        </p:nvCxnSpPr>
        <p:spPr>
          <a:xfrm>
            <a:off x="6290682" y="1317581"/>
            <a:ext cx="0" cy="50190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FE74E3C-A525-C6CE-B5F4-DD259C1BAB0A}"/>
              </a:ext>
            </a:extLst>
          </p:cNvPr>
          <p:cNvSpPr txBox="1"/>
          <p:nvPr/>
        </p:nvSpPr>
        <p:spPr>
          <a:xfrm>
            <a:off x="792716" y="948249"/>
            <a:ext cx="3302699" cy="369332"/>
          </a:xfrm>
          <a:prstGeom prst="rect">
            <a:avLst/>
          </a:prstGeom>
          <a:noFill/>
        </p:spPr>
        <p:txBody>
          <a:bodyPr wrap="none" rtlCol="0">
            <a:spAutoFit/>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Query with filter on shard key</a:t>
            </a:r>
          </a:p>
        </p:txBody>
      </p:sp>
      <p:sp>
        <p:nvSpPr>
          <p:cNvPr id="18" name="TextBox 17">
            <a:extLst>
              <a:ext uri="{FF2B5EF4-FFF2-40B4-BE49-F238E27FC236}">
                <a16:creationId xmlns:a16="http://schemas.microsoft.com/office/drawing/2014/main" id="{DDDF92AB-0E78-F198-A17D-552F43E1356B}"/>
              </a:ext>
            </a:extLst>
          </p:cNvPr>
          <p:cNvSpPr txBox="1"/>
          <p:nvPr/>
        </p:nvSpPr>
        <p:spPr>
          <a:xfrm>
            <a:off x="6967175" y="948249"/>
            <a:ext cx="2258823" cy="369332"/>
          </a:xfrm>
          <a:prstGeom prst="rect">
            <a:avLst/>
          </a:prstGeom>
          <a:noFill/>
        </p:spPr>
        <p:txBody>
          <a:bodyPr wrap="none" rtlCol="0">
            <a:spAutoFit/>
          </a:bodyPr>
          <a:lstStyle/>
          <a:p>
            <a:r>
              <a:rPr lang="en-US" b="1">
                <a:solidFill>
                  <a:schemeClr val="accent1">
                    <a:lumMod val="75000"/>
                  </a:schemeClr>
                </a:solidFill>
                <a:latin typeface="Segoe UI Semibold" panose="020B0502040204020203" pitchFamily="34" charset="0"/>
                <a:cs typeface="Segoe UI Semibold" panose="020B0502040204020203" pitchFamily="34" charset="0"/>
              </a:rPr>
              <a:t>Query without filter</a:t>
            </a:r>
          </a:p>
        </p:txBody>
      </p:sp>
      <p:pic>
        <p:nvPicPr>
          <p:cNvPr id="22" name="Picture 21" descr="Execution plan for query with shard key">
            <a:extLst>
              <a:ext uri="{FF2B5EF4-FFF2-40B4-BE49-F238E27FC236}">
                <a16:creationId xmlns:a16="http://schemas.microsoft.com/office/drawing/2014/main" id="{82D75D3F-D090-9F36-18E2-A75B6A125D92}"/>
              </a:ext>
            </a:extLst>
          </p:cNvPr>
          <p:cNvPicPr>
            <a:picLocks noChangeAspect="1"/>
          </p:cNvPicPr>
          <p:nvPr/>
        </p:nvPicPr>
        <p:blipFill>
          <a:blip r:embed="rId3"/>
          <a:stretch>
            <a:fillRect/>
          </a:stretch>
        </p:blipFill>
        <p:spPr>
          <a:xfrm>
            <a:off x="323784" y="1500615"/>
            <a:ext cx="5649551" cy="3779156"/>
          </a:xfrm>
          <a:prstGeom prst="rect">
            <a:avLst/>
          </a:prstGeom>
        </p:spPr>
      </p:pic>
      <p:pic>
        <p:nvPicPr>
          <p:cNvPr id="23" name="Picture 22" descr="Execution Plan without shard key filter">
            <a:extLst>
              <a:ext uri="{FF2B5EF4-FFF2-40B4-BE49-F238E27FC236}">
                <a16:creationId xmlns:a16="http://schemas.microsoft.com/office/drawing/2014/main" id="{7EFA0701-1BF6-8D60-B6CC-F2EF43A3A86A}"/>
              </a:ext>
            </a:extLst>
          </p:cNvPr>
          <p:cNvPicPr>
            <a:picLocks noChangeAspect="1"/>
          </p:cNvPicPr>
          <p:nvPr/>
        </p:nvPicPr>
        <p:blipFill>
          <a:blip r:embed="rId4"/>
          <a:stretch>
            <a:fillRect/>
          </a:stretch>
        </p:blipFill>
        <p:spPr>
          <a:xfrm>
            <a:off x="6633430" y="1543909"/>
            <a:ext cx="4760342" cy="5029199"/>
          </a:xfrm>
          <a:prstGeom prst="rect">
            <a:avLst/>
          </a:prstGeom>
        </p:spPr>
      </p:pic>
    </p:spTree>
    <p:extLst>
      <p:ext uri="{BB962C8B-B14F-4D97-AF65-F5344CB8AC3E}">
        <p14:creationId xmlns:p14="http://schemas.microsoft.com/office/powerpoint/2010/main" val="4128293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4" name="Big back arrows" descr="Decorative">
            <a:extLst>
              <a:ext uri="{FF2B5EF4-FFF2-40B4-BE49-F238E27FC236}">
                <a16:creationId xmlns:a16="http://schemas.microsoft.com/office/drawing/2014/main" id="{9C2764A1-B40E-477C-A966-8725B6692EBE}"/>
              </a:ext>
            </a:extLst>
          </p:cNvPr>
          <p:cNvGrpSpPr/>
          <p:nvPr/>
        </p:nvGrpSpPr>
        <p:grpSpPr>
          <a:xfrm>
            <a:off x="7505313" y="1998593"/>
            <a:ext cx="2492837" cy="4011004"/>
            <a:chOff x="7430461" y="1539262"/>
            <a:chExt cx="2544480" cy="4094108"/>
          </a:xfrm>
        </p:grpSpPr>
        <p:cxnSp>
          <p:nvCxnSpPr>
            <p:cNvPr id="555" name="Straight Arrow Connector 554">
              <a:extLst>
                <a:ext uri="{FF2B5EF4-FFF2-40B4-BE49-F238E27FC236}">
                  <a16:creationId xmlns:a16="http://schemas.microsoft.com/office/drawing/2014/main" id="{B26499B8-13D5-4EEC-8071-D3935BAFC021}"/>
                </a:ext>
              </a:extLst>
            </p:cNvPr>
            <p:cNvCxnSpPr>
              <a:cxnSpLocks/>
            </p:cNvCxnSpPr>
            <p:nvPr/>
          </p:nvCxnSpPr>
          <p:spPr>
            <a:xfrm flipV="1">
              <a:off x="7430461" y="3642935"/>
              <a:ext cx="2497547" cy="1"/>
            </a:xfrm>
            <a:prstGeom prst="straightConnector1">
              <a:avLst/>
            </a:prstGeom>
            <a:noFill/>
            <a:ln w="19050" cap="flat" cmpd="sng" algn="ctr">
              <a:solidFill>
                <a:srgbClr val="0078D4"/>
              </a:solidFill>
              <a:prstDash val="solid"/>
              <a:headEnd type="triangle"/>
              <a:tailEnd type="none"/>
            </a:ln>
            <a:effectLst/>
          </p:spPr>
        </p:cxnSp>
        <p:cxnSp>
          <p:nvCxnSpPr>
            <p:cNvPr id="556" name="Straight Arrow Connector 555">
              <a:extLst>
                <a:ext uri="{FF2B5EF4-FFF2-40B4-BE49-F238E27FC236}">
                  <a16:creationId xmlns:a16="http://schemas.microsoft.com/office/drawing/2014/main" id="{FEADA1DC-742D-4C6B-849A-B3F718EA4EAE}"/>
                </a:ext>
              </a:extLst>
            </p:cNvPr>
            <p:cNvCxnSpPr>
              <a:cxnSpLocks/>
            </p:cNvCxnSpPr>
            <p:nvPr/>
          </p:nvCxnSpPr>
          <p:spPr>
            <a:xfrm flipV="1">
              <a:off x="7430461" y="203047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57" name="Straight Arrow Connector 556">
              <a:extLst>
                <a:ext uri="{FF2B5EF4-FFF2-40B4-BE49-F238E27FC236}">
                  <a16:creationId xmlns:a16="http://schemas.microsoft.com/office/drawing/2014/main" id="{670BE8FE-9AC6-41CA-AC66-747CA520DAD2}"/>
                </a:ext>
              </a:extLst>
            </p:cNvPr>
            <p:cNvCxnSpPr>
              <a:cxnSpLocks/>
            </p:cNvCxnSpPr>
            <p:nvPr/>
          </p:nvCxnSpPr>
          <p:spPr>
            <a:xfrm flipV="1">
              <a:off x="7430461" y="3726954"/>
              <a:ext cx="2497547" cy="1"/>
            </a:xfrm>
            <a:prstGeom prst="straightConnector1">
              <a:avLst/>
            </a:prstGeom>
            <a:noFill/>
            <a:ln w="19050" cap="flat" cmpd="sng" algn="ctr">
              <a:solidFill>
                <a:srgbClr val="0078D4"/>
              </a:solidFill>
              <a:prstDash val="solid"/>
              <a:headEnd type="triangle"/>
              <a:tailEnd type="none"/>
            </a:ln>
            <a:effectLst/>
          </p:spPr>
        </p:cxnSp>
        <p:cxnSp>
          <p:nvCxnSpPr>
            <p:cNvPr id="558" name="Straight Arrow Connector 557">
              <a:extLst>
                <a:ext uri="{FF2B5EF4-FFF2-40B4-BE49-F238E27FC236}">
                  <a16:creationId xmlns:a16="http://schemas.microsoft.com/office/drawing/2014/main" id="{6FA0376D-33A0-48DB-AE20-51616BA241B2}"/>
                </a:ext>
              </a:extLst>
            </p:cNvPr>
            <p:cNvCxnSpPr>
              <a:cxnSpLocks/>
            </p:cNvCxnSpPr>
            <p:nvPr/>
          </p:nvCxnSpPr>
          <p:spPr>
            <a:xfrm flipV="1">
              <a:off x="7430461" y="1932230"/>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59" name="Straight Arrow Connector 558">
              <a:extLst>
                <a:ext uri="{FF2B5EF4-FFF2-40B4-BE49-F238E27FC236}">
                  <a16:creationId xmlns:a16="http://schemas.microsoft.com/office/drawing/2014/main" id="{1176EC5C-5942-4CCE-8451-65FE4F13F80E}"/>
                </a:ext>
              </a:extLst>
            </p:cNvPr>
            <p:cNvCxnSpPr>
              <a:cxnSpLocks/>
            </p:cNvCxnSpPr>
            <p:nvPr/>
          </p:nvCxnSpPr>
          <p:spPr>
            <a:xfrm flipV="1">
              <a:off x="7430461" y="1833988"/>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0" name="Straight Arrow Connector 559">
              <a:extLst>
                <a:ext uri="{FF2B5EF4-FFF2-40B4-BE49-F238E27FC236}">
                  <a16:creationId xmlns:a16="http://schemas.microsoft.com/office/drawing/2014/main" id="{10AFA649-F0FA-4F6E-B7F3-F3F8D92A356F}"/>
                </a:ext>
              </a:extLst>
            </p:cNvPr>
            <p:cNvCxnSpPr>
              <a:cxnSpLocks/>
            </p:cNvCxnSpPr>
            <p:nvPr/>
          </p:nvCxnSpPr>
          <p:spPr>
            <a:xfrm>
              <a:off x="7430461" y="4514090"/>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1" name="Straight Arrow Connector 560">
              <a:extLst>
                <a:ext uri="{FF2B5EF4-FFF2-40B4-BE49-F238E27FC236}">
                  <a16:creationId xmlns:a16="http://schemas.microsoft.com/office/drawing/2014/main" id="{B652A563-7B54-47D8-9851-A3E6A8A06DE2}"/>
                </a:ext>
              </a:extLst>
            </p:cNvPr>
            <p:cNvCxnSpPr>
              <a:cxnSpLocks/>
            </p:cNvCxnSpPr>
            <p:nvPr/>
          </p:nvCxnSpPr>
          <p:spPr>
            <a:xfrm>
              <a:off x="7430461" y="442092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2" name="Straight Arrow Connector 561">
              <a:extLst>
                <a:ext uri="{FF2B5EF4-FFF2-40B4-BE49-F238E27FC236}">
                  <a16:creationId xmlns:a16="http://schemas.microsoft.com/office/drawing/2014/main" id="{2BEC42BE-7239-4A58-BD97-50D070C57724}"/>
                </a:ext>
              </a:extLst>
            </p:cNvPr>
            <p:cNvCxnSpPr>
              <a:cxnSpLocks/>
            </p:cNvCxnSpPr>
            <p:nvPr/>
          </p:nvCxnSpPr>
          <p:spPr>
            <a:xfrm>
              <a:off x="7430461" y="4327754"/>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3" name="Straight Arrow Connector 562">
              <a:extLst>
                <a:ext uri="{FF2B5EF4-FFF2-40B4-BE49-F238E27FC236}">
                  <a16:creationId xmlns:a16="http://schemas.microsoft.com/office/drawing/2014/main" id="{951611DA-4835-489A-8E76-A875F96C538C}"/>
                </a:ext>
              </a:extLst>
            </p:cNvPr>
            <p:cNvCxnSpPr>
              <a:cxnSpLocks/>
            </p:cNvCxnSpPr>
            <p:nvPr/>
          </p:nvCxnSpPr>
          <p:spPr>
            <a:xfrm flipV="1">
              <a:off x="7430461" y="3558915"/>
              <a:ext cx="2497547" cy="1"/>
            </a:xfrm>
            <a:prstGeom prst="straightConnector1">
              <a:avLst/>
            </a:prstGeom>
            <a:noFill/>
            <a:ln w="19050" cap="flat" cmpd="sng" algn="ctr">
              <a:solidFill>
                <a:srgbClr val="0078D4"/>
              </a:solidFill>
              <a:prstDash val="solid"/>
              <a:headEnd type="triangle"/>
              <a:tailEnd type="none"/>
            </a:ln>
            <a:effectLst/>
          </p:spPr>
        </p:cxnSp>
        <p:cxnSp>
          <p:nvCxnSpPr>
            <p:cNvPr id="564" name="Straight Arrow Connector 563">
              <a:extLst>
                <a:ext uri="{FF2B5EF4-FFF2-40B4-BE49-F238E27FC236}">
                  <a16:creationId xmlns:a16="http://schemas.microsoft.com/office/drawing/2014/main" id="{5032BE3E-61B0-435E-91DC-860303D49C74}"/>
                </a:ext>
              </a:extLst>
            </p:cNvPr>
            <p:cNvCxnSpPr>
              <a:cxnSpLocks/>
            </p:cNvCxnSpPr>
            <p:nvPr/>
          </p:nvCxnSpPr>
          <p:spPr>
            <a:xfrm flipV="1">
              <a:off x="7430461" y="173574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5" name="Straight Arrow Connector 564">
              <a:extLst>
                <a:ext uri="{FF2B5EF4-FFF2-40B4-BE49-F238E27FC236}">
                  <a16:creationId xmlns:a16="http://schemas.microsoft.com/office/drawing/2014/main" id="{FEE51189-6ECD-4F26-852B-97F1D89888B7}"/>
                </a:ext>
              </a:extLst>
            </p:cNvPr>
            <p:cNvCxnSpPr>
              <a:cxnSpLocks/>
            </p:cNvCxnSpPr>
            <p:nvPr/>
          </p:nvCxnSpPr>
          <p:spPr>
            <a:xfrm flipV="1">
              <a:off x="7430461" y="1637503"/>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6" name="Straight Arrow Connector 565">
              <a:extLst>
                <a:ext uri="{FF2B5EF4-FFF2-40B4-BE49-F238E27FC236}">
                  <a16:creationId xmlns:a16="http://schemas.microsoft.com/office/drawing/2014/main" id="{7F448EFD-3BD3-46E8-818D-88C013B92F5F}"/>
                </a:ext>
              </a:extLst>
            </p:cNvPr>
            <p:cNvCxnSpPr>
              <a:cxnSpLocks/>
            </p:cNvCxnSpPr>
            <p:nvPr/>
          </p:nvCxnSpPr>
          <p:spPr>
            <a:xfrm flipV="1">
              <a:off x="7430461" y="2128715"/>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7" name="Straight Arrow Connector 566">
              <a:extLst>
                <a:ext uri="{FF2B5EF4-FFF2-40B4-BE49-F238E27FC236}">
                  <a16:creationId xmlns:a16="http://schemas.microsoft.com/office/drawing/2014/main" id="{3DDFF69E-F012-4300-8BA4-EB406DC3FABB}"/>
                </a:ext>
              </a:extLst>
            </p:cNvPr>
            <p:cNvCxnSpPr>
              <a:cxnSpLocks/>
            </p:cNvCxnSpPr>
            <p:nvPr/>
          </p:nvCxnSpPr>
          <p:spPr>
            <a:xfrm flipV="1">
              <a:off x="7430461" y="2226954"/>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8" name="Straight Arrow Connector 567">
              <a:extLst>
                <a:ext uri="{FF2B5EF4-FFF2-40B4-BE49-F238E27FC236}">
                  <a16:creationId xmlns:a16="http://schemas.microsoft.com/office/drawing/2014/main" id="{A4F7CFE1-0D70-45F8-BF7B-A999D25797DF}"/>
                </a:ext>
              </a:extLst>
            </p:cNvPr>
            <p:cNvCxnSpPr>
              <a:cxnSpLocks/>
            </p:cNvCxnSpPr>
            <p:nvPr/>
          </p:nvCxnSpPr>
          <p:spPr>
            <a:xfrm flipV="1">
              <a:off x="7430461" y="1539262"/>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69" name="Straight Arrow Connector 568">
              <a:extLst>
                <a:ext uri="{FF2B5EF4-FFF2-40B4-BE49-F238E27FC236}">
                  <a16:creationId xmlns:a16="http://schemas.microsoft.com/office/drawing/2014/main" id="{29B54922-2632-4FD2-8F95-852CF4A2BBAA}"/>
                </a:ext>
              </a:extLst>
            </p:cNvPr>
            <p:cNvCxnSpPr>
              <a:cxnSpLocks/>
            </p:cNvCxnSpPr>
            <p:nvPr/>
          </p:nvCxnSpPr>
          <p:spPr>
            <a:xfrm>
              <a:off x="7430461" y="4234587"/>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0" name="Straight Arrow Connector 569">
              <a:extLst>
                <a:ext uri="{FF2B5EF4-FFF2-40B4-BE49-F238E27FC236}">
                  <a16:creationId xmlns:a16="http://schemas.microsoft.com/office/drawing/2014/main" id="{84DC6B67-4F60-492F-976D-36B6FB7BFC4F}"/>
                </a:ext>
              </a:extLst>
            </p:cNvPr>
            <p:cNvCxnSpPr>
              <a:cxnSpLocks/>
            </p:cNvCxnSpPr>
            <p:nvPr/>
          </p:nvCxnSpPr>
          <p:spPr>
            <a:xfrm>
              <a:off x="7430461" y="4141419"/>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1" name="Straight Arrow Connector 570">
              <a:extLst>
                <a:ext uri="{FF2B5EF4-FFF2-40B4-BE49-F238E27FC236}">
                  <a16:creationId xmlns:a16="http://schemas.microsoft.com/office/drawing/2014/main" id="{D9E9B080-7F8B-42F5-90DB-543AA809AA8C}"/>
                </a:ext>
              </a:extLst>
            </p:cNvPr>
            <p:cNvCxnSpPr>
              <a:cxnSpLocks/>
            </p:cNvCxnSpPr>
            <p:nvPr/>
          </p:nvCxnSpPr>
          <p:spPr>
            <a:xfrm>
              <a:off x="7430461" y="404824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2" name="Straight Arrow Connector 571">
              <a:extLst>
                <a:ext uri="{FF2B5EF4-FFF2-40B4-BE49-F238E27FC236}">
                  <a16:creationId xmlns:a16="http://schemas.microsoft.com/office/drawing/2014/main" id="{98926284-281D-4E2E-B949-EE9B92425A86}"/>
                </a:ext>
              </a:extLst>
            </p:cNvPr>
            <p:cNvCxnSpPr>
              <a:cxnSpLocks/>
            </p:cNvCxnSpPr>
            <p:nvPr/>
          </p:nvCxnSpPr>
          <p:spPr>
            <a:xfrm>
              <a:off x="7430461" y="4607257"/>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3" name="Straight Arrow Connector 572">
              <a:extLst>
                <a:ext uri="{FF2B5EF4-FFF2-40B4-BE49-F238E27FC236}">
                  <a16:creationId xmlns:a16="http://schemas.microsoft.com/office/drawing/2014/main" id="{F475D8BB-361C-4036-8252-23C255168C53}"/>
                </a:ext>
              </a:extLst>
            </p:cNvPr>
            <p:cNvCxnSpPr>
              <a:cxnSpLocks/>
            </p:cNvCxnSpPr>
            <p:nvPr/>
          </p:nvCxnSpPr>
          <p:spPr>
            <a:xfrm>
              <a:off x="7430461" y="4700416"/>
              <a:ext cx="2544480" cy="932954"/>
            </a:xfrm>
            <a:prstGeom prst="straightConnector1">
              <a:avLst/>
            </a:prstGeom>
            <a:noFill/>
            <a:ln w="19050" cap="flat" cmpd="sng" algn="ctr">
              <a:solidFill>
                <a:srgbClr val="0078D4"/>
              </a:solidFill>
              <a:prstDash val="solid"/>
              <a:headEnd type="triangle"/>
              <a:tailEnd type="none"/>
            </a:ln>
            <a:effectLst/>
          </p:spPr>
        </p:cxnSp>
        <p:cxnSp>
          <p:nvCxnSpPr>
            <p:cNvPr id="574" name="Straight Arrow Connector 573">
              <a:extLst>
                <a:ext uri="{FF2B5EF4-FFF2-40B4-BE49-F238E27FC236}">
                  <a16:creationId xmlns:a16="http://schemas.microsoft.com/office/drawing/2014/main" id="{6D0EAAE9-DEC6-4540-882D-7CFA6249D30A}"/>
                </a:ext>
              </a:extLst>
            </p:cNvPr>
            <p:cNvCxnSpPr>
              <a:cxnSpLocks/>
            </p:cNvCxnSpPr>
            <p:nvPr/>
          </p:nvCxnSpPr>
          <p:spPr>
            <a:xfrm flipV="1">
              <a:off x="7430461" y="3474895"/>
              <a:ext cx="2497547" cy="1"/>
            </a:xfrm>
            <a:prstGeom prst="straightConnector1">
              <a:avLst/>
            </a:prstGeom>
            <a:noFill/>
            <a:ln w="19050" cap="flat" cmpd="sng" algn="ctr">
              <a:solidFill>
                <a:srgbClr val="0078D4"/>
              </a:solidFill>
              <a:prstDash val="solid"/>
              <a:headEnd type="triangle"/>
              <a:tailEnd type="none"/>
            </a:ln>
            <a:effectLst/>
          </p:spPr>
        </p:cxnSp>
        <p:cxnSp>
          <p:nvCxnSpPr>
            <p:cNvPr id="575" name="Straight Arrow Connector 574">
              <a:extLst>
                <a:ext uri="{FF2B5EF4-FFF2-40B4-BE49-F238E27FC236}">
                  <a16:creationId xmlns:a16="http://schemas.microsoft.com/office/drawing/2014/main" id="{39303CC9-67A1-4544-BEFA-298E9A805617}"/>
                </a:ext>
              </a:extLst>
            </p:cNvPr>
            <p:cNvCxnSpPr>
              <a:cxnSpLocks/>
            </p:cNvCxnSpPr>
            <p:nvPr/>
          </p:nvCxnSpPr>
          <p:spPr>
            <a:xfrm flipV="1">
              <a:off x="7430461" y="3390875"/>
              <a:ext cx="2497547" cy="1"/>
            </a:xfrm>
            <a:prstGeom prst="straightConnector1">
              <a:avLst/>
            </a:prstGeom>
            <a:noFill/>
            <a:ln w="19050" cap="flat" cmpd="sng" algn="ctr">
              <a:solidFill>
                <a:srgbClr val="0078D4"/>
              </a:solidFill>
              <a:prstDash val="solid"/>
              <a:headEnd type="triangle"/>
              <a:tailEnd type="none"/>
            </a:ln>
            <a:effectLst/>
          </p:spPr>
        </p:cxnSp>
        <p:cxnSp>
          <p:nvCxnSpPr>
            <p:cNvPr id="576" name="Straight Arrow Connector 575">
              <a:extLst>
                <a:ext uri="{FF2B5EF4-FFF2-40B4-BE49-F238E27FC236}">
                  <a16:creationId xmlns:a16="http://schemas.microsoft.com/office/drawing/2014/main" id="{8EE186CB-9E72-4E17-9CCB-CAA70FB5E707}"/>
                </a:ext>
              </a:extLst>
            </p:cNvPr>
            <p:cNvCxnSpPr>
              <a:cxnSpLocks/>
            </p:cNvCxnSpPr>
            <p:nvPr/>
          </p:nvCxnSpPr>
          <p:spPr>
            <a:xfrm flipV="1">
              <a:off x="7430461" y="3306855"/>
              <a:ext cx="2497547" cy="1"/>
            </a:xfrm>
            <a:prstGeom prst="straightConnector1">
              <a:avLst/>
            </a:prstGeom>
            <a:noFill/>
            <a:ln w="19050" cap="flat" cmpd="sng" algn="ctr">
              <a:solidFill>
                <a:srgbClr val="0078D4"/>
              </a:solidFill>
              <a:prstDash val="solid"/>
              <a:headEnd type="triangle"/>
              <a:tailEnd type="none"/>
            </a:ln>
            <a:effectLst/>
          </p:spPr>
        </p:cxnSp>
        <p:cxnSp>
          <p:nvCxnSpPr>
            <p:cNvPr id="577" name="Straight Arrow Connector 576">
              <a:extLst>
                <a:ext uri="{FF2B5EF4-FFF2-40B4-BE49-F238E27FC236}">
                  <a16:creationId xmlns:a16="http://schemas.microsoft.com/office/drawing/2014/main" id="{8392498F-A872-40D4-B936-4B858B12DEE8}"/>
                </a:ext>
              </a:extLst>
            </p:cNvPr>
            <p:cNvCxnSpPr>
              <a:cxnSpLocks/>
            </p:cNvCxnSpPr>
            <p:nvPr/>
          </p:nvCxnSpPr>
          <p:spPr>
            <a:xfrm flipV="1">
              <a:off x="7430461" y="3810974"/>
              <a:ext cx="2497547" cy="1"/>
            </a:xfrm>
            <a:prstGeom prst="straightConnector1">
              <a:avLst/>
            </a:prstGeom>
            <a:noFill/>
            <a:ln w="19050" cap="flat" cmpd="sng" algn="ctr">
              <a:solidFill>
                <a:srgbClr val="0078D4"/>
              </a:solidFill>
              <a:prstDash val="solid"/>
              <a:headEnd type="triangle"/>
              <a:tailEnd type="none"/>
            </a:ln>
            <a:effectLst/>
          </p:spPr>
        </p:cxnSp>
        <p:cxnSp>
          <p:nvCxnSpPr>
            <p:cNvPr id="578" name="Straight Arrow Connector 577">
              <a:extLst>
                <a:ext uri="{FF2B5EF4-FFF2-40B4-BE49-F238E27FC236}">
                  <a16:creationId xmlns:a16="http://schemas.microsoft.com/office/drawing/2014/main" id="{DC097F23-F08F-4A17-82D0-B8C6C6AFCFCD}"/>
                </a:ext>
              </a:extLst>
            </p:cNvPr>
            <p:cNvCxnSpPr>
              <a:cxnSpLocks/>
            </p:cNvCxnSpPr>
            <p:nvPr/>
          </p:nvCxnSpPr>
          <p:spPr>
            <a:xfrm flipV="1">
              <a:off x="7430461" y="3894993"/>
              <a:ext cx="2497547" cy="1"/>
            </a:xfrm>
            <a:prstGeom prst="straightConnector1">
              <a:avLst/>
            </a:prstGeom>
            <a:noFill/>
            <a:ln w="19050" cap="flat" cmpd="sng" algn="ctr">
              <a:solidFill>
                <a:srgbClr val="0078D4"/>
              </a:solidFill>
              <a:prstDash val="solid"/>
              <a:headEnd type="triangle"/>
              <a:tailEnd type="none"/>
            </a:ln>
            <a:effectLst/>
          </p:spPr>
        </p:cxnSp>
      </p:grpSp>
      <p:grpSp>
        <p:nvGrpSpPr>
          <p:cNvPr id="579" name="Group 578" descr="Decorative">
            <a:extLst>
              <a:ext uri="{FF2B5EF4-FFF2-40B4-BE49-F238E27FC236}">
                <a16:creationId xmlns:a16="http://schemas.microsoft.com/office/drawing/2014/main" id="{A8922491-D0E7-4F57-9F53-F617B96BBF70}"/>
              </a:ext>
            </a:extLst>
          </p:cNvPr>
          <p:cNvGrpSpPr/>
          <p:nvPr/>
        </p:nvGrpSpPr>
        <p:grpSpPr>
          <a:xfrm>
            <a:off x="10607117" y="3605079"/>
            <a:ext cx="768179" cy="759042"/>
            <a:chOff x="7072389" y="5391495"/>
            <a:chExt cx="2549939" cy="2519606"/>
          </a:xfrm>
        </p:grpSpPr>
        <p:sp>
          <p:nvSpPr>
            <p:cNvPr id="580" name="Rectangle 579">
              <a:extLst>
                <a:ext uri="{FF2B5EF4-FFF2-40B4-BE49-F238E27FC236}">
                  <a16:creationId xmlns:a16="http://schemas.microsoft.com/office/drawing/2014/main" id="{2F8B928F-C83B-4328-818C-A5848FB02A46}"/>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1" name="Rectangle 580">
              <a:extLst>
                <a:ext uri="{FF2B5EF4-FFF2-40B4-BE49-F238E27FC236}">
                  <a16:creationId xmlns:a16="http://schemas.microsoft.com/office/drawing/2014/main" id="{1ADB80C2-0AF6-4137-8450-44658BBC53F6}"/>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2" name="Group 581">
              <a:extLst>
                <a:ext uri="{FF2B5EF4-FFF2-40B4-BE49-F238E27FC236}">
                  <a16:creationId xmlns:a16="http://schemas.microsoft.com/office/drawing/2014/main" id="{61681B19-638E-40E6-9600-04FB28555C6D}"/>
                </a:ext>
              </a:extLst>
            </p:cNvPr>
            <p:cNvGrpSpPr/>
            <p:nvPr/>
          </p:nvGrpSpPr>
          <p:grpSpPr>
            <a:xfrm>
              <a:off x="7072389" y="5391495"/>
              <a:ext cx="490710" cy="146168"/>
              <a:chOff x="551886" y="4922823"/>
              <a:chExt cx="508602" cy="151498"/>
            </a:xfrm>
          </p:grpSpPr>
          <p:sp>
            <p:nvSpPr>
              <p:cNvPr id="673" name="Rectangle 672">
                <a:extLst>
                  <a:ext uri="{FF2B5EF4-FFF2-40B4-BE49-F238E27FC236}">
                    <a16:creationId xmlns:a16="http://schemas.microsoft.com/office/drawing/2014/main" id="{C1C7F5BF-587A-46ED-A43A-F2D3196A5C2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4" name="Oval 673">
                <a:extLst>
                  <a:ext uri="{FF2B5EF4-FFF2-40B4-BE49-F238E27FC236}">
                    <a16:creationId xmlns:a16="http://schemas.microsoft.com/office/drawing/2014/main" id="{CC4AC212-37BD-423C-8966-F18F5C7674D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75" name="Straight Connector 674">
                <a:extLst>
                  <a:ext uri="{FF2B5EF4-FFF2-40B4-BE49-F238E27FC236}">
                    <a16:creationId xmlns:a16="http://schemas.microsoft.com/office/drawing/2014/main" id="{D9A7F4F2-0B0B-46AE-A6F0-88DE13E1689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3" name="Rectangle 582">
              <a:extLst>
                <a:ext uri="{FF2B5EF4-FFF2-40B4-BE49-F238E27FC236}">
                  <a16:creationId xmlns:a16="http://schemas.microsoft.com/office/drawing/2014/main" id="{4D07294F-B968-4BA3-B988-CF8C5B94A40F}"/>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4" name="Rectangle 583">
              <a:extLst>
                <a:ext uri="{FF2B5EF4-FFF2-40B4-BE49-F238E27FC236}">
                  <a16:creationId xmlns:a16="http://schemas.microsoft.com/office/drawing/2014/main" id="{0B953606-28E0-413A-9023-5911105E887F}"/>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5" name="Group 584">
              <a:extLst>
                <a:ext uri="{FF2B5EF4-FFF2-40B4-BE49-F238E27FC236}">
                  <a16:creationId xmlns:a16="http://schemas.microsoft.com/office/drawing/2014/main" id="{5E4F608E-F036-4242-82CD-297462937882}"/>
                </a:ext>
              </a:extLst>
            </p:cNvPr>
            <p:cNvGrpSpPr/>
            <p:nvPr/>
          </p:nvGrpSpPr>
          <p:grpSpPr>
            <a:xfrm>
              <a:off x="7755629" y="5391495"/>
              <a:ext cx="490710" cy="146168"/>
              <a:chOff x="551886" y="4922823"/>
              <a:chExt cx="508602" cy="151498"/>
            </a:xfrm>
          </p:grpSpPr>
          <p:sp>
            <p:nvSpPr>
              <p:cNvPr id="670" name="Rectangle 669">
                <a:extLst>
                  <a:ext uri="{FF2B5EF4-FFF2-40B4-BE49-F238E27FC236}">
                    <a16:creationId xmlns:a16="http://schemas.microsoft.com/office/drawing/2014/main" id="{B8764A10-E760-42F4-9E78-F5DC9C8A510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1" name="Oval 670">
                <a:extLst>
                  <a:ext uri="{FF2B5EF4-FFF2-40B4-BE49-F238E27FC236}">
                    <a16:creationId xmlns:a16="http://schemas.microsoft.com/office/drawing/2014/main" id="{3C50EB9D-D1AA-47A1-9636-0E1D461DAEC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72" name="Straight Connector 671">
                <a:extLst>
                  <a:ext uri="{FF2B5EF4-FFF2-40B4-BE49-F238E27FC236}">
                    <a16:creationId xmlns:a16="http://schemas.microsoft.com/office/drawing/2014/main" id="{3010B9FE-9FED-450C-A3CB-428C135DFD6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6" name="Rectangle 585">
              <a:extLst>
                <a:ext uri="{FF2B5EF4-FFF2-40B4-BE49-F238E27FC236}">
                  <a16:creationId xmlns:a16="http://schemas.microsoft.com/office/drawing/2014/main" id="{1B34BB81-E580-4B35-8180-7E41B549A046}"/>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87" name="Rectangle 586">
              <a:extLst>
                <a:ext uri="{FF2B5EF4-FFF2-40B4-BE49-F238E27FC236}">
                  <a16:creationId xmlns:a16="http://schemas.microsoft.com/office/drawing/2014/main" id="{BB0EAB88-14DA-480C-8A55-62557800D30C}"/>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88" name="Group 587">
              <a:extLst>
                <a:ext uri="{FF2B5EF4-FFF2-40B4-BE49-F238E27FC236}">
                  <a16:creationId xmlns:a16="http://schemas.microsoft.com/office/drawing/2014/main" id="{0C2E6D51-36E4-42D9-8968-5DB91B750ACC}"/>
                </a:ext>
              </a:extLst>
            </p:cNvPr>
            <p:cNvGrpSpPr/>
            <p:nvPr/>
          </p:nvGrpSpPr>
          <p:grpSpPr>
            <a:xfrm>
              <a:off x="7072389" y="6079612"/>
              <a:ext cx="490710" cy="146168"/>
              <a:chOff x="551886" y="4922823"/>
              <a:chExt cx="508602" cy="151498"/>
            </a:xfrm>
          </p:grpSpPr>
          <p:sp>
            <p:nvSpPr>
              <p:cNvPr id="667" name="Rectangle 666">
                <a:extLst>
                  <a:ext uri="{FF2B5EF4-FFF2-40B4-BE49-F238E27FC236}">
                    <a16:creationId xmlns:a16="http://schemas.microsoft.com/office/drawing/2014/main" id="{3C94CE7D-8778-4EE7-B627-34EDD5C744F3}"/>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8" name="Oval 667">
                <a:extLst>
                  <a:ext uri="{FF2B5EF4-FFF2-40B4-BE49-F238E27FC236}">
                    <a16:creationId xmlns:a16="http://schemas.microsoft.com/office/drawing/2014/main" id="{1CDF8774-06B0-4A64-B678-B25A41BF44A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9" name="Straight Connector 668">
                <a:extLst>
                  <a:ext uri="{FF2B5EF4-FFF2-40B4-BE49-F238E27FC236}">
                    <a16:creationId xmlns:a16="http://schemas.microsoft.com/office/drawing/2014/main" id="{D40666DC-5308-4D9A-AC33-9DDEF90267A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89" name="Rectangle 588">
              <a:extLst>
                <a:ext uri="{FF2B5EF4-FFF2-40B4-BE49-F238E27FC236}">
                  <a16:creationId xmlns:a16="http://schemas.microsoft.com/office/drawing/2014/main" id="{34881DCC-58B3-4AEF-9A6D-5376EA658EF8}"/>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0" name="Rectangle 589">
              <a:extLst>
                <a:ext uri="{FF2B5EF4-FFF2-40B4-BE49-F238E27FC236}">
                  <a16:creationId xmlns:a16="http://schemas.microsoft.com/office/drawing/2014/main" id="{C0E55ED1-0666-49BC-8495-77066CB618EC}"/>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1" name="Group 590">
              <a:extLst>
                <a:ext uri="{FF2B5EF4-FFF2-40B4-BE49-F238E27FC236}">
                  <a16:creationId xmlns:a16="http://schemas.microsoft.com/office/drawing/2014/main" id="{734FD240-17C8-4AAC-B324-AB1E059E48C6}"/>
                </a:ext>
              </a:extLst>
            </p:cNvPr>
            <p:cNvGrpSpPr/>
            <p:nvPr/>
          </p:nvGrpSpPr>
          <p:grpSpPr>
            <a:xfrm>
              <a:off x="7755629" y="6079612"/>
              <a:ext cx="490710" cy="146168"/>
              <a:chOff x="551886" y="4922823"/>
              <a:chExt cx="508602" cy="151498"/>
            </a:xfrm>
          </p:grpSpPr>
          <p:sp>
            <p:nvSpPr>
              <p:cNvPr id="664" name="Rectangle 663">
                <a:extLst>
                  <a:ext uri="{FF2B5EF4-FFF2-40B4-BE49-F238E27FC236}">
                    <a16:creationId xmlns:a16="http://schemas.microsoft.com/office/drawing/2014/main" id="{75C849ED-51E0-428B-AA64-F499B0AC868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5" name="Oval 664">
                <a:extLst>
                  <a:ext uri="{FF2B5EF4-FFF2-40B4-BE49-F238E27FC236}">
                    <a16:creationId xmlns:a16="http://schemas.microsoft.com/office/drawing/2014/main" id="{1E6CEFCE-B83A-4DA9-A404-73E0A724E3C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6" name="Straight Connector 665">
                <a:extLst>
                  <a:ext uri="{FF2B5EF4-FFF2-40B4-BE49-F238E27FC236}">
                    <a16:creationId xmlns:a16="http://schemas.microsoft.com/office/drawing/2014/main" id="{49AD65B0-DAAE-4FAE-98AC-59B4D8B3B83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2" name="Rectangle 591">
              <a:extLst>
                <a:ext uri="{FF2B5EF4-FFF2-40B4-BE49-F238E27FC236}">
                  <a16:creationId xmlns:a16="http://schemas.microsoft.com/office/drawing/2014/main" id="{2FEBB23C-7664-4665-8EE4-DD95628355D7}"/>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3" name="Rectangle 592">
              <a:extLst>
                <a:ext uri="{FF2B5EF4-FFF2-40B4-BE49-F238E27FC236}">
                  <a16:creationId xmlns:a16="http://schemas.microsoft.com/office/drawing/2014/main" id="{FC5DAE42-5E9D-4F4D-9CD1-13FA9FBEC8ED}"/>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4" name="Group 593">
              <a:extLst>
                <a:ext uri="{FF2B5EF4-FFF2-40B4-BE49-F238E27FC236}">
                  <a16:creationId xmlns:a16="http://schemas.microsoft.com/office/drawing/2014/main" id="{CD420CCA-4661-4C86-B5D1-B9491278D82E}"/>
                </a:ext>
              </a:extLst>
            </p:cNvPr>
            <p:cNvGrpSpPr/>
            <p:nvPr/>
          </p:nvGrpSpPr>
          <p:grpSpPr>
            <a:xfrm>
              <a:off x="8448378" y="5391495"/>
              <a:ext cx="490710" cy="146168"/>
              <a:chOff x="551886" y="4922823"/>
              <a:chExt cx="508602" cy="151498"/>
            </a:xfrm>
          </p:grpSpPr>
          <p:sp>
            <p:nvSpPr>
              <p:cNvPr id="661" name="Rectangle 660">
                <a:extLst>
                  <a:ext uri="{FF2B5EF4-FFF2-40B4-BE49-F238E27FC236}">
                    <a16:creationId xmlns:a16="http://schemas.microsoft.com/office/drawing/2014/main" id="{4DC89C99-211F-483C-8CFD-8C641AF30D7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62" name="Oval 661">
                <a:extLst>
                  <a:ext uri="{FF2B5EF4-FFF2-40B4-BE49-F238E27FC236}">
                    <a16:creationId xmlns:a16="http://schemas.microsoft.com/office/drawing/2014/main" id="{10EB1C96-0D24-4B83-91DD-27312781942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3" name="Straight Connector 662">
                <a:extLst>
                  <a:ext uri="{FF2B5EF4-FFF2-40B4-BE49-F238E27FC236}">
                    <a16:creationId xmlns:a16="http://schemas.microsoft.com/office/drawing/2014/main" id="{96578984-A953-4D2B-9F26-0F0963CAF328}"/>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5" name="Rectangle 594">
              <a:extLst>
                <a:ext uri="{FF2B5EF4-FFF2-40B4-BE49-F238E27FC236}">
                  <a16:creationId xmlns:a16="http://schemas.microsoft.com/office/drawing/2014/main" id="{F825652A-C546-4D7E-8D4E-6321A18F7387}"/>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6" name="Rectangle 595">
              <a:extLst>
                <a:ext uri="{FF2B5EF4-FFF2-40B4-BE49-F238E27FC236}">
                  <a16:creationId xmlns:a16="http://schemas.microsoft.com/office/drawing/2014/main" id="{8BF541FB-4665-47A9-8231-2C472BE1A89F}"/>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597" name="Group 596">
              <a:extLst>
                <a:ext uri="{FF2B5EF4-FFF2-40B4-BE49-F238E27FC236}">
                  <a16:creationId xmlns:a16="http://schemas.microsoft.com/office/drawing/2014/main" id="{83786CFC-0D82-403E-A1D6-EE77FEEC3AAC}"/>
                </a:ext>
              </a:extLst>
            </p:cNvPr>
            <p:cNvGrpSpPr/>
            <p:nvPr/>
          </p:nvGrpSpPr>
          <p:grpSpPr>
            <a:xfrm>
              <a:off x="9131618" y="5391495"/>
              <a:ext cx="490710" cy="146168"/>
              <a:chOff x="551886" y="4922823"/>
              <a:chExt cx="508602" cy="151498"/>
            </a:xfrm>
          </p:grpSpPr>
          <p:sp>
            <p:nvSpPr>
              <p:cNvPr id="658" name="Rectangle 657">
                <a:extLst>
                  <a:ext uri="{FF2B5EF4-FFF2-40B4-BE49-F238E27FC236}">
                    <a16:creationId xmlns:a16="http://schemas.microsoft.com/office/drawing/2014/main" id="{46103E6A-C542-4D98-BC0A-15101B506AE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9" name="Oval 658">
                <a:extLst>
                  <a:ext uri="{FF2B5EF4-FFF2-40B4-BE49-F238E27FC236}">
                    <a16:creationId xmlns:a16="http://schemas.microsoft.com/office/drawing/2014/main" id="{B50F389F-BBB5-404B-956C-56A3E1E83A3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60" name="Straight Connector 659">
                <a:extLst>
                  <a:ext uri="{FF2B5EF4-FFF2-40B4-BE49-F238E27FC236}">
                    <a16:creationId xmlns:a16="http://schemas.microsoft.com/office/drawing/2014/main" id="{B312CFF0-A619-4ED4-9B83-E6995258C659}"/>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598" name="Rectangle 597">
              <a:extLst>
                <a:ext uri="{FF2B5EF4-FFF2-40B4-BE49-F238E27FC236}">
                  <a16:creationId xmlns:a16="http://schemas.microsoft.com/office/drawing/2014/main" id="{C615646D-C990-4E91-ABE6-AF4BBCDFF881}"/>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99" name="Rectangle 598">
              <a:extLst>
                <a:ext uri="{FF2B5EF4-FFF2-40B4-BE49-F238E27FC236}">
                  <a16:creationId xmlns:a16="http://schemas.microsoft.com/office/drawing/2014/main" id="{B9A6F751-EE9A-4A88-A3F0-504A596239F6}"/>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0" name="Group 599">
              <a:extLst>
                <a:ext uri="{FF2B5EF4-FFF2-40B4-BE49-F238E27FC236}">
                  <a16:creationId xmlns:a16="http://schemas.microsoft.com/office/drawing/2014/main" id="{ED2E9E9F-A060-4170-8B74-C1459A13BC21}"/>
                </a:ext>
              </a:extLst>
            </p:cNvPr>
            <p:cNvGrpSpPr/>
            <p:nvPr/>
          </p:nvGrpSpPr>
          <p:grpSpPr>
            <a:xfrm>
              <a:off x="8448378" y="6079612"/>
              <a:ext cx="490710" cy="146168"/>
              <a:chOff x="551886" y="4922823"/>
              <a:chExt cx="508602" cy="151498"/>
            </a:xfrm>
          </p:grpSpPr>
          <p:sp>
            <p:nvSpPr>
              <p:cNvPr id="655" name="Rectangle 654">
                <a:extLst>
                  <a:ext uri="{FF2B5EF4-FFF2-40B4-BE49-F238E27FC236}">
                    <a16:creationId xmlns:a16="http://schemas.microsoft.com/office/drawing/2014/main" id="{69F7F266-C194-4FDC-888B-AE56F015DEB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6" name="Oval 655">
                <a:extLst>
                  <a:ext uri="{FF2B5EF4-FFF2-40B4-BE49-F238E27FC236}">
                    <a16:creationId xmlns:a16="http://schemas.microsoft.com/office/drawing/2014/main" id="{11F634E2-5BA3-42FC-B2A6-CBC48561AA4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7" name="Straight Connector 656">
                <a:extLst>
                  <a:ext uri="{FF2B5EF4-FFF2-40B4-BE49-F238E27FC236}">
                    <a16:creationId xmlns:a16="http://schemas.microsoft.com/office/drawing/2014/main" id="{38FBE6AC-2E0B-4948-9109-C096163D5D18}"/>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1" name="Rectangle 600">
              <a:extLst>
                <a:ext uri="{FF2B5EF4-FFF2-40B4-BE49-F238E27FC236}">
                  <a16:creationId xmlns:a16="http://schemas.microsoft.com/office/drawing/2014/main" id="{8094040A-31C7-451A-A8E7-B37467020E80}"/>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2" name="Rectangle 601">
              <a:extLst>
                <a:ext uri="{FF2B5EF4-FFF2-40B4-BE49-F238E27FC236}">
                  <a16:creationId xmlns:a16="http://schemas.microsoft.com/office/drawing/2014/main" id="{395EF6E4-D366-4048-AFA6-C235A9AC6739}"/>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3" name="Group 602">
              <a:extLst>
                <a:ext uri="{FF2B5EF4-FFF2-40B4-BE49-F238E27FC236}">
                  <a16:creationId xmlns:a16="http://schemas.microsoft.com/office/drawing/2014/main" id="{CC862E73-4C74-4088-B7AC-E61C9C016754}"/>
                </a:ext>
              </a:extLst>
            </p:cNvPr>
            <p:cNvGrpSpPr/>
            <p:nvPr/>
          </p:nvGrpSpPr>
          <p:grpSpPr>
            <a:xfrm>
              <a:off x="9131618" y="6079612"/>
              <a:ext cx="490710" cy="146168"/>
              <a:chOff x="551886" y="4922823"/>
              <a:chExt cx="508602" cy="151498"/>
            </a:xfrm>
          </p:grpSpPr>
          <p:sp>
            <p:nvSpPr>
              <p:cNvPr id="652" name="Rectangle 651">
                <a:extLst>
                  <a:ext uri="{FF2B5EF4-FFF2-40B4-BE49-F238E27FC236}">
                    <a16:creationId xmlns:a16="http://schemas.microsoft.com/office/drawing/2014/main" id="{2B6C81D0-FD97-4063-89B7-4020B0E68F1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3" name="Oval 652">
                <a:extLst>
                  <a:ext uri="{FF2B5EF4-FFF2-40B4-BE49-F238E27FC236}">
                    <a16:creationId xmlns:a16="http://schemas.microsoft.com/office/drawing/2014/main" id="{8A20880B-1C98-40D1-BF6B-11EA6922E37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4" name="Straight Connector 653">
                <a:extLst>
                  <a:ext uri="{FF2B5EF4-FFF2-40B4-BE49-F238E27FC236}">
                    <a16:creationId xmlns:a16="http://schemas.microsoft.com/office/drawing/2014/main" id="{8AAA9A67-8226-47D7-9CE4-6BE34F6DF98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4" name="Rectangle 603">
              <a:extLst>
                <a:ext uri="{FF2B5EF4-FFF2-40B4-BE49-F238E27FC236}">
                  <a16:creationId xmlns:a16="http://schemas.microsoft.com/office/drawing/2014/main" id="{505A7D1A-DED2-4FE1-96EC-748078ED98F6}"/>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5" name="Rectangle 604">
              <a:extLst>
                <a:ext uri="{FF2B5EF4-FFF2-40B4-BE49-F238E27FC236}">
                  <a16:creationId xmlns:a16="http://schemas.microsoft.com/office/drawing/2014/main" id="{D6D9C6A5-F893-409C-BC1C-117832D88D50}"/>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6" name="Group 605">
              <a:extLst>
                <a:ext uri="{FF2B5EF4-FFF2-40B4-BE49-F238E27FC236}">
                  <a16:creationId xmlns:a16="http://schemas.microsoft.com/office/drawing/2014/main" id="{F9E780E1-26ED-4326-91E5-3D27EA78ECEB}"/>
                </a:ext>
              </a:extLst>
            </p:cNvPr>
            <p:cNvGrpSpPr/>
            <p:nvPr/>
          </p:nvGrpSpPr>
          <p:grpSpPr>
            <a:xfrm>
              <a:off x="7072389" y="6737565"/>
              <a:ext cx="490710" cy="146168"/>
              <a:chOff x="551886" y="4922823"/>
              <a:chExt cx="508602" cy="151498"/>
            </a:xfrm>
          </p:grpSpPr>
          <p:sp>
            <p:nvSpPr>
              <p:cNvPr id="649" name="Rectangle 648">
                <a:extLst>
                  <a:ext uri="{FF2B5EF4-FFF2-40B4-BE49-F238E27FC236}">
                    <a16:creationId xmlns:a16="http://schemas.microsoft.com/office/drawing/2014/main" id="{2ED31A9C-B999-4A63-A15F-A8718449B2A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50" name="Oval 649">
                <a:extLst>
                  <a:ext uri="{FF2B5EF4-FFF2-40B4-BE49-F238E27FC236}">
                    <a16:creationId xmlns:a16="http://schemas.microsoft.com/office/drawing/2014/main" id="{A102F02E-0FC9-4257-B49F-7F8280FE17A9}"/>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51" name="Straight Connector 650">
                <a:extLst>
                  <a:ext uri="{FF2B5EF4-FFF2-40B4-BE49-F238E27FC236}">
                    <a16:creationId xmlns:a16="http://schemas.microsoft.com/office/drawing/2014/main" id="{DF6E3016-FF7D-49A5-B8C7-A3AF4B62F95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07" name="Rectangle 606">
              <a:extLst>
                <a:ext uri="{FF2B5EF4-FFF2-40B4-BE49-F238E27FC236}">
                  <a16:creationId xmlns:a16="http://schemas.microsoft.com/office/drawing/2014/main" id="{681169E8-9C81-4F9A-8704-9670B43B8D09}"/>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08" name="Rectangle 607">
              <a:extLst>
                <a:ext uri="{FF2B5EF4-FFF2-40B4-BE49-F238E27FC236}">
                  <a16:creationId xmlns:a16="http://schemas.microsoft.com/office/drawing/2014/main" id="{02A843E0-0D2B-42D1-915D-C424B29C485D}"/>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09" name="Group 608">
              <a:extLst>
                <a:ext uri="{FF2B5EF4-FFF2-40B4-BE49-F238E27FC236}">
                  <a16:creationId xmlns:a16="http://schemas.microsoft.com/office/drawing/2014/main" id="{EA2AAC80-0BDB-4FC0-BA91-4E01014D6042}"/>
                </a:ext>
              </a:extLst>
            </p:cNvPr>
            <p:cNvGrpSpPr/>
            <p:nvPr/>
          </p:nvGrpSpPr>
          <p:grpSpPr>
            <a:xfrm>
              <a:off x="7755629" y="6737565"/>
              <a:ext cx="490710" cy="146168"/>
              <a:chOff x="551886" y="4922823"/>
              <a:chExt cx="508602" cy="151498"/>
            </a:xfrm>
          </p:grpSpPr>
          <p:sp>
            <p:nvSpPr>
              <p:cNvPr id="646" name="Rectangle 645">
                <a:extLst>
                  <a:ext uri="{FF2B5EF4-FFF2-40B4-BE49-F238E27FC236}">
                    <a16:creationId xmlns:a16="http://schemas.microsoft.com/office/drawing/2014/main" id="{75F47101-2B36-4BC8-8407-480ECD55699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7" name="Oval 646">
                <a:extLst>
                  <a:ext uri="{FF2B5EF4-FFF2-40B4-BE49-F238E27FC236}">
                    <a16:creationId xmlns:a16="http://schemas.microsoft.com/office/drawing/2014/main" id="{01D90BF0-B9EE-4811-8BAC-E63395C518E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8" name="Straight Connector 647">
                <a:extLst>
                  <a:ext uri="{FF2B5EF4-FFF2-40B4-BE49-F238E27FC236}">
                    <a16:creationId xmlns:a16="http://schemas.microsoft.com/office/drawing/2014/main" id="{7467C7AD-97B1-4903-9A25-D9B86C9325F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0" name="Rectangle 609">
              <a:extLst>
                <a:ext uri="{FF2B5EF4-FFF2-40B4-BE49-F238E27FC236}">
                  <a16:creationId xmlns:a16="http://schemas.microsoft.com/office/drawing/2014/main" id="{452396F7-E3FE-4D30-B2D6-712BA2270590}"/>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1" name="Rectangle 610">
              <a:extLst>
                <a:ext uri="{FF2B5EF4-FFF2-40B4-BE49-F238E27FC236}">
                  <a16:creationId xmlns:a16="http://schemas.microsoft.com/office/drawing/2014/main" id="{48B6E4FA-190B-4870-B8A8-21BD86AF66F6}"/>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2" name="Group 611">
              <a:extLst>
                <a:ext uri="{FF2B5EF4-FFF2-40B4-BE49-F238E27FC236}">
                  <a16:creationId xmlns:a16="http://schemas.microsoft.com/office/drawing/2014/main" id="{650192EF-9666-4808-B4EA-6763B1E7FE1F}"/>
                </a:ext>
              </a:extLst>
            </p:cNvPr>
            <p:cNvGrpSpPr/>
            <p:nvPr/>
          </p:nvGrpSpPr>
          <p:grpSpPr>
            <a:xfrm>
              <a:off x="7072389" y="7425682"/>
              <a:ext cx="490710" cy="146168"/>
              <a:chOff x="551886" y="4922823"/>
              <a:chExt cx="508602" cy="151498"/>
            </a:xfrm>
          </p:grpSpPr>
          <p:sp>
            <p:nvSpPr>
              <p:cNvPr id="643" name="Rectangle 642">
                <a:extLst>
                  <a:ext uri="{FF2B5EF4-FFF2-40B4-BE49-F238E27FC236}">
                    <a16:creationId xmlns:a16="http://schemas.microsoft.com/office/drawing/2014/main" id="{4F162C46-E9D9-45FB-B6BA-B37ECF95E0BF}"/>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4" name="Oval 643">
                <a:extLst>
                  <a:ext uri="{FF2B5EF4-FFF2-40B4-BE49-F238E27FC236}">
                    <a16:creationId xmlns:a16="http://schemas.microsoft.com/office/drawing/2014/main" id="{7B15A2DC-9F04-44D1-9145-B924873EE78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5" name="Straight Connector 644">
                <a:extLst>
                  <a:ext uri="{FF2B5EF4-FFF2-40B4-BE49-F238E27FC236}">
                    <a16:creationId xmlns:a16="http://schemas.microsoft.com/office/drawing/2014/main" id="{4B3B2BED-D779-47A9-82B8-BE36A1DBF95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3" name="Rectangle 612">
              <a:extLst>
                <a:ext uri="{FF2B5EF4-FFF2-40B4-BE49-F238E27FC236}">
                  <a16:creationId xmlns:a16="http://schemas.microsoft.com/office/drawing/2014/main" id="{102ECCB6-915B-4E04-8CD9-7EF44C1CF1DA}"/>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4" name="Rectangle 613">
              <a:extLst>
                <a:ext uri="{FF2B5EF4-FFF2-40B4-BE49-F238E27FC236}">
                  <a16:creationId xmlns:a16="http://schemas.microsoft.com/office/drawing/2014/main" id="{B4BAB1B1-9D78-4A29-954C-FCCBCD7F1344}"/>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5" name="Group 614">
              <a:extLst>
                <a:ext uri="{FF2B5EF4-FFF2-40B4-BE49-F238E27FC236}">
                  <a16:creationId xmlns:a16="http://schemas.microsoft.com/office/drawing/2014/main" id="{BC803FAB-3BD4-4D36-B6F0-B4572645A680}"/>
                </a:ext>
              </a:extLst>
            </p:cNvPr>
            <p:cNvGrpSpPr/>
            <p:nvPr/>
          </p:nvGrpSpPr>
          <p:grpSpPr>
            <a:xfrm>
              <a:off x="7755629" y="7425682"/>
              <a:ext cx="490710" cy="146168"/>
              <a:chOff x="551886" y="4922823"/>
              <a:chExt cx="508602" cy="151498"/>
            </a:xfrm>
          </p:grpSpPr>
          <p:sp>
            <p:nvSpPr>
              <p:cNvPr id="640" name="Rectangle 639">
                <a:extLst>
                  <a:ext uri="{FF2B5EF4-FFF2-40B4-BE49-F238E27FC236}">
                    <a16:creationId xmlns:a16="http://schemas.microsoft.com/office/drawing/2014/main" id="{2BAD52F6-FBDF-4C3D-8DCD-466923ACC5C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41" name="Oval 640">
                <a:extLst>
                  <a:ext uri="{FF2B5EF4-FFF2-40B4-BE49-F238E27FC236}">
                    <a16:creationId xmlns:a16="http://schemas.microsoft.com/office/drawing/2014/main" id="{F6AE9E4C-1C47-41F0-A198-AA936F7C176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42" name="Straight Connector 641">
                <a:extLst>
                  <a:ext uri="{FF2B5EF4-FFF2-40B4-BE49-F238E27FC236}">
                    <a16:creationId xmlns:a16="http://schemas.microsoft.com/office/drawing/2014/main" id="{F0E61D01-BBCB-4C18-8767-3F5E0A184A6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6" name="Rectangle 615">
              <a:extLst>
                <a:ext uri="{FF2B5EF4-FFF2-40B4-BE49-F238E27FC236}">
                  <a16:creationId xmlns:a16="http://schemas.microsoft.com/office/drawing/2014/main" id="{5A6DC301-1778-4F2C-A41B-02317B24D350}"/>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17" name="Rectangle 616">
              <a:extLst>
                <a:ext uri="{FF2B5EF4-FFF2-40B4-BE49-F238E27FC236}">
                  <a16:creationId xmlns:a16="http://schemas.microsoft.com/office/drawing/2014/main" id="{6EA018C5-1B6C-4342-8FFA-4BAD3F59956D}"/>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18" name="Group 617">
              <a:extLst>
                <a:ext uri="{FF2B5EF4-FFF2-40B4-BE49-F238E27FC236}">
                  <a16:creationId xmlns:a16="http://schemas.microsoft.com/office/drawing/2014/main" id="{2977E253-3541-41F4-947E-305D0FDB73FD}"/>
                </a:ext>
              </a:extLst>
            </p:cNvPr>
            <p:cNvGrpSpPr/>
            <p:nvPr/>
          </p:nvGrpSpPr>
          <p:grpSpPr>
            <a:xfrm>
              <a:off x="8448378" y="6737565"/>
              <a:ext cx="490710" cy="146168"/>
              <a:chOff x="551886" y="4922823"/>
              <a:chExt cx="508602" cy="151498"/>
            </a:xfrm>
          </p:grpSpPr>
          <p:sp>
            <p:nvSpPr>
              <p:cNvPr id="637" name="Rectangle 636">
                <a:extLst>
                  <a:ext uri="{FF2B5EF4-FFF2-40B4-BE49-F238E27FC236}">
                    <a16:creationId xmlns:a16="http://schemas.microsoft.com/office/drawing/2014/main" id="{E9177211-F41C-4909-BCCC-E64B096220D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8" name="Oval 637">
                <a:extLst>
                  <a:ext uri="{FF2B5EF4-FFF2-40B4-BE49-F238E27FC236}">
                    <a16:creationId xmlns:a16="http://schemas.microsoft.com/office/drawing/2014/main" id="{83AF1959-F15F-4842-B475-59CFE425AAC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9" name="Straight Connector 638">
                <a:extLst>
                  <a:ext uri="{FF2B5EF4-FFF2-40B4-BE49-F238E27FC236}">
                    <a16:creationId xmlns:a16="http://schemas.microsoft.com/office/drawing/2014/main" id="{EAF7F53D-E4BF-4E10-A551-F01904C8988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19" name="Rectangle 618">
              <a:extLst>
                <a:ext uri="{FF2B5EF4-FFF2-40B4-BE49-F238E27FC236}">
                  <a16:creationId xmlns:a16="http://schemas.microsoft.com/office/drawing/2014/main" id="{ECC9734E-2748-4783-B450-2F6827CF6AD7}"/>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0" name="Rectangle 619">
              <a:extLst>
                <a:ext uri="{FF2B5EF4-FFF2-40B4-BE49-F238E27FC236}">
                  <a16:creationId xmlns:a16="http://schemas.microsoft.com/office/drawing/2014/main" id="{13888FAA-A728-47AC-8310-D927950EF0CC}"/>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1" name="Group 620">
              <a:extLst>
                <a:ext uri="{FF2B5EF4-FFF2-40B4-BE49-F238E27FC236}">
                  <a16:creationId xmlns:a16="http://schemas.microsoft.com/office/drawing/2014/main" id="{75AAFE0E-BEBE-476A-AA59-470965CBB8BB}"/>
                </a:ext>
              </a:extLst>
            </p:cNvPr>
            <p:cNvGrpSpPr/>
            <p:nvPr/>
          </p:nvGrpSpPr>
          <p:grpSpPr>
            <a:xfrm>
              <a:off x="9131618" y="6737565"/>
              <a:ext cx="490710" cy="146168"/>
              <a:chOff x="551886" y="4922823"/>
              <a:chExt cx="508602" cy="151498"/>
            </a:xfrm>
          </p:grpSpPr>
          <p:sp>
            <p:nvSpPr>
              <p:cNvPr id="634" name="Rectangle 633">
                <a:extLst>
                  <a:ext uri="{FF2B5EF4-FFF2-40B4-BE49-F238E27FC236}">
                    <a16:creationId xmlns:a16="http://schemas.microsoft.com/office/drawing/2014/main" id="{755BE6AF-A135-4A7A-84EF-C1B78625804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5" name="Oval 634">
                <a:extLst>
                  <a:ext uri="{FF2B5EF4-FFF2-40B4-BE49-F238E27FC236}">
                    <a16:creationId xmlns:a16="http://schemas.microsoft.com/office/drawing/2014/main" id="{C13212CC-B56B-47AD-9BF8-41E1C324097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6" name="Straight Connector 635">
                <a:extLst>
                  <a:ext uri="{FF2B5EF4-FFF2-40B4-BE49-F238E27FC236}">
                    <a16:creationId xmlns:a16="http://schemas.microsoft.com/office/drawing/2014/main" id="{063517F8-FB9E-477B-808C-59EC8E28FB3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22" name="Rectangle 621">
              <a:extLst>
                <a:ext uri="{FF2B5EF4-FFF2-40B4-BE49-F238E27FC236}">
                  <a16:creationId xmlns:a16="http://schemas.microsoft.com/office/drawing/2014/main" id="{AC8C5F3B-1DD5-4603-86C5-1423D5EF4693}"/>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3" name="Rectangle 622">
              <a:extLst>
                <a:ext uri="{FF2B5EF4-FFF2-40B4-BE49-F238E27FC236}">
                  <a16:creationId xmlns:a16="http://schemas.microsoft.com/office/drawing/2014/main" id="{EC082BCC-B523-4F79-BF51-DA43EB77C5E4}"/>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4" name="Group 623">
              <a:extLst>
                <a:ext uri="{FF2B5EF4-FFF2-40B4-BE49-F238E27FC236}">
                  <a16:creationId xmlns:a16="http://schemas.microsoft.com/office/drawing/2014/main" id="{29753196-DDD2-41D5-B62D-6B9E713D5D3B}"/>
                </a:ext>
              </a:extLst>
            </p:cNvPr>
            <p:cNvGrpSpPr/>
            <p:nvPr/>
          </p:nvGrpSpPr>
          <p:grpSpPr>
            <a:xfrm>
              <a:off x="8448378" y="7425682"/>
              <a:ext cx="490710" cy="146168"/>
              <a:chOff x="551886" y="4922823"/>
              <a:chExt cx="508602" cy="151498"/>
            </a:xfrm>
          </p:grpSpPr>
          <p:sp>
            <p:nvSpPr>
              <p:cNvPr id="631" name="Rectangle 630">
                <a:extLst>
                  <a:ext uri="{FF2B5EF4-FFF2-40B4-BE49-F238E27FC236}">
                    <a16:creationId xmlns:a16="http://schemas.microsoft.com/office/drawing/2014/main" id="{CB19EEE3-8A25-4DE4-8196-4E1068E3C149}"/>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32" name="Oval 631">
                <a:extLst>
                  <a:ext uri="{FF2B5EF4-FFF2-40B4-BE49-F238E27FC236}">
                    <a16:creationId xmlns:a16="http://schemas.microsoft.com/office/drawing/2014/main" id="{D3A81BDB-3DD5-4600-9D18-698F8BC8AF6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3" name="Straight Connector 632">
                <a:extLst>
                  <a:ext uri="{FF2B5EF4-FFF2-40B4-BE49-F238E27FC236}">
                    <a16:creationId xmlns:a16="http://schemas.microsoft.com/office/drawing/2014/main" id="{D54BDC6F-C3B3-49E1-8438-B9558B4F409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25" name="Rectangle 624">
              <a:extLst>
                <a:ext uri="{FF2B5EF4-FFF2-40B4-BE49-F238E27FC236}">
                  <a16:creationId xmlns:a16="http://schemas.microsoft.com/office/drawing/2014/main" id="{6B3CB931-A8CA-4F26-924D-8093ABA926AE}"/>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6" name="Rectangle 625">
              <a:extLst>
                <a:ext uri="{FF2B5EF4-FFF2-40B4-BE49-F238E27FC236}">
                  <a16:creationId xmlns:a16="http://schemas.microsoft.com/office/drawing/2014/main" id="{5AB886A4-3E33-4173-8EBE-8AD8E1A4D41D}"/>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27" name="Group 626">
              <a:extLst>
                <a:ext uri="{FF2B5EF4-FFF2-40B4-BE49-F238E27FC236}">
                  <a16:creationId xmlns:a16="http://schemas.microsoft.com/office/drawing/2014/main" id="{9F5278D9-336B-438D-A9B5-6CE7AA5F1688}"/>
                </a:ext>
              </a:extLst>
            </p:cNvPr>
            <p:cNvGrpSpPr/>
            <p:nvPr/>
          </p:nvGrpSpPr>
          <p:grpSpPr>
            <a:xfrm>
              <a:off x="9131618" y="7425682"/>
              <a:ext cx="490710" cy="146168"/>
              <a:chOff x="551886" y="4922823"/>
              <a:chExt cx="508602" cy="151498"/>
            </a:xfrm>
          </p:grpSpPr>
          <p:sp>
            <p:nvSpPr>
              <p:cNvPr id="628" name="Rectangle 627">
                <a:extLst>
                  <a:ext uri="{FF2B5EF4-FFF2-40B4-BE49-F238E27FC236}">
                    <a16:creationId xmlns:a16="http://schemas.microsoft.com/office/drawing/2014/main" id="{61F842C1-102D-435A-94A5-93F3A4AC0C4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29" name="Oval 628">
                <a:extLst>
                  <a:ext uri="{FF2B5EF4-FFF2-40B4-BE49-F238E27FC236}">
                    <a16:creationId xmlns:a16="http://schemas.microsoft.com/office/drawing/2014/main" id="{EB07C4DE-D625-498B-AB6B-559712125513}"/>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30" name="Straight Connector 629">
                <a:extLst>
                  <a:ext uri="{FF2B5EF4-FFF2-40B4-BE49-F238E27FC236}">
                    <a16:creationId xmlns:a16="http://schemas.microsoft.com/office/drawing/2014/main" id="{684AA9A8-01C5-4A40-903B-D092162FB38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grpSp>
        <p:nvGrpSpPr>
          <p:cNvPr id="676" name="Group 675" descr="Decorative">
            <a:extLst>
              <a:ext uri="{FF2B5EF4-FFF2-40B4-BE49-F238E27FC236}">
                <a16:creationId xmlns:a16="http://schemas.microsoft.com/office/drawing/2014/main" id="{B2343A1E-07B1-4B79-9E85-D134FDAF3805}"/>
              </a:ext>
            </a:extLst>
          </p:cNvPr>
          <p:cNvGrpSpPr/>
          <p:nvPr/>
        </p:nvGrpSpPr>
        <p:grpSpPr>
          <a:xfrm>
            <a:off x="10607117" y="1987823"/>
            <a:ext cx="768179" cy="759042"/>
            <a:chOff x="7072389" y="5391495"/>
            <a:chExt cx="2549939" cy="2519606"/>
          </a:xfrm>
        </p:grpSpPr>
        <p:sp>
          <p:nvSpPr>
            <p:cNvPr id="677" name="Rectangle 676">
              <a:extLst>
                <a:ext uri="{FF2B5EF4-FFF2-40B4-BE49-F238E27FC236}">
                  <a16:creationId xmlns:a16="http://schemas.microsoft.com/office/drawing/2014/main" id="{1E12A6EC-EF4C-48B7-94EE-CD533E9CB68C}"/>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78" name="Rectangle 677">
              <a:extLst>
                <a:ext uri="{FF2B5EF4-FFF2-40B4-BE49-F238E27FC236}">
                  <a16:creationId xmlns:a16="http://schemas.microsoft.com/office/drawing/2014/main" id="{E0EA649B-2BB0-4C50-BA25-7F9CEAF2C513}"/>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79" name="Group 678">
              <a:extLst>
                <a:ext uri="{FF2B5EF4-FFF2-40B4-BE49-F238E27FC236}">
                  <a16:creationId xmlns:a16="http://schemas.microsoft.com/office/drawing/2014/main" id="{B6CF8218-356F-4701-9593-C9B4BD32D19A}"/>
                </a:ext>
              </a:extLst>
            </p:cNvPr>
            <p:cNvGrpSpPr/>
            <p:nvPr/>
          </p:nvGrpSpPr>
          <p:grpSpPr>
            <a:xfrm>
              <a:off x="7072389" y="5391495"/>
              <a:ext cx="490710" cy="146168"/>
              <a:chOff x="551886" y="4922823"/>
              <a:chExt cx="508602" cy="151498"/>
            </a:xfrm>
          </p:grpSpPr>
          <p:sp>
            <p:nvSpPr>
              <p:cNvPr id="770" name="Rectangle 769">
                <a:extLst>
                  <a:ext uri="{FF2B5EF4-FFF2-40B4-BE49-F238E27FC236}">
                    <a16:creationId xmlns:a16="http://schemas.microsoft.com/office/drawing/2014/main" id="{056D1BDB-990C-4948-B601-AEBBB9E0CBC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1" name="Oval 770">
                <a:extLst>
                  <a:ext uri="{FF2B5EF4-FFF2-40B4-BE49-F238E27FC236}">
                    <a16:creationId xmlns:a16="http://schemas.microsoft.com/office/drawing/2014/main" id="{864F3DA0-F5E6-4B7F-83E9-0C34322A7923}"/>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72" name="Straight Connector 771">
                <a:extLst>
                  <a:ext uri="{FF2B5EF4-FFF2-40B4-BE49-F238E27FC236}">
                    <a16:creationId xmlns:a16="http://schemas.microsoft.com/office/drawing/2014/main" id="{63672CA0-FCF9-41BD-B39F-07DB9443584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0" name="Rectangle 679">
              <a:extLst>
                <a:ext uri="{FF2B5EF4-FFF2-40B4-BE49-F238E27FC236}">
                  <a16:creationId xmlns:a16="http://schemas.microsoft.com/office/drawing/2014/main" id="{9469663A-7D6D-4FDF-979D-25BE56C2AEC2}"/>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1" name="Rectangle 680">
              <a:extLst>
                <a:ext uri="{FF2B5EF4-FFF2-40B4-BE49-F238E27FC236}">
                  <a16:creationId xmlns:a16="http://schemas.microsoft.com/office/drawing/2014/main" id="{8B1E9BB4-C583-4ACA-AA2C-EEB38377CC5E}"/>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2" name="Group 681">
              <a:extLst>
                <a:ext uri="{FF2B5EF4-FFF2-40B4-BE49-F238E27FC236}">
                  <a16:creationId xmlns:a16="http://schemas.microsoft.com/office/drawing/2014/main" id="{CCF177F6-50D6-49BE-BD25-CD713E66076B}"/>
                </a:ext>
              </a:extLst>
            </p:cNvPr>
            <p:cNvGrpSpPr/>
            <p:nvPr/>
          </p:nvGrpSpPr>
          <p:grpSpPr>
            <a:xfrm>
              <a:off x="7755629" y="5391495"/>
              <a:ext cx="490710" cy="146168"/>
              <a:chOff x="551886" y="4922823"/>
              <a:chExt cx="508602" cy="151498"/>
            </a:xfrm>
          </p:grpSpPr>
          <p:sp>
            <p:nvSpPr>
              <p:cNvPr id="767" name="Rectangle 766">
                <a:extLst>
                  <a:ext uri="{FF2B5EF4-FFF2-40B4-BE49-F238E27FC236}">
                    <a16:creationId xmlns:a16="http://schemas.microsoft.com/office/drawing/2014/main" id="{D709B387-B611-451F-96FA-86099610640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8" name="Oval 767">
                <a:extLst>
                  <a:ext uri="{FF2B5EF4-FFF2-40B4-BE49-F238E27FC236}">
                    <a16:creationId xmlns:a16="http://schemas.microsoft.com/office/drawing/2014/main" id="{B88351AE-9D4D-4FB2-80B3-920E8C3E352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9" name="Straight Connector 768">
                <a:extLst>
                  <a:ext uri="{FF2B5EF4-FFF2-40B4-BE49-F238E27FC236}">
                    <a16:creationId xmlns:a16="http://schemas.microsoft.com/office/drawing/2014/main" id="{82413961-EC87-43EF-BC76-C390343FCA44}"/>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3" name="Rectangle 682">
              <a:extLst>
                <a:ext uri="{FF2B5EF4-FFF2-40B4-BE49-F238E27FC236}">
                  <a16:creationId xmlns:a16="http://schemas.microsoft.com/office/drawing/2014/main" id="{C28919C2-0C85-4A1C-9369-FDBC06115024}"/>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4" name="Rectangle 683">
              <a:extLst>
                <a:ext uri="{FF2B5EF4-FFF2-40B4-BE49-F238E27FC236}">
                  <a16:creationId xmlns:a16="http://schemas.microsoft.com/office/drawing/2014/main" id="{18BC83B2-5552-4126-B5AB-731A2F6DD800}"/>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5" name="Group 684">
              <a:extLst>
                <a:ext uri="{FF2B5EF4-FFF2-40B4-BE49-F238E27FC236}">
                  <a16:creationId xmlns:a16="http://schemas.microsoft.com/office/drawing/2014/main" id="{F2BA7D26-97E5-4E2D-B32F-449B537824A6}"/>
                </a:ext>
              </a:extLst>
            </p:cNvPr>
            <p:cNvGrpSpPr/>
            <p:nvPr/>
          </p:nvGrpSpPr>
          <p:grpSpPr>
            <a:xfrm>
              <a:off x="7072389" y="6079612"/>
              <a:ext cx="490710" cy="146168"/>
              <a:chOff x="551886" y="4922823"/>
              <a:chExt cx="508602" cy="151498"/>
            </a:xfrm>
          </p:grpSpPr>
          <p:sp>
            <p:nvSpPr>
              <p:cNvPr id="764" name="Rectangle 763">
                <a:extLst>
                  <a:ext uri="{FF2B5EF4-FFF2-40B4-BE49-F238E27FC236}">
                    <a16:creationId xmlns:a16="http://schemas.microsoft.com/office/drawing/2014/main" id="{FEC8BB05-1942-4E4A-BDC0-82097595092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5" name="Oval 764">
                <a:extLst>
                  <a:ext uri="{FF2B5EF4-FFF2-40B4-BE49-F238E27FC236}">
                    <a16:creationId xmlns:a16="http://schemas.microsoft.com/office/drawing/2014/main" id="{64C01B1E-7DD3-4D4B-9687-291E3B8F3BB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6" name="Straight Connector 765">
                <a:extLst>
                  <a:ext uri="{FF2B5EF4-FFF2-40B4-BE49-F238E27FC236}">
                    <a16:creationId xmlns:a16="http://schemas.microsoft.com/office/drawing/2014/main" id="{29E65CA6-29FB-4E32-B80A-A901C1809215}"/>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6" name="Rectangle 685">
              <a:extLst>
                <a:ext uri="{FF2B5EF4-FFF2-40B4-BE49-F238E27FC236}">
                  <a16:creationId xmlns:a16="http://schemas.microsoft.com/office/drawing/2014/main" id="{D2FBD250-BC83-45E3-B6F4-46A34E69E1EF}"/>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87" name="Rectangle 686">
              <a:extLst>
                <a:ext uri="{FF2B5EF4-FFF2-40B4-BE49-F238E27FC236}">
                  <a16:creationId xmlns:a16="http://schemas.microsoft.com/office/drawing/2014/main" id="{4F9677D7-B2BA-4AB1-A472-2DD9F04138AA}"/>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88" name="Group 687">
              <a:extLst>
                <a:ext uri="{FF2B5EF4-FFF2-40B4-BE49-F238E27FC236}">
                  <a16:creationId xmlns:a16="http://schemas.microsoft.com/office/drawing/2014/main" id="{7F5345C7-997F-4E0D-AD56-B732322E7A96}"/>
                </a:ext>
              </a:extLst>
            </p:cNvPr>
            <p:cNvGrpSpPr/>
            <p:nvPr/>
          </p:nvGrpSpPr>
          <p:grpSpPr>
            <a:xfrm>
              <a:off x="7755629" y="6079612"/>
              <a:ext cx="490710" cy="146168"/>
              <a:chOff x="551886" y="4922823"/>
              <a:chExt cx="508602" cy="151498"/>
            </a:xfrm>
          </p:grpSpPr>
          <p:sp>
            <p:nvSpPr>
              <p:cNvPr id="761" name="Rectangle 760">
                <a:extLst>
                  <a:ext uri="{FF2B5EF4-FFF2-40B4-BE49-F238E27FC236}">
                    <a16:creationId xmlns:a16="http://schemas.microsoft.com/office/drawing/2014/main" id="{25116AC5-C8F6-47A9-B87D-54B7BBEDB35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2" name="Oval 761">
                <a:extLst>
                  <a:ext uri="{FF2B5EF4-FFF2-40B4-BE49-F238E27FC236}">
                    <a16:creationId xmlns:a16="http://schemas.microsoft.com/office/drawing/2014/main" id="{97DF41FB-3671-4B9B-9AF3-75685C5D7DF9}"/>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3" name="Straight Connector 762">
                <a:extLst>
                  <a:ext uri="{FF2B5EF4-FFF2-40B4-BE49-F238E27FC236}">
                    <a16:creationId xmlns:a16="http://schemas.microsoft.com/office/drawing/2014/main" id="{BEC4170D-CACC-45A5-A72D-67FA29BDEE2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89" name="Rectangle 688">
              <a:extLst>
                <a:ext uri="{FF2B5EF4-FFF2-40B4-BE49-F238E27FC236}">
                  <a16:creationId xmlns:a16="http://schemas.microsoft.com/office/drawing/2014/main" id="{C14F8912-EB1E-428E-9652-7024D2CFC98C}"/>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0" name="Rectangle 689">
              <a:extLst>
                <a:ext uri="{FF2B5EF4-FFF2-40B4-BE49-F238E27FC236}">
                  <a16:creationId xmlns:a16="http://schemas.microsoft.com/office/drawing/2014/main" id="{E24C2707-2905-427A-B70F-B179217DC31F}"/>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1" name="Group 690">
              <a:extLst>
                <a:ext uri="{FF2B5EF4-FFF2-40B4-BE49-F238E27FC236}">
                  <a16:creationId xmlns:a16="http://schemas.microsoft.com/office/drawing/2014/main" id="{0A78E5DC-CEB4-47E7-BA73-ACD4CD4282E7}"/>
                </a:ext>
              </a:extLst>
            </p:cNvPr>
            <p:cNvGrpSpPr/>
            <p:nvPr/>
          </p:nvGrpSpPr>
          <p:grpSpPr>
            <a:xfrm>
              <a:off x="8448378" y="5391495"/>
              <a:ext cx="490710" cy="146168"/>
              <a:chOff x="551886" y="4922823"/>
              <a:chExt cx="508602" cy="151498"/>
            </a:xfrm>
          </p:grpSpPr>
          <p:sp>
            <p:nvSpPr>
              <p:cNvPr id="758" name="Rectangle 757">
                <a:extLst>
                  <a:ext uri="{FF2B5EF4-FFF2-40B4-BE49-F238E27FC236}">
                    <a16:creationId xmlns:a16="http://schemas.microsoft.com/office/drawing/2014/main" id="{F29AA2CF-D3C2-4FD9-9A6C-C9224C57BF5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9" name="Oval 758">
                <a:extLst>
                  <a:ext uri="{FF2B5EF4-FFF2-40B4-BE49-F238E27FC236}">
                    <a16:creationId xmlns:a16="http://schemas.microsoft.com/office/drawing/2014/main" id="{E21A2B84-D067-46E2-B5D3-9FFB5489FA1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60" name="Straight Connector 759">
                <a:extLst>
                  <a:ext uri="{FF2B5EF4-FFF2-40B4-BE49-F238E27FC236}">
                    <a16:creationId xmlns:a16="http://schemas.microsoft.com/office/drawing/2014/main" id="{C79C950F-B383-4BA0-A839-DEA7D839854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2" name="Rectangle 691">
              <a:extLst>
                <a:ext uri="{FF2B5EF4-FFF2-40B4-BE49-F238E27FC236}">
                  <a16:creationId xmlns:a16="http://schemas.microsoft.com/office/drawing/2014/main" id="{18A02F10-1EA9-455C-A709-79BFA0E8BCC6}"/>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3" name="Rectangle 692">
              <a:extLst>
                <a:ext uri="{FF2B5EF4-FFF2-40B4-BE49-F238E27FC236}">
                  <a16:creationId xmlns:a16="http://schemas.microsoft.com/office/drawing/2014/main" id="{1982015A-FD61-4D39-9477-67CEE575A6BA}"/>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4" name="Group 693">
              <a:extLst>
                <a:ext uri="{FF2B5EF4-FFF2-40B4-BE49-F238E27FC236}">
                  <a16:creationId xmlns:a16="http://schemas.microsoft.com/office/drawing/2014/main" id="{2E59C343-F6C5-4E08-A93C-9836292B451F}"/>
                </a:ext>
              </a:extLst>
            </p:cNvPr>
            <p:cNvGrpSpPr/>
            <p:nvPr/>
          </p:nvGrpSpPr>
          <p:grpSpPr>
            <a:xfrm>
              <a:off x="9131618" y="5391495"/>
              <a:ext cx="490710" cy="146168"/>
              <a:chOff x="551886" y="4922823"/>
              <a:chExt cx="508602" cy="151498"/>
            </a:xfrm>
          </p:grpSpPr>
          <p:sp>
            <p:nvSpPr>
              <p:cNvPr id="755" name="Rectangle 754">
                <a:extLst>
                  <a:ext uri="{FF2B5EF4-FFF2-40B4-BE49-F238E27FC236}">
                    <a16:creationId xmlns:a16="http://schemas.microsoft.com/office/drawing/2014/main" id="{DB2CDE22-5C43-4E67-9304-BD1078629DD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6" name="Oval 755">
                <a:extLst>
                  <a:ext uri="{FF2B5EF4-FFF2-40B4-BE49-F238E27FC236}">
                    <a16:creationId xmlns:a16="http://schemas.microsoft.com/office/drawing/2014/main" id="{58B5C9DF-DB3D-402D-B1A4-7DBA6E3971F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7" name="Straight Connector 756">
                <a:extLst>
                  <a:ext uri="{FF2B5EF4-FFF2-40B4-BE49-F238E27FC236}">
                    <a16:creationId xmlns:a16="http://schemas.microsoft.com/office/drawing/2014/main" id="{0ACF37DC-1C83-48D9-AEFB-DC36DE2158A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5" name="Rectangle 694">
              <a:extLst>
                <a:ext uri="{FF2B5EF4-FFF2-40B4-BE49-F238E27FC236}">
                  <a16:creationId xmlns:a16="http://schemas.microsoft.com/office/drawing/2014/main" id="{16519FAC-1914-41DA-987C-3AFBF5FED371}"/>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6" name="Rectangle 695">
              <a:extLst>
                <a:ext uri="{FF2B5EF4-FFF2-40B4-BE49-F238E27FC236}">
                  <a16:creationId xmlns:a16="http://schemas.microsoft.com/office/drawing/2014/main" id="{7D7A816B-C160-4491-A98F-0564BE8CEFA4}"/>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697" name="Group 696">
              <a:extLst>
                <a:ext uri="{FF2B5EF4-FFF2-40B4-BE49-F238E27FC236}">
                  <a16:creationId xmlns:a16="http://schemas.microsoft.com/office/drawing/2014/main" id="{6E905E5F-01DA-452A-A91F-66EDEB3A9DF6}"/>
                </a:ext>
              </a:extLst>
            </p:cNvPr>
            <p:cNvGrpSpPr/>
            <p:nvPr/>
          </p:nvGrpSpPr>
          <p:grpSpPr>
            <a:xfrm>
              <a:off x="8448378" y="6079612"/>
              <a:ext cx="490710" cy="146168"/>
              <a:chOff x="551886" y="4922823"/>
              <a:chExt cx="508602" cy="151498"/>
            </a:xfrm>
          </p:grpSpPr>
          <p:sp>
            <p:nvSpPr>
              <p:cNvPr id="752" name="Rectangle 751">
                <a:extLst>
                  <a:ext uri="{FF2B5EF4-FFF2-40B4-BE49-F238E27FC236}">
                    <a16:creationId xmlns:a16="http://schemas.microsoft.com/office/drawing/2014/main" id="{D7B1440D-02C1-4627-B6CA-D12EB80292D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3" name="Oval 752">
                <a:extLst>
                  <a:ext uri="{FF2B5EF4-FFF2-40B4-BE49-F238E27FC236}">
                    <a16:creationId xmlns:a16="http://schemas.microsoft.com/office/drawing/2014/main" id="{26E44F82-B071-4F3B-AD9D-620E51B97684}"/>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4" name="Straight Connector 753">
                <a:extLst>
                  <a:ext uri="{FF2B5EF4-FFF2-40B4-BE49-F238E27FC236}">
                    <a16:creationId xmlns:a16="http://schemas.microsoft.com/office/drawing/2014/main" id="{4B03EFAF-5B46-46A8-AA13-48819C5A6E29}"/>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698" name="Rectangle 697">
              <a:extLst>
                <a:ext uri="{FF2B5EF4-FFF2-40B4-BE49-F238E27FC236}">
                  <a16:creationId xmlns:a16="http://schemas.microsoft.com/office/drawing/2014/main" id="{7F7464B9-F82D-4EA5-820C-D88274EEB69C}"/>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99" name="Rectangle 698">
              <a:extLst>
                <a:ext uri="{FF2B5EF4-FFF2-40B4-BE49-F238E27FC236}">
                  <a16:creationId xmlns:a16="http://schemas.microsoft.com/office/drawing/2014/main" id="{33244C64-1C29-4869-B3D5-6546598367B0}"/>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0" name="Group 699">
              <a:extLst>
                <a:ext uri="{FF2B5EF4-FFF2-40B4-BE49-F238E27FC236}">
                  <a16:creationId xmlns:a16="http://schemas.microsoft.com/office/drawing/2014/main" id="{73CFE7FC-011C-4B3E-BD4F-7365C9247097}"/>
                </a:ext>
              </a:extLst>
            </p:cNvPr>
            <p:cNvGrpSpPr/>
            <p:nvPr/>
          </p:nvGrpSpPr>
          <p:grpSpPr>
            <a:xfrm>
              <a:off x="9131618" y="6079612"/>
              <a:ext cx="490710" cy="146168"/>
              <a:chOff x="551886" y="4922823"/>
              <a:chExt cx="508602" cy="151498"/>
            </a:xfrm>
          </p:grpSpPr>
          <p:sp>
            <p:nvSpPr>
              <p:cNvPr id="749" name="Rectangle 748">
                <a:extLst>
                  <a:ext uri="{FF2B5EF4-FFF2-40B4-BE49-F238E27FC236}">
                    <a16:creationId xmlns:a16="http://schemas.microsoft.com/office/drawing/2014/main" id="{D4F2586C-4B6F-4214-A54E-6059B183976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50" name="Oval 749">
                <a:extLst>
                  <a:ext uri="{FF2B5EF4-FFF2-40B4-BE49-F238E27FC236}">
                    <a16:creationId xmlns:a16="http://schemas.microsoft.com/office/drawing/2014/main" id="{24F9CA24-D8E0-4664-86A6-7696AC064D96}"/>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51" name="Straight Connector 750">
                <a:extLst>
                  <a:ext uri="{FF2B5EF4-FFF2-40B4-BE49-F238E27FC236}">
                    <a16:creationId xmlns:a16="http://schemas.microsoft.com/office/drawing/2014/main" id="{9B673D95-573D-4ABE-ADB1-4D541306FE5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1" name="Rectangle 700">
              <a:extLst>
                <a:ext uri="{FF2B5EF4-FFF2-40B4-BE49-F238E27FC236}">
                  <a16:creationId xmlns:a16="http://schemas.microsoft.com/office/drawing/2014/main" id="{4369DB98-E941-44DD-8682-7FE57EB9485D}"/>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2" name="Rectangle 701">
              <a:extLst>
                <a:ext uri="{FF2B5EF4-FFF2-40B4-BE49-F238E27FC236}">
                  <a16:creationId xmlns:a16="http://schemas.microsoft.com/office/drawing/2014/main" id="{111C8B26-79AE-41DF-903B-7DCA275FA97C}"/>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3" name="Group 702">
              <a:extLst>
                <a:ext uri="{FF2B5EF4-FFF2-40B4-BE49-F238E27FC236}">
                  <a16:creationId xmlns:a16="http://schemas.microsoft.com/office/drawing/2014/main" id="{692816E8-0A95-40D8-AF7A-A9F99FD20F60}"/>
                </a:ext>
              </a:extLst>
            </p:cNvPr>
            <p:cNvGrpSpPr/>
            <p:nvPr/>
          </p:nvGrpSpPr>
          <p:grpSpPr>
            <a:xfrm>
              <a:off x="7072389" y="6737565"/>
              <a:ext cx="490710" cy="146168"/>
              <a:chOff x="551886" y="4922823"/>
              <a:chExt cx="508602" cy="151498"/>
            </a:xfrm>
          </p:grpSpPr>
          <p:sp>
            <p:nvSpPr>
              <p:cNvPr id="746" name="Rectangle 745">
                <a:extLst>
                  <a:ext uri="{FF2B5EF4-FFF2-40B4-BE49-F238E27FC236}">
                    <a16:creationId xmlns:a16="http://schemas.microsoft.com/office/drawing/2014/main" id="{9AA2E547-E9A7-4B3E-B15A-6472F97C1AC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7" name="Oval 746">
                <a:extLst>
                  <a:ext uri="{FF2B5EF4-FFF2-40B4-BE49-F238E27FC236}">
                    <a16:creationId xmlns:a16="http://schemas.microsoft.com/office/drawing/2014/main" id="{AB73000E-04C7-4A05-8689-C2C0128B027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8" name="Straight Connector 747">
                <a:extLst>
                  <a:ext uri="{FF2B5EF4-FFF2-40B4-BE49-F238E27FC236}">
                    <a16:creationId xmlns:a16="http://schemas.microsoft.com/office/drawing/2014/main" id="{E50349D1-07C0-4FAC-9220-2CD30C63A953}"/>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4" name="Rectangle 703">
              <a:extLst>
                <a:ext uri="{FF2B5EF4-FFF2-40B4-BE49-F238E27FC236}">
                  <a16:creationId xmlns:a16="http://schemas.microsoft.com/office/drawing/2014/main" id="{247ABBDC-184F-467D-8097-522D9036FC12}"/>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5" name="Rectangle 704">
              <a:extLst>
                <a:ext uri="{FF2B5EF4-FFF2-40B4-BE49-F238E27FC236}">
                  <a16:creationId xmlns:a16="http://schemas.microsoft.com/office/drawing/2014/main" id="{0C3F8B29-A33C-4915-96C0-65E8E3AB857B}"/>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6" name="Group 705">
              <a:extLst>
                <a:ext uri="{FF2B5EF4-FFF2-40B4-BE49-F238E27FC236}">
                  <a16:creationId xmlns:a16="http://schemas.microsoft.com/office/drawing/2014/main" id="{60F874BC-7404-4DC9-8017-7CC930314754}"/>
                </a:ext>
              </a:extLst>
            </p:cNvPr>
            <p:cNvGrpSpPr/>
            <p:nvPr/>
          </p:nvGrpSpPr>
          <p:grpSpPr>
            <a:xfrm>
              <a:off x="7755629" y="6737565"/>
              <a:ext cx="490710" cy="146168"/>
              <a:chOff x="551886" y="4922823"/>
              <a:chExt cx="508602" cy="151498"/>
            </a:xfrm>
          </p:grpSpPr>
          <p:sp>
            <p:nvSpPr>
              <p:cNvPr id="743" name="Rectangle 742">
                <a:extLst>
                  <a:ext uri="{FF2B5EF4-FFF2-40B4-BE49-F238E27FC236}">
                    <a16:creationId xmlns:a16="http://schemas.microsoft.com/office/drawing/2014/main" id="{1B4925A5-D763-40C2-A6D1-9956E7EBFAD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4" name="Oval 743">
                <a:extLst>
                  <a:ext uri="{FF2B5EF4-FFF2-40B4-BE49-F238E27FC236}">
                    <a16:creationId xmlns:a16="http://schemas.microsoft.com/office/drawing/2014/main" id="{CEFAD031-0939-4648-B5A1-F66546FFDE8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5" name="Straight Connector 744">
                <a:extLst>
                  <a:ext uri="{FF2B5EF4-FFF2-40B4-BE49-F238E27FC236}">
                    <a16:creationId xmlns:a16="http://schemas.microsoft.com/office/drawing/2014/main" id="{D793D1B3-F4C6-480F-8FEE-95833E939EB7}"/>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07" name="Rectangle 706">
              <a:extLst>
                <a:ext uri="{FF2B5EF4-FFF2-40B4-BE49-F238E27FC236}">
                  <a16:creationId xmlns:a16="http://schemas.microsoft.com/office/drawing/2014/main" id="{172EFDDA-47E1-41B4-8B12-CD1C5C8AE409}"/>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08" name="Rectangle 707">
              <a:extLst>
                <a:ext uri="{FF2B5EF4-FFF2-40B4-BE49-F238E27FC236}">
                  <a16:creationId xmlns:a16="http://schemas.microsoft.com/office/drawing/2014/main" id="{EB9D8CB9-0B19-432C-AF2D-E8CFC1A8D065}"/>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09" name="Group 708">
              <a:extLst>
                <a:ext uri="{FF2B5EF4-FFF2-40B4-BE49-F238E27FC236}">
                  <a16:creationId xmlns:a16="http://schemas.microsoft.com/office/drawing/2014/main" id="{753E8C32-4555-4B03-A490-1D3024CE1A13}"/>
                </a:ext>
              </a:extLst>
            </p:cNvPr>
            <p:cNvGrpSpPr/>
            <p:nvPr/>
          </p:nvGrpSpPr>
          <p:grpSpPr>
            <a:xfrm>
              <a:off x="7072389" y="7425682"/>
              <a:ext cx="490710" cy="146168"/>
              <a:chOff x="551886" y="4922823"/>
              <a:chExt cx="508602" cy="151498"/>
            </a:xfrm>
          </p:grpSpPr>
          <p:sp>
            <p:nvSpPr>
              <p:cNvPr id="740" name="Rectangle 739">
                <a:extLst>
                  <a:ext uri="{FF2B5EF4-FFF2-40B4-BE49-F238E27FC236}">
                    <a16:creationId xmlns:a16="http://schemas.microsoft.com/office/drawing/2014/main" id="{F0FCCC9F-9A08-41D5-91BB-7201F634440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41" name="Oval 740">
                <a:extLst>
                  <a:ext uri="{FF2B5EF4-FFF2-40B4-BE49-F238E27FC236}">
                    <a16:creationId xmlns:a16="http://schemas.microsoft.com/office/drawing/2014/main" id="{6F9F3DA2-96D1-4BEC-9406-FCAC4ABBEAC8}"/>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42" name="Straight Connector 741">
                <a:extLst>
                  <a:ext uri="{FF2B5EF4-FFF2-40B4-BE49-F238E27FC236}">
                    <a16:creationId xmlns:a16="http://schemas.microsoft.com/office/drawing/2014/main" id="{D13B7EFF-DA95-46B3-9E49-6C2B5343598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0" name="Rectangle 709">
              <a:extLst>
                <a:ext uri="{FF2B5EF4-FFF2-40B4-BE49-F238E27FC236}">
                  <a16:creationId xmlns:a16="http://schemas.microsoft.com/office/drawing/2014/main" id="{FBD0243C-E747-470E-939D-1436A92F0E0E}"/>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1" name="Rectangle 710">
              <a:extLst>
                <a:ext uri="{FF2B5EF4-FFF2-40B4-BE49-F238E27FC236}">
                  <a16:creationId xmlns:a16="http://schemas.microsoft.com/office/drawing/2014/main" id="{CB7E620A-3A6E-42C7-9DF7-1D10EA3E5076}"/>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2" name="Group 711">
              <a:extLst>
                <a:ext uri="{FF2B5EF4-FFF2-40B4-BE49-F238E27FC236}">
                  <a16:creationId xmlns:a16="http://schemas.microsoft.com/office/drawing/2014/main" id="{9205E0C3-D2F6-42EA-AD7F-6528CC350E3D}"/>
                </a:ext>
              </a:extLst>
            </p:cNvPr>
            <p:cNvGrpSpPr/>
            <p:nvPr/>
          </p:nvGrpSpPr>
          <p:grpSpPr>
            <a:xfrm>
              <a:off x="7755629" y="7425682"/>
              <a:ext cx="490710" cy="146168"/>
              <a:chOff x="551886" y="4922823"/>
              <a:chExt cx="508602" cy="151498"/>
            </a:xfrm>
          </p:grpSpPr>
          <p:sp>
            <p:nvSpPr>
              <p:cNvPr id="737" name="Rectangle 736">
                <a:extLst>
                  <a:ext uri="{FF2B5EF4-FFF2-40B4-BE49-F238E27FC236}">
                    <a16:creationId xmlns:a16="http://schemas.microsoft.com/office/drawing/2014/main" id="{B4018038-9365-4AD0-A02D-2B5E221C7FD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8" name="Oval 737">
                <a:extLst>
                  <a:ext uri="{FF2B5EF4-FFF2-40B4-BE49-F238E27FC236}">
                    <a16:creationId xmlns:a16="http://schemas.microsoft.com/office/drawing/2014/main" id="{E33886F8-99AF-4815-97CC-3147C447C5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9" name="Straight Connector 738">
                <a:extLst>
                  <a:ext uri="{FF2B5EF4-FFF2-40B4-BE49-F238E27FC236}">
                    <a16:creationId xmlns:a16="http://schemas.microsoft.com/office/drawing/2014/main" id="{6987A0DE-EA09-4949-97E1-7DFC4EE4AE16}"/>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3" name="Rectangle 712">
              <a:extLst>
                <a:ext uri="{FF2B5EF4-FFF2-40B4-BE49-F238E27FC236}">
                  <a16:creationId xmlns:a16="http://schemas.microsoft.com/office/drawing/2014/main" id="{DA2BBB94-AF43-4893-8AE3-0195FB147EC2}"/>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4" name="Rectangle 713">
              <a:extLst>
                <a:ext uri="{FF2B5EF4-FFF2-40B4-BE49-F238E27FC236}">
                  <a16:creationId xmlns:a16="http://schemas.microsoft.com/office/drawing/2014/main" id="{F4287062-6914-4D74-ABE0-EBFC95E8B96E}"/>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5" name="Group 714">
              <a:extLst>
                <a:ext uri="{FF2B5EF4-FFF2-40B4-BE49-F238E27FC236}">
                  <a16:creationId xmlns:a16="http://schemas.microsoft.com/office/drawing/2014/main" id="{10997546-8084-4731-AE8D-22852E423E80}"/>
                </a:ext>
              </a:extLst>
            </p:cNvPr>
            <p:cNvGrpSpPr/>
            <p:nvPr/>
          </p:nvGrpSpPr>
          <p:grpSpPr>
            <a:xfrm>
              <a:off x="8448378" y="6737565"/>
              <a:ext cx="490710" cy="146168"/>
              <a:chOff x="551886" y="4922823"/>
              <a:chExt cx="508602" cy="151498"/>
            </a:xfrm>
          </p:grpSpPr>
          <p:sp>
            <p:nvSpPr>
              <p:cNvPr id="734" name="Rectangle 733">
                <a:extLst>
                  <a:ext uri="{FF2B5EF4-FFF2-40B4-BE49-F238E27FC236}">
                    <a16:creationId xmlns:a16="http://schemas.microsoft.com/office/drawing/2014/main" id="{CB87A857-64B4-41A0-B00E-7381270DB03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5" name="Oval 734">
                <a:extLst>
                  <a:ext uri="{FF2B5EF4-FFF2-40B4-BE49-F238E27FC236}">
                    <a16:creationId xmlns:a16="http://schemas.microsoft.com/office/drawing/2014/main" id="{EFB59E85-ABA4-4668-A784-8BFFE8D3270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6" name="Straight Connector 735">
                <a:extLst>
                  <a:ext uri="{FF2B5EF4-FFF2-40B4-BE49-F238E27FC236}">
                    <a16:creationId xmlns:a16="http://schemas.microsoft.com/office/drawing/2014/main" id="{BE8FDAFF-4C19-4AFD-A64E-73CAB4C4E88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6" name="Rectangle 715">
              <a:extLst>
                <a:ext uri="{FF2B5EF4-FFF2-40B4-BE49-F238E27FC236}">
                  <a16:creationId xmlns:a16="http://schemas.microsoft.com/office/drawing/2014/main" id="{19F47307-A818-4526-AA7E-F7C1890AA60E}"/>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17" name="Rectangle 716">
              <a:extLst>
                <a:ext uri="{FF2B5EF4-FFF2-40B4-BE49-F238E27FC236}">
                  <a16:creationId xmlns:a16="http://schemas.microsoft.com/office/drawing/2014/main" id="{1652C964-D0F4-4BAB-824B-ECD7CE51D230}"/>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18" name="Group 717">
              <a:extLst>
                <a:ext uri="{FF2B5EF4-FFF2-40B4-BE49-F238E27FC236}">
                  <a16:creationId xmlns:a16="http://schemas.microsoft.com/office/drawing/2014/main" id="{45130428-3A95-4EC2-83FD-B5BAF7A59D07}"/>
                </a:ext>
              </a:extLst>
            </p:cNvPr>
            <p:cNvGrpSpPr/>
            <p:nvPr/>
          </p:nvGrpSpPr>
          <p:grpSpPr>
            <a:xfrm>
              <a:off x="9131618" y="6737565"/>
              <a:ext cx="490710" cy="146168"/>
              <a:chOff x="551886" y="4922823"/>
              <a:chExt cx="508602" cy="151498"/>
            </a:xfrm>
          </p:grpSpPr>
          <p:sp>
            <p:nvSpPr>
              <p:cNvPr id="731" name="Rectangle 730">
                <a:extLst>
                  <a:ext uri="{FF2B5EF4-FFF2-40B4-BE49-F238E27FC236}">
                    <a16:creationId xmlns:a16="http://schemas.microsoft.com/office/drawing/2014/main" id="{A4A780B8-67F7-4DC2-BE7B-F619B422715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32" name="Oval 731">
                <a:extLst>
                  <a:ext uri="{FF2B5EF4-FFF2-40B4-BE49-F238E27FC236}">
                    <a16:creationId xmlns:a16="http://schemas.microsoft.com/office/drawing/2014/main" id="{EF2572D2-B244-4DA1-8351-69900A6619F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3" name="Straight Connector 732">
                <a:extLst>
                  <a:ext uri="{FF2B5EF4-FFF2-40B4-BE49-F238E27FC236}">
                    <a16:creationId xmlns:a16="http://schemas.microsoft.com/office/drawing/2014/main" id="{A107EE61-212A-4280-94A1-E152AC2518E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19" name="Rectangle 718">
              <a:extLst>
                <a:ext uri="{FF2B5EF4-FFF2-40B4-BE49-F238E27FC236}">
                  <a16:creationId xmlns:a16="http://schemas.microsoft.com/office/drawing/2014/main" id="{F57D692E-F38C-4973-BD54-8A3C9D6AD481}"/>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0" name="Rectangle 719">
              <a:extLst>
                <a:ext uri="{FF2B5EF4-FFF2-40B4-BE49-F238E27FC236}">
                  <a16:creationId xmlns:a16="http://schemas.microsoft.com/office/drawing/2014/main" id="{69771F4A-5AD5-4A55-A6E7-2C2568288BA6}"/>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21" name="Group 720">
              <a:extLst>
                <a:ext uri="{FF2B5EF4-FFF2-40B4-BE49-F238E27FC236}">
                  <a16:creationId xmlns:a16="http://schemas.microsoft.com/office/drawing/2014/main" id="{829AB93B-7FB2-4A38-B04D-526F5063A711}"/>
                </a:ext>
              </a:extLst>
            </p:cNvPr>
            <p:cNvGrpSpPr/>
            <p:nvPr/>
          </p:nvGrpSpPr>
          <p:grpSpPr>
            <a:xfrm>
              <a:off x="8448378" y="7425682"/>
              <a:ext cx="490710" cy="146168"/>
              <a:chOff x="551886" y="4922823"/>
              <a:chExt cx="508602" cy="151498"/>
            </a:xfrm>
          </p:grpSpPr>
          <p:sp>
            <p:nvSpPr>
              <p:cNvPr id="728" name="Rectangle 727">
                <a:extLst>
                  <a:ext uri="{FF2B5EF4-FFF2-40B4-BE49-F238E27FC236}">
                    <a16:creationId xmlns:a16="http://schemas.microsoft.com/office/drawing/2014/main" id="{5C5825A1-F356-41E8-A801-C63C268130C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9" name="Oval 728">
                <a:extLst>
                  <a:ext uri="{FF2B5EF4-FFF2-40B4-BE49-F238E27FC236}">
                    <a16:creationId xmlns:a16="http://schemas.microsoft.com/office/drawing/2014/main" id="{29F98A04-8D35-4233-81A3-40FE013FCDE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30" name="Straight Connector 729">
                <a:extLst>
                  <a:ext uri="{FF2B5EF4-FFF2-40B4-BE49-F238E27FC236}">
                    <a16:creationId xmlns:a16="http://schemas.microsoft.com/office/drawing/2014/main" id="{FD47F1E9-0990-4F92-921F-A1EB91D8F81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22" name="Rectangle 721">
              <a:extLst>
                <a:ext uri="{FF2B5EF4-FFF2-40B4-BE49-F238E27FC236}">
                  <a16:creationId xmlns:a16="http://schemas.microsoft.com/office/drawing/2014/main" id="{10C94B15-2C01-4D4B-ACBD-1FD4A5DD7B5A}"/>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3" name="Rectangle 722">
              <a:extLst>
                <a:ext uri="{FF2B5EF4-FFF2-40B4-BE49-F238E27FC236}">
                  <a16:creationId xmlns:a16="http://schemas.microsoft.com/office/drawing/2014/main" id="{4E1A41BA-3F89-4A46-856B-9AB01B971477}"/>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24" name="Group 723">
              <a:extLst>
                <a:ext uri="{FF2B5EF4-FFF2-40B4-BE49-F238E27FC236}">
                  <a16:creationId xmlns:a16="http://schemas.microsoft.com/office/drawing/2014/main" id="{657F0FDE-F70F-4F4F-8A9E-48E528007A8A}"/>
                </a:ext>
              </a:extLst>
            </p:cNvPr>
            <p:cNvGrpSpPr/>
            <p:nvPr/>
          </p:nvGrpSpPr>
          <p:grpSpPr>
            <a:xfrm>
              <a:off x="9131618" y="7425682"/>
              <a:ext cx="490710" cy="146168"/>
              <a:chOff x="551886" y="4922823"/>
              <a:chExt cx="508602" cy="151498"/>
            </a:xfrm>
          </p:grpSpPr>
          <p:sp>
            <p:nvSpPr>
              <p:cNvPr id="725" name="Rectangle 724">
                <a:extLst>
                  <a:ext uri="{FF2B5EF4-FFF2-40B4-BE49-F238E27FC236}">
                    <a16:creationId xmlns:a16="http://schemas.microsoft.com/office/drawing/2014/main" id="{20031E6B-2994-4B84-9452-4466E6A7DC4E}"/>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26" name="Oval 725">
                <a:extLst>
                  <a:ext uri="{FF2B5EF4-FFF2-40B4-BE49-F238E27FC236}">
                    <a16:creationId xmlns:a16="http://schemas.microsoft.com/office/drawing/2014/main" id="{A692064C-843A-4F97-811D-FF816737437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727" name="Straight Connector 726">
                <a:extLst>
                  <a:ext uri="{FF2B5EF4-FFF2-40B4-BE49-F238E27FC236}">
                    <a16:creationId xmlns:a16="http://schemas.microsoft.com/office/drawing/2014/main" id="{4BD37989-A39B-4131-8E86-381629F4406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grpSp>
        <p:nvGrpSpPr>
          <p:cNvPr id="773" name="Group 772" descr="Decorative">
            <a:extLst>
              <a:ext uri="{FF2B5EF4-FFF2-40B4-BE49-F238E27FC236}">
                <a16:creationId xmlns:a16="http://schemas.microsoft.com/office/drawing/2014/main" id="{3B374A91-3B01-47E1-AB1B-3FD24CC03E42}"/>
              </a:ext>
            </a:extLst>
          </p:cNvPr>
          <p:cNvGrpSpPr/>
          <p:nvPr/>
        </p:nvGrpSpPr>
        <p:grpSpPr>
          <a:xfrm>
            <a:off x="10607117" y="5252422"/>
            <a:ext cx="768179" cy="759042"/>
            <a:chOff x="7072389" y="5391495"/>
            <a:chExt cx="2549939" cy="2519606"/>
          </a:xfrm>
        </p:grpSpPr>
        <p:sp>
          <p:nvSpPr>
            <p:cNvPr id="774" name="Rectangle 773">
              <a:extLst>
                <a:ext uri="{FF2B5EF4-FFF2-40B4-BE49-F238E27FC236}">
                  <a16:creationId xmlns:a16="http://schemas.microsoft.com/office/drawing/2014/main" id="{6EB84A70-5D47-48F9-B56D-20A81F25257C}"/>
                </a:ext>
              </a:extLst>
            </p:cNvPr>
            <p:cNvSpPr/>
            <p:nvPr/>
          </p:nvSpPr>
          <p:spPr bwMode="auto">
            <a:xfrm>
              <a:off x="707238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5" name="Rectangle 774">
              <a:extLst>
                <a:ext uri="{FF2B5EF4-FFF2-40B4-BE49-F238E27FC236}">
                  <a16:creationId xmlns:a16="http://schemas.microsoft.com/office/drawing/2014/main" id="{5926B68B-64A6-4A2F-A74E-51AB1C0A58CA}"/>
                </a:ext>
              </a:extLst>
            </p:cNvPr>
            <p:cNvSpPr/>
            <p:nvPr/>
          </p:nvSpPr>
          <p:spPr bwMode="auto">
            <a:xfrm>
              <a:off x="707238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76" name="Group 775">
              <a:extLst>
                <a:ext uri="{FF2B5EF4-FFF2-40B4-BE49-F238E27FC236}">
                  <a16:creationId xmlns:a16="http://schemas.microsoft.com/office/drawing/2014/main" id="{892E9930-9292-4461-B30B-28C8888A43AC}"/>
                </a:ext>
              </a:extLst>
            </p:cNvPr>
            <p:cNvGrpSpPr/>
            <p:nvPr/>
          </p:nvGrpSpPr>
          <p:grpSpPr>
            <a:xfrm>
              <a:off x="7072389" y="5391495"/>
              <a:ext cx="490710" cy="146168"/>
              <a:chOff x="551886" y="4922823"/>
              <a:chExt cx="508602" cy="151498"/>
            </a:xfrm>
          </p:grpSpPr>
          <p:sp>
            <p:nvSpPr>
              <p:cNvPr id="867" name="Rectangle 866">
                <a:extLst>
                  <a:ext uri="{FF2B5EF4-FFF2-40B4-BE49-F238E27FC236}">
                    <a16:creationId xmlns:a16="http://schemas.microsoft.com/office/drawing/2014/main" id="{721B6270-445B-4B0B-B5C2-16E535ADF568}"/>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8" name="Oval 867">
                <a:extLst>
                  <a:ext uri="{FF2B5EF4-FFF2-40B4-BE49-F238E27FC236}">
                    <a16:creationId xmlns:a16="http://schemas.microsoft.com/office/drawing/2014/main" id="{804F490F-C0FD-4137-A80F-82B11084D151}"/>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9" name="Straight Connector 868">
                <a:extLst>
                  <a:ext uri="{FF2B5EF4-FFF2-40B4-BE49-F238E27FC236}">
                    <a16:creationId xmlns:a16="http://schemas.microsoft.com/office/drawing/2014/main" id="{66D88BED-6025-465C-A446-0E42A28CC62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77" name="Rectangle 776">
              <a:extLst>
                <a:ext uri="{FF2B5EF4-FFF2-40B4-BE49-F238E27FC236}">
                  <a16:creationId xmlns:a16="http://schemas.microsoft.com/office/drawing/2014/main" id="{D1C4608B-AC4E-4D77-B569-885B768E71D7}"/>
                </a:ext>
              </a:extLst>
            </p:cNvPr>
            <p:cNvSpPr/>
            <p:nvPr/>
          </p:nvSpPr>
          <p:spPr bwMode="auto">
            <a:xfrm>
              <a:off x="7755629"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78" name="Rectangle 777">
              <a:extLst>
                <a:ext uri="{FF2B5EF4-FFF2-40B4-BE49-F238E27FC236}">
                  <a16:creationId xmlns:a16="http://schemas.microsoft.com/office/drawing/2014/main" id="{3ACE669B-C2F8-4CF8-8B0B-6B035E49C359}"/>
                </a:ext>
              </a:extLst>
            </p:cNvPr>
            <p:cNvSpPr/>
            <p:nvPr/>
          </p:nvSpPr>
          <p:spPr bwMode="auto">
            <a:xfrm>
              <a:off x="7755629"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79" name="Group 778">
              <a:extLst>
                <a:ext uri="{FF2B5EF4-FFF2-40B4-BE49-F238E27FC236}">
                  <a16:creationId xmlns:a16="http://schemas.microsoft.com/office/drawing/2014/main" id="{0715ABB3-80F4-4D84-B0B0-5EC14CB85C6D}"/>
                </a:ext>
              </a:extLst>
            </p:cNvPr>
            <p:cNvGrpSpPr/>
            <p:nvPr/>
          </p:nvGrpSpPr>
          <p:grpSpPr>
            <a:xfrm>
              <a:off x="7755629" y="5391495"/>
              <a:ext cx="490710" cy="146168"/>
              <a:chOff x="551886" y="4922823"/>
              <a:chExt cx="508602" cy="151498"/>
            </a:xfrm>
          </p:grpSpPr>
          <p:sp>
            <p:nvSpPr>
              <p:cNvPr id="864" name="Rectangle 863">
                <a:extLst>
                  <a:ext uri="{FF2B5EF4-FFF2-40B4-BE49-F238E27FC236}">
                    <a16:creationId xmlns:a16="http://schemas.microsoft.com/office/drawing/2014/main" id="{08A0E995-B258-45E6-8EB0-5C260D1FFE5F}"/>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5" name="Oval 864">
                <a:extLst>
                  <a:ext uri="{FF2B5EF4-FFF2-40B4-BE49-F238E27FC236}">
                    <a16:creationId xmlns:a16="http://schemas.microsoft.com/office/drawing/2014/main" id="{361A95E6-899C-4835-9D78-9EEC032EF880}"/>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6" name="Straight Connector 865">
                <a:extLst>
                  <a:ext uri="{FF2B5EF4-FFF2-40B4-BE49-F238E27FC236}">
                    <a16:creationId xmlns:a16="http://schemas.microsoft.com/office/drawing/2014/main" id="{44AB37EF-DEEE-4CD2-BCE9-A921024B54E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0" name="Rectangle 779">
              <a:extLst>
                <a:ext uri="{FF2B5EF4-FFF2-40B4-BE49-F238E27FC236}">
                  <a16:creationId xmlns:a16="http://schemas.microsoft.com/office/drawing/2014/main" id="{B801C29B-8588-4588-8D22-96680357C42A}"/>
                </a:ext>
              </a:extLst>
            </p:cNvPr>
            <p:cNvSpPr/>
            <p:nvPr/>
          </p:nvSpPr>
          <p:spPr bwMode="auto">
            <a:xfrm>
              <a:off x="707238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1" name="Rectangle 780">
              <a:extLst>
                <a:ext uri="{FF2B5EF4-FFF2-40B4-BE49-F238E27FC236}">
                  <a16:creationId xmlns:a16="http://schemas.microsoft.com/office/drawing/2014/main" id="{46C14B18-582E-487C-93D9-532167AD3D54}"/>
                </a:ext>
              </a:extLst>
            </p:cNvPr>
            <p:cNvSpPr/>
            <p:nvPr/>
          </p:nvSpPr>
          <p:spPr bwMode="auto">
            <a:xfrm>
              <a:off x="707238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2" name="Group 781">
              <a:extLst>
                <a:ext uri="{FF2B5EF4-FFF2-40B4-BE49-F238E27FC236}">
                  <a16:creationId xmlns:a16="http://schemas.microsoft.com/office/drawing/2014/main" id="{966DB8FD-2695-4474-BEE6-8C3BD91017FC}"/>
                </a:ext>
              </a:extLst>
            </p:cNvPr>
            <p:cNvGrpSpPr/>
            <p:nvPr/>
          </p:nvGrpSpPr>
          <p:grpSpPr>
            <a:xfrm>
              <a:off x="7072389" y="6079612"/>
              <a:ext cx="490710" cy="146168"/>
              <a:chOff x="551886" y="4922823"/>
              <a:chExt cx="508602" cy="151498"/>
            </a:xfrm>
          </p:grpSpPr>
          <p:sp>
            <p:nvSpPr>
              <p:cNvPr id="861" name="Rectangle 860">
                <a:extLst>
                  <a:ext uri="{FF2B5EF4-FFF2-40B4-BE49-F238E27FC236}">
                    <a16:creationId xmlns:a16="http://schemas.microsoft.com/office/drawing/2014/main" id="{A07D2947-785D-4D57-8F76-176A2A9A169D}"/>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2" name="Oval 861">
                <a:extLst>
                  <a:ext uri="{FF2B5EF4-FFF2-40B4-BE49-F238E27FC236}">
                    <a16:creationId xmlns:a16="http://schemas.microsoft.com/office/drawing/2014/main" id="{A0F5DC81-DA6B-4875-AFF3-E7B25A20ACD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3" name="Straight Connector 862">
                <a:extLst>
                  <a:ext uri="{FF2B5EF4-FFF2-40B4-BE49-F238E27FC236}">
                    <a16:creationId xmlns:a16="http://schemas.microsoft.com/office/drawing/2014/main" id="{621B9DC2-424F-4E47-A163-06E5997F298F}"/>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3" name="Rectangle 782">
              <a:extLst>
                <a:ext uri="{FF2B5EF4-FFF2-40B4-BE49-F238E27FC236}">
                  <a16:creationId xmlns:a16="http://schemas.microsoft.com/office/drawing/2014/main" id="{164E9582-5941-4498-9BD7-8E0AD8E6D163}"/>
                </a:ext>
              </a:extLst>
            </p:cNvPr>
            <p:cNvSpPr/>
            <p:nvPr/>
          </p:nvSpPr>
          <p:spPr bwMode="auto">
            <a:xfrm>
              <a:off x="7755629"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4" name="Rectangle 783">
              <a:extLst>
                <a:ext uri="{FF2B5EF4-FFF2-40B4-BE49-F238E27FC236}">
                  <a16:creationId xmlns:a16="http://schemas.microsoft.com/office/drawing/2014/main" id="{3C37AA8B-0E37-4D77-8856-229BE9DE83EF}"/>
                </a:ext>
              </a:extLst>
            </p:cNvPr>
            <p:cNvSpPr/>
            <p:nvPr/>
          </p:nvSpPr>
          <p:spPr bwMode="auto">
            <a:xfrm>
              <a:off x="7755629"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5" name="Group 784">
              <a:extLst>
                <a:ext uri="{FF2B5EF4-FFF2-40B4-BE49-F238E27FC236}">
                  <a16:creationId xmlns:a16="http://schemas.microsoft.com/office/drawing/2014/main" id="{034CE0F5-2BFD-4426-8509-1F86A34602B4}"/>
                </a:ext>
              </a:extLst>
            </p:cNvPr>
            <p:cNvGrpSpPr/>
            <p:nvPr/>
          </p:nvGrpSpPr>
          <p:grpSpPr>
            <a:xfrm>
              <a:off x="7755629" y="6079612"/>
              <a:ext cx="490710" cy="146168"/>
              <a:chOff x="551886" y="4922823"/>
              <a:chExt cx="508602" cy="151498"/>
            </a:xfrm>
          </p:grpSpPr>
          <p:sp>
            <p:nvSpPr>
              <p:cNvPr id="858" name="Rectangle 857">
                <a:extLst>
                  <a:ext uri="{FF2B5EF4-FFF2-40B4-BE49-F238E27FC236}">
                    <a16:creationId xmlns:a16="http://schemas.microsoft.com/office/drawing/2014/main" id="{5A874E69-48FD-46ED-A337-14A5866343E2}"/>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9" name="Oval 858">
                <a:extLst>
                  <a:ext uri="{FF2B5EF4-FFF2-40B4-BE49-F238E27FC236}">
                    <a16:creationId xmlns:a16="http://schemas.microsoft.com/office/drawing/2014/main" id="{ECA48A1D-8089-4371-85AA-5DACDBC8E73E}"/>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60" name="Straight Connector 859">
                <a:extLst>
                  <a:ext uri="{FF2B5EF4-FFF2-40B4-BE49-F238E27FC236}">
                    <a16:creationId xmlns:a16="http://schemas.microsoft.com/office/drawing/2014/main" id="{399350A8-171C-4F7A-943D-20E5CCB600A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6" name="Rectangle 785">
              <a:extLst>
                <a:ext uri="{FF2B5EF4-FFF2-40B4-BE49-F238E27FC236}">
                  <a16:creationId xmlns:a16="http://schemas.microsoft.com/office/drawing/2014/main" id="{2400CBAA-6AF5-401B-9EC2-00441E149A54}"/>
                </a:ext>
              </a:extLst>
            </p:cNvPr>
            <p:cNvSpPr/>
            <p:nvPr/>
          </p:nvSpPr>
          <p:spPr bwMode="auto">
            <a:xfrm>
              <a:off x="844837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87" name="Rectangle 786">
              <a:extLst>
                <a:ext uri="{FF2B5EF4-FFF2-40B4-BE49-F238E27FC236}">
                  <a16:creationId xmlns:a16="http://schemas.microsoft.com/office/drawing/2014/main" id="{D750639E-99E9-48F0-9221-7ED1C2962EF1}"/>
                </a:ext>
              </a:extLst>
            </p:cNvPr>
            <p:cNvSpPr/>
            <p:nvPr/>
          </p:nvSpPr>
          <p:spPr bwMode="auto">
            <a:xfrm>
              <a:off x="844837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88" name="Group 787">
              <a:extLst>
                <a:ext uri="{FF2B5EF4-FFF2-40B4-BE49-F238E27FC236}">
                  <a16:creationId xmlns:a16="http://schemas.microsoft.com/office/drawing/2014/main" id="{846DF20B-6EF2-4169-9EEC-3453A0F7A4DF}"/>
                </a:ext>
              </a:extLst>
            </p:cNvPr>
            <p:cNvGrpSpPr/>
            <p:nvPr/>
          </p:nvGrpSpPr>
          <p:grpSpPr>
            <a:xfrm>
              <a:off x="8448378" y="5391495"/>
              <a:ext cx="490710" cy="146168"/>
              <a:chOff x="551886" y="4922823"/>
              <a:chExt cx="508602" cy="151498"/>
            </a:xfrm>
          </p:grpSpPr>
          <p:sp>
            <p:nvSpPr>
              <p:cNvPr id="855" name="Rectangle 854">
                <a:extLst>
                  <a:ext uri="{FF2B5EF4-FFF2-40B4-BE49-F238E27FC236}">
                    <a16:creationId xmlns:a16="http://schemas.microsoft.com/office/drawing/2014/main" id="{B32FBAE1-E716-4A0C-AF10-9DC5D98BD6D9}"/>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6" name="Oval 855">
                <a:extLst>
                  <a:ext uri="{FF2B5EF4-FFF2-40B4-BE49-F238E27FC236}">
                    <a16:creationId xmlns:a16="http://schemas.microsoft.com/office/drawing/2014/main" id="{96EE283A-7A8A-4A4D-A348-78AAFEB9F35B}"/>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7" name="Straight Connector 856">
                <a:extLst>
                  <a:ext uri="{FF2B5EF4-FFF2-40B4-BE49-F238E27FC236}">
                    <a16:creationId xmlns:a16="http://schemas.microsoft.com/office/drawing/2014/main" id="{AFCEE03C-2476-41AB-B4B0-820E2F6F565C}"/>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89" name="Rectangle 788">
              <a:extLst>
                <a:ext uri="{FF2B5EF4-FFF2-40B4-BE49-F238E27FC236}">
                  <a16:creationId xmlns:a16="http://schemas.microsoft.com/office/drawing/2014/main" id="{6F71A01F-3AE6-47AD-92BD-8A843AF69F31}"/>
                </a:ext>
              </a:extLst>
            </p:cNvPr>
            <p:cNvSpPr/>
            <p:nvPr/>
          </p:nvSpPr>
          <p:spPr bwMode="auto">
            <a:xfrm>
              <a:off x="9131618" y="556025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0" name="Rectangle 789">
              <a:extLst>
                <a:ext uri="{FF2B5EF4-FFF2-40B4-BE49-F238E27FC236}">
                  <a16:creationId xmlns:a16="http://schemas.microsoft.com/office/drawing/2014/main" id="{EAFE45FD-694F-43D2-B085-83FB606A1333}"/>
                </a:ext>
              </a:extLst>
            </p:cNvPr>
            <p:cNvSpPr/>
            <p:nvPr/>
          </p:nvSpPr>
          <p:spPr bwMode="auto">
            <a:xfrm>
              <a:off x="9131618" y="573074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1" name="Group 790">
              <a:extLst>
                <a:ext uri="{FF2B5EF4-FFF2-40B4-BE49-F238E27FC236}">
                  <a16:creationId xmlns:a16="http://schemas.microsoft.com/office/drawing/2014/main" id="{4AEE2E21-A271-45EC-A013-B99D4BAA82A7}"/>
                </a:ext>
              </a:extLst>
            </p:cNvPr>
            <p:cNvGrpSpPr/>
            <p:nvPr/>
          </p:nvGrpSpPr>
          <p:grpSpPr>
            <a:xfrm>
              <a:off x="9131618" y="5391495"/>
              <a:ext cx="490710" cy="146168"/>
              <a:chOff x="551886" y="4922823"/>
              <a:chExt cx="508602" cy="151498"/>
            </a:xfrm>
          </p:grpSpPr>
          <p:sp>
            <p:nvSpPr>
              <p:cNvPr id="852" name="Rectangle 851">
                <a:extLst>
                  <a:ext uri="{FF2B5EF4-FFF2-40B4-BE49-F238E27FC236}">
                    <a16:creationId xmlns:a16="http://schemas.microsoft.com/office/drawing/2014/main" id="{CB97A4BE-90D1-479B-BE93-C84BFF2D6A6B}"/>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3" name="Oval 852">
                <a:extLst>
                  <a:ext uri="{FF2B5EF4-FFF2-40B4-BE49-F238E27FC236}">
                    <a16:creationId xmlns:a16="http://schemas.microsoft.com/office/drawing/2014/main" id="{5E2E6723-422D-4D01-9A9D-70DE17AAA1C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4" name="Straight Connector 853">
                <a:extLst>
                  <a:ext uri="{FF2B5EF4-FFF2-40B4-BE49-F238E27FC236}">
                    <a16:creationId xmlns:a16="http://schemas.microsoft.com/office/drawing/2014/main" id="{90B69647-5573-4B8F-92FA-55845965D3C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2" name="Rectangle 791">
              <a:extLst>
                <a:ext uri="{FF2B5EF4-FFF2-40B4-BE49-F238E27FC236}">
                  <a16:creationId xmlns:a16="http://schemas.microsoft.com/office/drawing/2014/main" id="{CDC269FE-7186-400E-8F9F-9F1960F0431F}"/>
                </a:ext>
              </a:extLst>
            </p:cNvPr>
            <p:cNvSpPr/>
            <p:nvPr/>
          </p:nvSpPr>
          <p:spPr bwMode="auto">
            <a:xfrm>
              <a:off x="844837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3" name="Rectangle 792">
              <a:extLst>
                <a:ext uri="{FF2B5EF4-FFF2-40B4-BE49-F238E27FC236}">
                  <a16:creationId xmlns:a16="http://schemas.microsoft.com/office/drawing/2014/main" id="{6244F0C3-F4B5-4BC2-BB43-C4DBB7D21ABD}"/>
                </a:ext>
              </a:extLst>
            </p:cNvPr>
            <p:cNvSpPr/>
            <p:nvPr/>
          </p:nvSpPr>
          <p:spPr bwMode="auto">
            <a:xfrm>
              <a:off x="844837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4" name="Group 793">
              <a:extLst>
                <a:ext uri="{FF2B5EF4-FFF2-40B4-BE49-F238E27FC236}">
                  <a16:creationId xmlns:a16="http://schemas.microsoft.com/office/drawing/2014/main" id="{1DC21330-20DF-49D5-85F6-3C689B9E9553}"/>
                </a:ext>
              </a:extLst>
            </p:cNvPr>
            <p:cNvGrpSpPr/>
            <p:nvPr/>
          </p:nvGrpSpPr>
          <p:grpSpPr>
            <a:xfrm>
              <a:off x="8448378" y="6079612"/>
              <a:ext cx="490710" cy="146168"/>
              <a:chOff x="551886" y="4922823"/>
              <a:chExt cx="508602" cy="151498"/>
            </a:xfrm>
          </p:grpSpPr>
          <p:sp>
            <p:nvSpPr>
              <p:cNvPr id="849" name="Rectangle 848">
                <a:extLst>
                  <a:ext uri="{FF2B5EF4-FFF2-40B4-BE49-F238E27FC236}">
                    <a16:creationId xmlns:a16="http://schemas.microsoft.com/office/drawing/2014/main" id="{05E98B82-2168-4BF2-BE2C-5202F585A62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50" name="Oval 849">
                <a:extLst>
                  <a:ext uri="{FF2B5EF4-FFF2-40B4-BE49-F238E27FC236}">
                    <a16:creationId xmlns:a16="http://schemas.microsoft.com/office/drawing/2014/main" id="{C9DEE9C4-969F-4F10-80D4-9990D80DD6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51" name="Straight Connector 850">
                <a:extLst>
                  <a:ext uri="{FF2B5EF4-FFF2-40B4-BE49-F238E27FC236}">
                    <a16:creationId xmlns:a16="http://schemas.microsoft.com/office/drawing/2014/main" id="{97C8DB97-CB4C-415E-8B49-790C2B20C7F1}"/>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5" name="Rectangle 794">
              <a:extLst>
                <a:ext uri="{FF2B5EF4-FFF2-40B4-BE49-F238E27FC236}">
                  <a16:creationId xmlns:a16="http://schemas.microsoft.com/office/drawing/2014/main" id="{4968F9F2-87C1-4FC8-8CC5-19A4CE377065}"/>
                </a:ext>
              </a:extLst>
            </p:cNvPr>
            <p:cNvSpPr/>
            <p:nvPr/>
          </p:nvSpPr>
          <p:spPr bwMode="auto">
            <a:xfrm>
              <a:off x="9131618" y="624837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6" name="Rectangle 795">
              <a:extLst>
                <a:ext uri="{FF2B5EF4-FFF2-40B4-BE49-F238E27FC236}">
                  <a16:creationId xmlns:a16="http://schemas.microsoft.com/office/drawing/2014/main" id="{1650A21E-22F1-4F55-B901-4D498D0FC7DB}"/>
                </a:ext>
              </a:extLst>
            </p:cNvPr>
            <p:cNvSpPr/>
            <p:nvPr/>
          </p:nvSpPr>
          <p:spPr bwMode="auto">
            <a:xfrm>
              <a:off x="9131618" y="641886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546A0EE9-6DA9-425F-9297-BAA42495FCB3}"/>
                </a:ext>
              </a:extLst>
            </p:cNvPr>
            <p:cNvGrpSpPr/>
            <p:nvPr/>
          </p:nvGrpSpPr>
          <p:grpSpPr>
            <a:xfrm>
              <a:off x="9131618" y="6079612"/>
              <a:ext cx="490710" cy="146168"/>
              <a:chOff x="551886" y="4922823"/>
              <a:chExt cx="508602" cy="151498"/>
            </a:xfrm>
          </p:grpSpPr>
          <p:sp>
            <p:nvSpPr>
              <p:cNvPr id="846" name="Rectangle 845">
                <a:extLst>
                  <a:ext uri="{FF2B5EF4-FFF2-40B4-BE49-F238E27FC236}">
                    <a16:creationId xmlns:a16="http://schemas.microsoft.com/office/drawing/2014/main" id="{18EB52C6-35DD-42DA-B976-641C9F53B39C}"/>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7" name="Oval 846">
                <a:extLst>
                  <a:ext uri="{FF2B5EF4-FFF2-40B4-BE49-F238E27FC236}">
                    <a16:creationId xmlns:a16="http://schemas.microsoft.com/office/drawing/2014/main" id="{07E502A2-033B-42A0-9DCE-E355F29B242C}"/>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8" name="Straight Connector 847">
                <a:extLst>
                  <a:ext uri="{FF2B5EF4-FFF2-40B4-BE49-F238E27FC236}">
                    <a16:creationId xmlns:a16="http://schemas.microsoft.com/office/drawing/2014/main" id="{EC964E6E-0636-470C-8B53-BE54A195288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798" name="Rectangle 797">
              <a:extLst>
                <a:ext uri="{FF2B5EF4-FFF2-40B4-BE49-F238E27FC236}">
                  <a16:creationId xmlns:a16="http://schemas.microsoft.com/office/drawing/2014/main" id="{E34ED6A6-9B3E-4689-B8CE-427B4350A486}"/>
                </a:ext>
              </a:extLst>
            </p:cNvPr>
            <p:cNvSpPr/>
            <p:nvPr/>
          </p:nvSpPr>
          <p:spPr bwMode="auto">
            <a:xfrm>
              <a:off x="707238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99" name="Rectangle 798">
              <a:extLst>
                <a:ext uri="{FF2B5EF4-FFF2-40B4-BE49-F238E27FC236}">
                  <a16:creationId xmlns:a16="http://schemas.microsoft.com/office/drawing/2014/main" id="{C753EEA4-1E38-43BD-9CA2-76EA2AF7DE9D}"/>
                </a:ext>
              </a:extLst>
            </p:cNvPr>
            <p:cNvSpPr/>
            <p:nvPr/>
          </p:nvSpPr>
          <p:spPr bwMode="auto">
            <a:xfrm>
              <a:off x="707238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0" name="Group 799">
              <a:extLst>
                <a:ext uri="{FF2B5EF4-FFF2-40B4-BE49-F238E27FC236}">
                  <a16:creationId xmlns:a16="http://schemas.microsoft.com/office/drawing/2014/main" id="{7C7A4B45-C528-4F02-8AA6-19A9F32AB57A}"/>
                </a:ext>
              </a:extLst>
            </p:cNvPr>
            <p:cNvGrpSpPr/>
            <p:nvPr/>
          </p:nvGrpSpPr>
          <p:grpSpPr>
            <a:xfrm>
              <a:off x="7072389" y="6737565"/>
              <a:ext cx="490710" cy="146168"/>
              <a:chOff x="551886" y="4922823"/>
              <a:chExt cx="508602" cy="151498"/>
            </a:xfrm>
          </p:grpSpPr>
          <p:sp>
            <p:nvSpPr>
              <p:cNvPr id="843" name="Rectangle 842">
                <a:extLst>
                  <a:ext uri="{FF2B5EF4-FFF2-40B4-BE49-F238E27FC236}">
                    <a16:creationId xmlns:a16="http://schemas.microsoft.com/office/drawing/2014/main" id="{BFDF890C-9A91-41CB-8872-ABA76C59AC70}"/>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4" name="Oval 843">
                <a:extLst>
                  <a:ext uri="{FF2B5EF4-FFF2-40B4-BE49-F238E27FC236}">
                    <a16:creationId xmlns:a16="http://schemas.microsoft.com/office/drawing/2014/main" id="{40BD1CDE-97D2-4DE2-B88F-015586F58D4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5" name="Straight Connector 844">
                <a:extLst>
                  <a:ext uri="{FF2B5EF4-FFF2-40B4-BE49-F238E27FC236}">
                    <a16:creationId xmlns:a16="http://schemas.microsoft.com/office/drawing/2014/main" id="{F40F9608-65D2-4F68-941E-502FAF4687D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1" name="Rectangle 800">
              <a:extLst>
                <a:ext uri="{FF2B5EF4-FFF2-40B4-BE49-F238E27FC236}">
                  <a16:creationId xmlns:a16="http://schemas.microsoft.com/office/drawing/2014/main" id="{0032233D-2A3F-4780-BCFD-FE025854E3B4}"/>
                </a:ext>
              </a:extLst>
            </p:cNvPr>
            <p:cNvSpPr/>
            <p:nvPr/>
          </p:nvSpPr>
          <p:spPr bwMode="auto">
            <a:xfrm>
              <a:off x="7755629"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2" name="Rectangle 801">
              <a:extLst>
                <a:ext uri="{FF2B5EF4-FFF2-40B4-BE49-F238E27FC236}">
                  <a16:creationId xmlns:a16="http://schemas.microsoft.com/office/drawing/2014/main" id="{59EE9813-9630-4588-9BE7-3C003E539163}"/>
                </a:ext>
              </a:extLst>
            </p:cNvPr>
            <p:cNvSpPr/>
            <p:nvPr/>
          </p:nvSpPr>
          <p:spPr bwMode="auto">
            <a:xfrm>
              <a:off x="7755629"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3" name="Group 802">
              <a:extLst>
                <a:ext uri="{FF2B5EF4-FFF2-40B4-BE49-F238E27FC236}">
                  <a16:creationId xmlns:a16="http://schemas.microsoft.com/office/drawing/2014/main" id="{B8208DF6-1D5C-4360-8B98-354CCF1EF974}"/>
                </a:ext>
              </a:extLst>
            </p:cNvPr>
            <p:cNvGrpSpPr/>
            <p:nvPr/>
          </p:nvGrpSpPr>
          <p:grpSpPr>
            <a:xfrm>
              <a:off x="7755629" y="6737565"/>
              <a:ext cx="490710" cy="146168"/>
              <a:chOff x="551886" y="4922823"/>
              <a:chExt cx="508602" cy="151498"/>
            </a:xfrm>
          </p:grpSpPr>
          <p:sp>
            <p:nvSpPr>
              <p:cNvPr id="840" name="Rectangle 839">
                <a:extLst>
                  <a:ext uri="{FF2B5EF4-FFF2-40B4-BE49-F238E27FC236}">
                    <a16:creationId xmlns:a16="http://schemas.microsoft.com/office/drawing/2014/main" id="{F43580DD-DF5B-4D29-9814-4D5E4AE733D3}"/>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41" name="Oval 840">
                <a:extLst>
                  <a:ext uri="{FF2B5EF4-FFF2-40B4-BE49-F238E27FC236}">
                    <a16:creationId xmlns:a16="http://schemas.microsoft.com/office/drawing/2014/main" id="{573DD2FC-80E1-4921-9F4E-9F2B51D54F4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42" name="Straight Connector 841">
                <a:extLst>
                  <a:ext uri="{FF2B5EF4-FFF2-40B4-BE49-F238E27FC236}">
                    <a16:creationId xmlns:a16="http://schemas.microsoft.com/office/drawing/2014/main" id="{5D8B17C1-3B93-4BE4-A0B5-ABE2FC82DA8B}"/>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4" name="Rectangle 803">
              <a:extLst>
                <a:ext uri="{FF2B5EF4-FFF2-40B4-BE49-F238E27FC236}">
                  <a16:creationId xmlns:a16="http://schemas.microsoft.com/office/drawing/2014/main" id="{1A4C5CA0-61FA-458B-8126-A460552E7DCE}"/>
                </a:ext>
              </a:extLst>
            </p:cNvPr>
            <p:cNvSpPr/>
            <p:nvPr/>
          </p:nvSpPr>
          <p:spPr bwMode="auto">
            <a:xfrm>
              <a:off x="707238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5" name="Rectangle 804">
              <a:extLst>
                <a:ext uri="{FF2B5EF4-FFF2-40B4-BE49-F238E27FC236}">
                  <a16:creationId xmlns:a16="http://schemas.microsoft.com/office/drawing/2014/main" id="{D851651B-1970-45B9-9C7F-6D88345088CB}"/>
                </a:ext>
              </a:extLst>
            </p:cNvPr>
            <p:cNvSpPr/>
            <p:nvPr/>
          </p:nvSpPr>
          <p:spPr bwMode="auto">
            <a:xfrm>
              <a:off x="707238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6" name="Group 805">
              <a:extLst>
                <a:ext uri="{FF2B5EF4-FFF2-40B4-BE49-F238E27FC236}">
                  <a16:creationId xmlns:a16="http://schemas.microsoft.com/office/drawing/2014/main" id="{F976D3DD-864E-492B-AA71-E7F3CF0F807F}"/>
                </a:ext>
              </a:extLst>
            </p:cNvPr>
            <p:cNvGrpSpPr/>
            <p:nvPr/>
          </p:nvGrpSpPr>
          <p:grpSpPr>
            <a:xfrm>
              <a:off x="7072389" y="7425682"/>
              <a:ext cx="490710" cy="146168"/>
              <a:chOff x="551886" y="4922823"/>
              <a:chExt cx="508602" cy="151498"/>
            </a:xfrm>
          </p:grpSpPr>
          <p:sp>
            <p:nvSpPr>
              <p:cNvPr id="837" name="Rectangle 836">
                <a:extLst>
                  <a:ext uri="{FF2B5EF4-FFF2-40B4-BE49-F238E27FC236}">
                    <a16:creationId xmlns:a16="http://schemas.microsoft.com/office/drawing/2014/main" id="{86B36434-5A42-4DA5-A20D-EBA5789A1B6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8" name="Oval 837">
                <a:extLst>
                  <a:ext uri="{FF2B5EF4-FFF2-40B4-BE49-F238E27FC236}">
                    <a16:creationId xmlns:a16="http://schemas.microsoft.com/office/drawing/2014/main" id="{49FD4ECE-AB7D-4B19-84CE-AB9F13A7F1C5}"/>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9" name="Straight Connector 838">
                <a:extLst>
                  <a:ext uri="{FF2B5EF4-FFF2-40B4-BE49-F238E27FC236}">
                    <a16:creationId xmlns:a16="http://schemas.microsoft.com/office/drawing/2014/main" id="{FD96BF83-FB19-4161-A5F5-9D0F5B7702E2}"/>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07" name="Rectangle 806">
              <a:extLst>
                <a:ext uri="{FF2B5EF4-FFF2-40B4-BE49-F238E27FC236}">
                  <a16:creationId xmlns:a16="http://schemas.microsoft.com/office/drawing/2014/main" id="{4E05B26E-54F8-4F26-AA6C-A8298E92BACF}"/>
                </a:ext>
              </a:extLst>
            </p:cNvPr>
            <p:cNvSpPr/>
            <p:nvPr/>
          </p:nvSpPr>
          <p:spPr bwMode="auto">
            <a:xfrm>
              <a:off x="7755629"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08" name="Rectangle 807">
              <a:extLst>
                <a:ext uri="{FF2B5EF4-FFF2-40B4-BE49-F238E27FC236}">
                  <a16:creationId xmlns:a16="http://schemas.microsoft.com/office/drawing/2014/main" id="{413DF910-1F86-4AD1-A16D-CB871EA6A0D5}"/>
                </a:ext>
              </a:extLst>
            </p:cNvPr>
            <p:cNvSpPr/>
            <p:nvPr/>
          </p:nvSpPr>
          <p:spPr bwMode="auto">
            <a:xfrm>
              <a:off x="7755629"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09" name="Group 808">
              <a:extLst>
                <a:ext uri="{FF2B5EF4-FFF2-40B4-BE49-F238E27FC236}">
                  <a16:creationId xmlns:a16="http://schemas.microsoft.com/office/drawing/2014/main" id="{D1EBD78E-9F9B-4687-8F90-72327B7034A4}"/>
                </a:ext>
              </a:extLst>
            </p:cNvPr>
            <p:cNvGrpSpPr/>
            <p:nvPr/>
          </p:nvGrpSpPr>
          <p:grpSpPr>
            <a:xfrm>
              <a:off x="7755629" y="7425682"/>
              <a:ext cx="490710" cy="146168"/>
              <a:chOff x="551886" y="4922823"/>
              <a:chExt cx="508602" cy="151498"/>
            </a:xfrm>
          </p:grpSpPr>
          <p:sp>
            <p:nvSpPr>
              <p:cNvPr id="834" name="Rectangle 833">
                <a:extLst>
                  <a:ext uri="{FF2B5EF4-FFF2-40B4-BE49-F238E27FC236}">
                    <a16:creationId xmlns:a16="http://schemas.microsoft.com/office/drawing/2014/main" id="{FA4DF303-1060-4640-B5E9-15287F9B4616}"/>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5" name="Oval 834">
                <a:extLst>
                  <a:ext uri="{FF2B5EF4-FFF2-40B4-BE49-F238E27FC236}">
                    <a16:creationId xmlns:a16="http://schemas.microsoft.com/office/drawing/2014/main" id="{84B4191D-B6FA-4326-9F2A-DDBA8B03EE7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6" name="Straight Connector 835">
                <a:extLst>
                  <a:ext uri="{FF2B5EF4-FFF2-40B4-BE49-F238E27FC236}">
                    <a16:creationId xmlns:a16="http://schemas.microsoft.com/office/drawing/2014/main" id="{3EB24AD3-F4A6-4462-BE35-72944FD5A22E}"/>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0" name="Rectangle 809">
              <a:extLst>
                <a:ext uri="{FF2B5EF4-FFF2-40B4-BE49-F238E27FC236}">
                  <a16:creationId xmlns:a16="http://schemas.microsoft.com/office/drawing/2014/main" id="{F767B01E-8D34-4AAC-B81E-EA11A1F324A6}"/>
                </a:ext>
              </a:extLst>
            </p:cNvPr>
            <p:cNvSpPr/>
            <p:nvPr/>
          </p:nvSpPr>
          <p:spPr bwMode="auto">
            <a:xfrm>
              <a:off x="844837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1" name="Rectangle 810">
              <a:extLst>
                <a:ext uri="{FF2B5EF4-FFF2-40B4-BE49-F238E27FC236}">
                  <a16:creationId xmlns:a16="http://schemas.microsoft.com/office/drawing/2014/main" id="{34FEBF39-0708-4304-87C9-DA63D15CB42E}"/>
                </a:ext>
              </a:extLst>
            </p:cNvPr>
            <p:cNvSpPr/>
            <p:nvPr/>
          </p:nvSpPr>
          <p:spPr bwMode="auto">
            <a:xfrm>
              <a:off x="844837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2" name="Group 811">
              <a:extLst>
                <a:ext uri="{FF2B5EF4-FFF2-40B4-BE49-F238E27FC236}">
                  <a16:creationId xmlns:a16="http://schemas.microsoft.com/office/drawing/2014/main" id="{2A34C646-73C2-4FB1-9730-6C1CE94DC4A4}"/>
                </a:ext>
              </a:extLst>
            </p:cNvPr>
            <p:cNvGrpSpPr/>
            <p:nvPr/>
          </p:nvGrpSpPr>
          <p:grpSpPr>
            <a:xfrm>
              <a:off x="8448378" y="6737565"/>
              <a:ext cx="490710" cy="146168"/>
              <a:chOff x="551886" y="4922823"/>
              <a:chExt cx="508602" cy="151498"/>
            </a:xfrm>
          </p:grpSpPr>
          <p:sp>
            <p:nvSpPr>
              <p:cNvPr id="831" name="Rectangle 830">
                <a:extLst>
                  <a:ext uri="{FF2B5EF4-FFF2-40B4-BE49-F238E27FC236}">
                    <a16:creationId xmlns:a16="http://schemas.microsoft.com/office/drawing/2014/main" id="{5EDFED08-8C6A-4528-AEC9-F696C38F6464}"/>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32" name="Oval 831">
                <a:extLst>
                  <a:ext uri="{FF2B5EF4-FFF2-40B4-BE49-F238E27FC236}">
                    <a16:creationId xmlns:a16="http://schemas.microsoft.com/office/drawing/2014/main" id="{02B61B05-E814-40F7-9F78-EBA3B20A095D}"/>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3" name="Straight Connector 832">
                <a:extLst>
                  <a:ext uri="{FF2B5EF4-FFF2-40B4-BE49-F238E27FC236}">
                    <a16:creationId xmlns:a16="http://schemas.microsoft.com/office/drawing/2014/main" id="{555C6ADF-6D37-475C-9FFA-780C0B7589CD}"/>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3" name="Rectangle 812">
              <a:extLst>
                <a:ext uri="{FF2B5EF4-FFF2-40B4-BE49-F238E27FC236}">
                  <a16:creationId xmlns:a16="http://schemas.microsoft.com/office/drawing/2014/main" id="{9D615280-FC4B-4CD5-A9D8-97437C5444B6}"/>
                </a:ext>
              </a:extLst>
            </p:cNvPr>
            <p:cNvSpPr/>
            <p:nvPr/>
          </p:nvSpPr>
          <p:spPr bwMode="auto">
            <a:xfrm>
              <a:off x="9131618" y="690632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4" name="Rectangle 813">
              <a:extLst>
                <a:ext uri="{FF2B5EF4-FFF2-40B4-BE49-F238E27FC236}">
                  <a16:creationId xmlns:a16="http://schemas.microsoft.com/office/drawing/2014/main" id="{D569D665-4A4D-4B2B-AAF9-B0DCC89A0FC0}"/>
                </a:ext>
              </a:extLst>
            </p:cNvPr>
            <p:cNvSpPr/>
            <p:nvPr/>
          </p:nvSpPr>
          <p:spPr bwMode="auto">
            <a:xfrm>
              <a:off x="9131618" y="7076816"/>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5" name="Group 814">
              <a:extLst>
                <a:ext uri="{FF2B5EF4-FFF2-40B4-BE49-F238E27FC236}">
                  <a16:creationId xmlns:a16="http://schemas.microsoft.com/office/drawing/2014/main" id="{9C5A8C4D-1E8F-4D60-8F22-6872338CC21A}"/>
                </a:ext>
              </a:extLst>
            </p:cNvPr>
            <p:cNvGrpSpPr/>
            <p:nvPr/>
          </p:nvGrpSpPr>
          <p:grpSpPr>
            <a:xfrm>
              <a:off x="9131618" y="6737565"/>
              <a:ext cx="490710" cy="146168"/>
              <a:chOff x="551886" y="4922823"/>
              <a:chExt cx="508602" cy="151498"/>
            </a:xfrm>
          </p:grpSpPr>
          <p:sp>
            <p:nvSpPr>
              <p:cNvPr id="828" name="Rectangle 827">
                <a:extLst>
                  <a:ext uri="{FF2B5EF4-FFF2-40B4-BE49-F238E27FC236}">
                    <a16:creationId xmlns:a16="http://schemas.microsoft.com/office/drawing/2014/main" id="{06E7F9EB-96B5-4845-8BD5-077D396D1407}"/>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9" name="Oval 828">
                <a:extLst>
                  <a:ext uri="{FF2B5EF4-FFF2-40B4-BE49-F238E27FC236}">
                    <a16:creationId xmlns:a16="http://schemas.microsoft.com/office/drawing/2014/main" id="{F8B0550A-BFD4-4603-9D7C-4D1E0481155F}"/>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30" name="Straight Connector 829">
                <a:extLst>
                  <a:ext uri="{FF2B5EF4-FFF2-40B4-BE49-F238E27FC236}">
                    <a16:creationId xmlns:a16="http://schemas.microsoft.com/office/drawing/2014/main" id="{E22D23AB-17E9-48DB-8DA8-167133C8CFAA}"/>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6" name="Rectangle 815">
              <a:extLst>
                <a:ext uri="{FF2B5EF4-FFF2-40B4-BE49-F238E27FC236}">
                  <a16:creationId xmlns:a16="http://schemas.microsoft.com/office/drawing/2014/main" id="{39CF06E0-2402-4EB2-9757-4BFC3EC44AA0}"/>
                </a:ext>
              </a:extLst>
            </p:cNvPr>
            <p:cNvSpPr/>
            <p:nvPr/>
          </p:nvSpPr>
          <p:spPr bwMode="auto">
            <a:xfrm>
              <a:off x="844837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17" name="Rectangle 816">
              <a:extLst>
                <a:ext uri="{FF2B5EF4-FFF2-40B4-BE49-F238E27FC236}">
                  <a16:creationId xmlns:a16="http://schemas.microsoft.com/office/drawing/2014/main" id="{BFD4C6EA-CC10-4707-9495-5B07C3C90C6D}"/>
                </a:ext>
              </a:extLst>
            </p:cNvPr>
            <p:cNvSpPr/>
            <p:nvPr/>
          </p:nvSpPr>
          <p:spPr bwMode="auto">
            <a:xfrm>
              <a:off x="844837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18" name="Group 817">
              <a:extLst>
                <a:ext uri="{FF2B5EF4-FFF2-40B4-BE49-F238E27FC236}">
                  <a16:creationId xmlns:a16="http://schemas.microsoft.com/office/drawing/2014/main" id="{D83E79BC-36C0-4E71-B8EB-890B51A3BFC5}"/>
                </a:ext>
              </a:extLst>
            </p:cNvPr>
            <p:cNvGrpSpPr/>
            <p:nvPr/>
          </p:nvGrpSpPr>
          <p:grpSpPr>
            <a:xfrm>
              <a:off x="8448378" y="7425682"/>
              <a:ext cx="490710" cy="146168"/>
              <a:chOff x="551886" y="4922823"/>
              <a:chExt cx="508602" cy="151498"/>
            </a:xfrm>
          </p:grpSpPr>
          <p:sp>
            <p:nvSpPr>
              <p:cNvPr id="825" name="Rectangle 824">
                <a:extLst>
                  <a:ext uri="{FF2B5EF4-FFF2-40B4-BE49-F238E27FC236}">
                    <a16:creationId xmlns:a16="http://schemas.microsoft.com/office/drawing/2014/main" id="{706998EB-3D6F-4977-A2B0-62460A4EC365}"/>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6" name="Oval 825">
                <a:extLst>
                  <a:ext uri="{FF2B5EF4-FFF2-40B4-BE49-F238E27FC236}">
                    <a16:creationId xmlns:a16="http://schemas.microsoft.com/office/drawing/2014/main" id="{53190168-4078-4C12-8DDD-1A356F0D5782}"/>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27" name="Straight Connector 826">
                <a:extLst>
                  <a:ext uri="{FF2B5EF4-FFF2-40B4-BE49-F238E27FC236}">
                    <a16:creationId xmlns:a16="http://schemas.microsoft.com/office/drawing/2014/main" id="{DBBC25FB-B41A-4907-AE29-1DC34C4BA2E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sp>
          <p:nvSpPr>
            <p:cNvPr id="819" name="Rectangle 818">
              <a:extLst>
                <a:ext uri="{FF2B5EF4-FFF2-40B4-BE49-F238E27FC236}">
                  <a16:creationId xmlns:a16="http://schemas.microsoft.com/office/drawing/2014/main" id="{0A3EF1EE-90DA-4A04-A2A7-DFF3B191FC50}"/>
                </a:ext>
              </a:extLst>
            </p:cNvPr>
            <p:cNvSpPr/>
            <p:nvPr/>
          </p:nvSpPr>
          <p:spPr bwMode="auto">
            <a:xfrm>
              <a:off x="9131618" y="7594440"/>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0" name="Rectangle 819">
              <a:extLst>
                <a:ext uri="{FF2B5EF4-FFF2-40B4-BE49-F238E27FC236}">
                  <a16:creationId xmlns:a16="http://schemas.microsoft.com/office/drawing/2014/main" id="{15A6EB37-DFB1-46F6-975F-AB69A6C63DAD}"/>
                </a:ext>
              </a:extLst>
            </p:cNvPr>
            <p:cNvSpPr/>
            <p:nvPr/>
          </p:nvSpPr>
          <p:spPr bwMode="auto">
            <a:xfrm>
              <a:off x="9131618" y="7764933"/>
              <a:ext cx="490710" cy="14616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21" name="Group 820">
              <a:extLst>
                <a:ext uri="{FF2B5EF4-FFF2-40B4-BE49-F238E27FC236}">
                  <a16:creationId xmlns:a16="http://schemas.microsoft.com/office/drawing/2014/main" id="{E42DD4CA-3BD1-43BE-A533-154CCAE18703}"/>
                </a:ext>
              </a:extLst>
            </p:cNvPr>
            <p:cNvGrpSpPr/>
            <p:nvPr/>
          </p:nvGrpSpPr>
          <p:grpSpPr>
            <a:xfrm>
              <a:off x="9131618" y="7425682"/>
              <a:ext cx="490710" cy="146168"/>
              <a:chOff x="551886" y="4922823"/>
              <a:chExt cx="508602" cy="151498"/>
            </a:xfrm>
          </p:grpSpPr>
          <p:sp>
            <p:nvSpPr>
              <p:cNvPr id="822" name="Rectangle 821">
                <a:extLst>
                  <a:ext uri="{FF2B5EF4-FFF2-40B4-BE49-F238E27FC236}">
                    <a16:creationId xmlns:a16="http://schemas.microsoft.com/office/drawing/2014/main" id="{0E6A5E75-9F6C-4D2F-8555-C02629DB86B1}"/>
                  </a:ext>
                </a:extLst>
              </p:cNvPr>
              <p:cNvSpPr/>
              <p:nvPr/>
            </p:nvSpPr>
            <p:spPr bwMode="auto">
              <a:xfrm>
                <a:off x="551886" y="4922823"/>
                <a:ext cx="508602" cy="151498"/>
              </a:xfrm>
              <a:prstGeom prst="rect">
                <a:avLst/>
              </a:prstGeom>
              <a:solidFill>
                <a:srgbClr val="0078D7"/>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23" name="Oval 822">
                <a:extLst>
                  <a:ext uri="{FF2B5EF4-FFF2-40B4-BE49-F238E27FC236}">
                    <a16:creationId xmlns:a16="http://schemas.microsoft.com/office/drawing/2014/main" id="{DC0996EF-AD3D-4894-9BAF-BCFAC9DFF727}"/>
                  </a:ext>
                </a:extLst>
              </p:cNvPr>
              <p:cNvSpPr/>
              <p:nvPr/>
            </p:nvSpPr>
            <p:spPr bwMode="auto">
              <a:xfrm flipH="1">
                <a:off x="955040" y="4971128"/>
                <a:ext cx="45720" cy="45720"/>
              </a:xfrm>
              <a:prstGeom prst="ellipse">
                <a:avLst/>
              </a:prstGeom>
              <a:solidFill>
                <a:srgbClr val="50E6FF"/>
              </a:solid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824" name="Straight Connector 823">
                <a:extLst>
                  <a:ext uri="{FF2B5EF4-FFF2-40B4-BE49-F238E27FC236}">
                    <a16:creationId xmlns:a16="http://schemas.microsoft.com/office/drawing/2014/main" id="{6C81E64C-300C-4DCC-A385-908F63374360}"/>
                  </a:ext>
                </a:extLst>
              </p:cNvPr>
              <p:cNvCxnSpPr/>
              <p:nvPr/>
            </p:nvCxnSpPr>
            <p:spPr>
              <a:xfrm>
                <a:off x="625475" y="4997163"/>
                <a:ext cx="238125" cy="0"/>
              </a:xfrm>
              <a:prstGeom prst="line">
                <a:avLst/>
              </a:prstGeom>
              <a:solidFill>
                <a:srgbClr val="50E6FF"/>
              </a:solidFill>
              <a:ln w="6350" cap="flat" cmpd="sng" algn="ctr">
                <a:solidFill>
                  <a:srgbClr val="50E6FF"/>
                </a:solidFill>
                <a:prstDash val="solid"/>
                <a:headEnd type="none"/>
                <a:tailEnd type="none"/>
              </a:ln>
              <a:effectLst/>
            </p:spPr>
          </p:cxnSp>
        </p:grpSp>
      </p:grpSp>
      <p:sp>
        <p:nvSpPr>
          <p:cNvPr id="870" name="Text Placeholder 2">
            <a:extLst>
              <a:ext uri="{FF2B5EF4-FFF2-40B4-BE49-F238E27FC236}">
                <a16:creationId xmlns:a16="http://schemas.microsoft.com/office/drawing/2014/main" id="{A507BC05-7226-4BCC-A4C5-E03D5EC9041E}"/>
              </a:ext>
            </a:extLst>
          </p:cNvPr>
          <p:cNvSpPr txBox="1">
            <a:spLocks/>
          </p:cNvSpPr>
          <p:nvPr/>
        </p:nvSpPr>
        <p:spPr>
          <a:xfrm>
            <a:off x="662694" y="3063176"/>
            <a:ext cx="3122101" cy="249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727">
              <a:spcAft>
                <a:spcPts val="1273"/>
              </a:spcAft>
              <a:defRPr/>
            </a:pPr>
            <a:r>
              <a:rPr lang="en-US" sz="1799" b="1">
                <a:solidFill>
                  <a:schemeClr val="accent1">
                    <a:lumMod val="75000"/>
                  </a:schemeClr>
                </a:solidFill>
                <a:latin typeface="Segoe UI"/>
              </a:rPr>
              <a:t>APPLICATION</a:t>
            </a:r>
            <a:endParaRPr lang="en-US" sz="1371" b="1">
              <a:solidFill>
                <a:schemeClr val="accent1">
                  <a:lumMod val="75000"/>
                </a:schemeClr>
              </a:solidFill>
              <a:latin typeface="Segoe UI"/>
            </a:endParaRPr>
          </a:p>
        </p:txBody>
      </p:sp>
      <p:sp>
        <p:nvSpPr>
          <p:cNvPr id="871" name="Text Placeholder 2">
            <a:extLst>
              <a:ext uri="{FF2B5EF4-FFF2-40B4-BE49-F238E27FC236}">
                <a16:creationId xmlns:a16="http://schemas.microsoft.com/office/drawing/2014/main" id="{448B6D84-C156-473B-91F0-81092E3F57CE}"/>
              </a:ext>
            </a:extLst>
          </p:cNvPr>
          <p:cNvSpPr txBox="1">
            <a:spLocks/>
          </p:cNvSpPr>
          <p:nvPr/>
        </p:nvSpPr>
        <p:spPr>
          <a:xfrm>
            <a:off x="672281" y="3505567"/>
            <a:ext cx="882532" cy="125721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674">
              <a:lnSpc>
                <a:spcPct val="150000"/>
              </a:lnSpc>
              <a:spcAft>
                <a:spcPts val="0"/>
              </a:spcAft>
              <a:buSzTx/>
              <a:defRPr/>
            </a:pPr>
            <a:r>
              <a:rPr lang="en-US" sz="1399" b="1">
                <a:solidFill>
                  <a:srgbClr val="41C1F2"/>
                </a:solidFill>
                <a:latin typeface="Consolas" panose="020B0609020204030204" pitchFamily="49" charset="0"/>
              </a:rPr>
              <a:t>SELECT</a:t>
            </a:r>
          </a:p>
          <a:p>
            <a:pPr algn="r" defTabSz="913674">
              <a:lnSpc>
                <a:spcPct val="150000"/>
              </a:lnSpc>
              <a:spcAft>
                <a:spcPts val="0"/>
              </a:spcAft>
              <a:buSzTx/>
              <a:defRPr/>
            </a:pPr>
            <a:endParaRPr lang="en-US" sz="1399" b="1">
              <a:solidFill>
                <a:srgbClr val="41C1F2"/>
              </a:solidFill>
              <a:latin typeface="Consolas" panose="020B0609020204030204" pitchFamily="49" charset="0"/>
            </a:endParaRPr>
          </a:p>
          <a:p>
            <a:pPr algn="r" defTabSz="913674">
              <a:lnSpc>
                <a:spcPct val="150000"/>
              </a:lnSpc>
              <a:spcAft>
                <a:spcPts val="0"/>
              </a:spcAft>
              <a:buSzTx/>
              <a:defRPr/>
            </a:pPr>
            <a:r>
              <a:rPr lang="en-US" sz="1399" b="1">
                <a:solidFill>
                  <a:srgbClr val="41C1F2"/>
                </a:solidFill>
                <a:latin typeface="Consolas" panose="020B0609020204030204" pitchFamily="49" charset="0"/>
              </a:rPr>
              <a:t>FROM</a:t>
            </a:r>
          </a:p>
          <a:p>
            <a:pPr algn="r" defTabSz="913674">
              <a:lnSpc>
                <a:spcPct val="150000"/>
              </a:lnSpc>
              <a:spcAft>
                <a:spcPts val="0"/>
              </a:spcAft>
              <a:buSzTx/>
              <a:defRPr/>
            </a:pPr>
            <a:r>
              <a:rPr lang="en-US" sz="1399" b="1">
                <a:solidFill>
                  <a:srgbClr val="41C1F2"/>
                </a:solidFill>
                <a:latin typeface="Consolas" panose="020B0609020204030204" pitchFamily="49" charset="0"/>
              </a:rPr>
              <a:t>GROUP BY</a:t>
            </a:r>
          </a:p>
        </p:txBody>
      </p:sp>
      <p:sp>
        <p:nvSpPr>
          <p:cNvPr id="872" name="Text Placeholder 2">
            <a:extLst>
              <a:ext uri="{FF2B5EF4-FFF2-40B4-BE49-F238E27FC236}">
                <a16:creationId xmlns:a16="http://schemas.microsoft.com/office/drawing/2014/main" id="{2D07B4A2-B1D0-427D-A2F6-BE9D2B9CBF9F}"/>
              </a:ext>
            </a:extLst>
          </p:cNvPr>
          <p:cNvSpPr txBox="1">
            <a:spLocks/>
          </p:cNvSpPr>
          <p:nvPr/>
        </p:nvSpPr>
        <p:spPr>
          <a:xfrm>
            <a:off x="1686709" y="3500272"/>
            <a:ext cx="3316428" cy="125721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674">
              <a:lnSpc>
                <a:spcPct val="150000"/>
              </a:lnSpc>
              <a:spcAft>
                <a:spcPts val="0"/>
              </a:spcAft>
              <a:buSzTx/>
              <a:defRPr/>
            </a:pPr>
            <a:r>
              <a:rPr lang="en-US" sz="1399" err="1">
                <a:solidFill>
                  <a:schemeClr val="tx1"/>
                </a:solidFill>
                <a:latin typeface="Consolas" panose="020B0609020204030204" pitchFamily="49" charset="0"/>
              </a:rPr>
              <a:t>company_id</a:t>
            </a:r>
            <a:r>
              <a:rPr lang="en-US" sz="1399">
                <a:solidFill>
                  <a:schemeClr val="tx1"/>
                </a:solidFill>
                <a:latin typeface="Consolas" panose="020B0609020204030204" pitchFamily="49" charset="0"/>
              </a:rPr>
              <a:t>,</a:t>
            </a:r>
          </a:p>
          <a:p>
            <a:pPr defTabSz="913674">
              <a:lnSpc>
                <a:spcPct val="150000"/>
              </a:lnSpc>
              <a:spcAft>
                <a:spcPts val="0"/>
              </a:spcAft>
              <a:buSzTx/>
              <a:defRPr/>
            </a:pPr>
            <a:r>
              <a:rPr lang="en-US" sz="1399">
                <a:solidFill>
                  <a:schemeClr val="tx1"/>
                </a:solidFill>
                <a:latin typeface="Consolas" panose="020B0609020204030204" pitchFamily="49" charset="0"/>
                <a:cs typeface="Consolas" panose="020B0609020204030204" pitchFamily="49" charset="0"/>
              </a:rPr>
              <a:t>avg(spend) AS</a:t>
            </a:r>
            <a:r>
              <a:rPr lang="en-US" sz="1099">
                <a:solidFill>
                  <a:schemeClr val="tx1"/>
                </a:solidFill>
                <a:latin typeface="Consolas" panose="020B0609020204030204" pitchFamily="49" charset="0"/>
                <a:cs typeface="Consolas" panose="020B0609020204030204" pitchFamily="49" charset="0"/>
              </a:rPr>
              <a:t> </a:t>
            </a:r>
            <a:r>
              <a:rPr lang="en-US" sz="1399" err="1">
                <a:solidFill>
                  <a:schemeClr val="tx1"/>
                </a:solidFill>
                <a:latin typeface="Consolas" panose="020B0609020204030204" pitchFamily="49" charset="0"/>
                <a:cs typeface="Consolas" panose="020B0609020204030204" pitchFamily="49" charset="0"/>
              </a:rPr>
              <a:t>avg_campaign_spend</a:t>
            </a:r>
            <a:endParaRPr lang="en-US" sz="1399">
              <a:solidFill>
                <a:schemeClr val="tx1"/>
              </a:solidFill>
              <a:latin typeface="Consolas" panose="020B0609020204030204" pitchFamily="49" charset="0"/>
              <a:cs typeface="Consolas" panose="020B0609020204030204" pitchFamily="49" charset="0"/>
            </a:endParaRPr>
          </a:p>
          <a:p>
            <a:pPr defTabSz="913674">
              <a:lnSpc>
                <a:spcPct val="150000"/>
              </a:lnSpc>
              <a:spcAft>
                <a:spcPts val="0"/>
              </a:spcAft>
              <a:buSzTx/>
              <a:defRPr/>
            </a:pPr>
            <a:r>
              <a:rPr lang="en-US" sz="1399">
                <a:solidFill>
                  <a:schemeClr val="tx1"/>
                </a:solidFill>
                <a:latin typeface="Consolas" panose="020B0609020204030204" pitchFamily="49" charset="0"/>
              </a:rPr>
              <a:t>campaigns</a:t>
            </a:r>
            <a:endParaRPr lang="en-US" sz="1199">
              <a:solidFill>
                <a:schemeClr val="tx1"/>
              </a:solidFill>
              <a:latin typeface="Consolas" panose="020B0609020204030204" pitchFamily="49" charset="0"/>
            </a:endParaRPr>
          </a:p>
          <a:p>
            <a:pPr defTabSz="913674">
              <a:lnSpc>
                <a:spcPct val="150000"/>
              </a:lnSpc>
              <a:spcAft>
                <a:spcPts val="0"/>
              </a:spcAft>
              <a:buSzTx/>
              <a:defRPr/>
            </a:pPr>
            <a:r>
              <a:rPr lang="en-US" sz="1399" err="1">
                <a:solidFill>
                  <a:schemeClr val="tx1"/>
                </a:solidFill>
                <a:latin typeface="Consolas" panose="020B0609020204030204" pitchFamily="49" charset="0"/>
              </a:rPr>
              <a:t>company_id</a:t>
            </a:r>
            <a:r>
              <a:rPr lang="en-US" sz="1399">
                <a:solidFill>
                  <a:schemeClr val="tx1"/>
                </a:solidFill>
                <a:latin typeface="Consolas" panose="020B0609020204030204" pitchFamily="49" charset="0"/>
              </a:rPr>
              <a:t>;</a:t>
            </a:r>
            <a:endParaRPr lang="en-US" sz="1099">
              <a:solidFill>
                <a:schemeClr val="tx1"/>
              </a:solidFill>
              <a:latin typeface="Consolas" panose="020B0609020204030204" pitchFamily="49" charset="0"/>
            </a:endParaRPr>
          </a:p>
        </p:txBody>
      </p:sp>
      <p:cxnSp>
        <p:nvCxnSpPr>
          <p:cNvPr id="873" name="left code line" descr="Decorative">
            <a:extLst>
              <a:ext uri="{FF2B5EF4-FFF2-40B4-BE49-F238E27FC236}">
                <a16:creationId xmlns:a16="http://schemas.microsoft.com/office/drawing/2014/main" id="{E30532BD-A20C-49C6-A197-7B6B3AA875EF}"/>
              </a:ext>
            </a:extLst>
          </p:cNvPr>
          <p:cNvCxnSpPr>
            <a:cxnSpLocks/>
          </p:cNvCxnSpPr>
          <p:nvPr/>
        </p:nvCxnSpPr>
        <p:spPr>
          <a:xfrm>
            <a:off x="624254" y="3525385"/>
            <a:ext cx="0" cy="1210852"/>
          </a:xfrm>
          <a:prstGeom prst="line">
            <a:avLst/>
          </a:prstGeom>
          <a:noFill/>
          <a:ln w="19050" cap="flat" cmpd="sng" algn="ctr">
            <a:solidFill>
              <a:srgbClr val="50E6FF"/>
            </a:solidFill>
            <a:prstDash val="solid"/>
            <a:headEnd type="none"/>
            <a:tailEnd type="none"/>
          </a:ln>
          <a:effectLst/>
        </p:spPr>
      </p:cxnSp>
      <p:cxnSp>
        <p:nvCxnSpPr>
          <p:cNvPr id="874" name="left forward arrow" descr="Decorative">
            <a:extLst>
              <a:ext uri="{FF2B5EF4-FFF2-40B4-BE49-F238E27FC236}">
                <a16:creationId xmlns:a16="http://schemas.microsoft.com/office/drawing/2014/main" id="{876D45AB-9219-42C4-95C8-E408469CADB6}"/>
              </a:ext>
            </a:extLst>
          </p:cNvPr>
          <p:cNvCxnSpPr>
            <a:cxnSpLocks/>
          </p:cNvCxnSpPr>
          <p:nvPr/>
        </p:nvCxnSpPr>
        <p:spPr>
          <a:xfrm>
            <a:off x="5036877" y="3983849"/>
            <a:ext cx="366645" cy="0"/>
          </a:xfrm>
          <a:prstGeom prst="straightConnector1">
            <a:avLst/>
          </a:prstGeom>
          <a:noFill/>
          <a:ln w="19050" cap="flat" cmpd="sng" algn="ctr">
            <a:solidFill>
              <a:srgbClr val="0078D4"/>
            </a:solidFill>
            <a:prstDash val="solid"/>
            <a:headEnd type="none"/>
            <a:tailEnd type="triangle"/>
          </a:ln>
          <a:effectLst/>
        </p:spPr>
      </p:cxnSp>
      <p:grpSp>
        <p:nvGrpSpPr>
          <p:cNvPr id="875" name="blue metadata">
            <a:extLst>
              <a:ext uri="{FF2B5EF4-FFF2-40B4-BE49-F238E27FC236}">
                <a16:creationId xmlns:a16="http://schemas.microsoft.com/office/drawing/2014/main" id="{F29D8438-2730-45B1-A8BA-A436FD867E9B}"/>
              </a:ext>
              <a:ext uri="{C183D7F6-B498-43B3-948B-1728B52AA6E4}">
                <adec:decorative xmlns:adec="http://schemas.microsoft.com/office/drawing/2017/decorative" val="1"/>
              </a:ext>
            </a:extLst>
          </p:cNvPr>
          <p:cNvGrpSpPr/>
          <p:nvPr/>
        </p:nvGrpSpPr>
        <p:grpSpPr>
          <a:xfrm>
            <a:off x="6061500" y="4160028"/>
            <a:ext cx="752066" cy="336145"/>
            <a:chOff x="5834414" y="3703616"/>
            <a:chExt cx="767646" cy="343109"/>
          </a:xfrm>
        </p:grpSpPr>
        <p:sp>
          <p:nvSpPr>
            <p:cNvPr id="876" name="Rounded Rectangle 84">
              <a:extLst>
                <a:ext uri="{FF2B5EF4-FFF2-40B4-BE49-F238E27FC236}">
                  <a16:creationId xmlns:a16="http://schemas.microsoft.com/office/drawing/2014/main" id="{DC80A547-A13A-46D4-872F-5CC0B60C3394}"/>
                </a:ext>
              </a:extLst>
            </p:cNvPr>
            <p:cNvSpPr/>
            <p:nvPr/>
          </p:nvSpPr>
          <p:spPr bwMode="auto">
            <a:xfrm>
              <a:off x="5834414"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7" name="Rounded Rectangle 85">
              <a:extLst>
                <a:ext uri="{FF2B5EF4-FFF2-40B4-BE49-F238E27FC236}">
                  <a16:creationId xmlns:a16="http://schemas.microsoft.com/office/drawing/2014/main" id="{DF37A523-E573-405C-AC9E-A093DB366967}"/>
                </a:ext>
              </a:extLst>
            </p:cNvPr>
            <p:cNvSpPr/>
            <p:nvPr/>
          </p:nvSpPr>
          <p:spPr bwMode="auto">
            <a:xfrm>
              <a:off x="6118325"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8" name="Rounded Rectangle 86">
              <a:extLst>
                <a:ext uri="{FF2B5EF4-FFF2-40B4-BE49-F238E27FC236}">
                  <a16:creationId xmlns:a16="http://schemas.microsoft.com/office/drawing/2014/main" id="{32BD8F0B-1886-4BFB-88D9-F5C0C04AC861}"/>
                </a:ext>
              </a:extLst>
            </p:cNvPr>
            <p:cNvSpPr/>
            <p:nvPr/>
          </p:nvSpPr>
          <p:spPr bwMode="auto">
            <a:xfrm>
              <a:off x="6402235" y="3703616"/>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9" name="Rounded Rectangle 88">
              <a:extLst>
                <a:ext uri="{FF2B5EF4-FFF2-40B4-BE49-F238E27FC236}">
                  <a16:creationId xmlns:a16="http://schemas.microsoft.com/office/drawing/2014/main" id="{915C9C7B-B3F7-4AE6-B582-5471C658F5ED}"/>
                </a:ext>
              </a:extLst>
            </p:cNvPr>
            <p:cNvSpPr/>
            <p:nvPr/>
          </p:nvSpPr>
          <p:spPr bwMode="auto">
            <a:xfrm>
              <a:off x="5834414"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0" name="Rounded Rectangle 89">
              <a:extLst>
                <a:ext uri="{FF2B5EF4-FFF2-40B4-BE49-F238E27FC236}">
                  <a16:creationId xmlns:a16="http://schemas.microsoft.com/office/drawing/2014/main" id="{1928BFA7-B80C-4E70-A5BF-A66445C6CBAB}"/>
                </a:ext>
              </a:extLst>
            </p:cNvPr>
            <p:cNvSpPr/>
            <p:nvPr/>
          </p:nvSpPr>
          <p:spPr bwMode="auto">
            <a:xfrm>
              <a:off x="6118325"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1" name="Rounded Rectangle 90">
              <a:extLst>
                <a:ext uri="{FF2B5EF4-FFF2-40B4-BE49-F238E27FC236}">
                  <a16:creationId xmlns:a16="http://schemas.microsoft.com/office/drawing/2014/main" id="{65C7C2DC-B442-43FB-83B6-723FB0D20A13}"/>
                </a:ext>
              </a:extLst>
            </p:cNvPr>
            <p:cNvSpPr/>
            <p:nvPr/>
          </p:nvSpPr>
          <p:spPr bwMode="auto">
            <a:xfrm>
              <a:off x="6402235" y="3806229"/>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2" name="Rounded Rectangle 92">
              <a:extLst>
                <a:ext uri="{FF2B5EF4-FFF2-40B4-BE49-F238E27FC236}">
                  <a16:creationId xmlns:a16="http://schemas.microsoft.com/office/drawing/2014/main" id="{33AC7E73-7F26-4EFA-9588-DBBC1E4F9291}"/>
                </a:ext>
              </a:extLst>
            </p:cNvPr>
            <p:cNvSpPr/>
            <p:nvPr/>
          </p:nvSpPr>
          <p:spPr bwMode="auto">
            <a:xfrm>
              <a:off x="5834414"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3" name="Rounded Rectangle 93">
              <a:extLst>
                <a:ext uri="{FF2B5EF4-FFF2-40B4-BE49-F238E27FC236}">
                  <a16:creationId xmlns:a16="http://schemas.microsoft.com/office/drawing/2014/main" id="{5EC26214-0F8D-4BCE-97A9-CCFDA51D4089}"/>
                </a:ext>
              </a:extLst>
            </p:cNvPr>
            <p:cNvSpPr/>
            <p:nvPr/>
          </p:nvSpPr>
          <p:spPr bwMode="auto">
            <a:xfrm>
              <a:off x="6118325"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4" name="Rounded Rectangle 94">
              <a:extLst>
                <a:ext uri="{FF2B5EF4-FFF2-40B4-BE49-F238E27FC236}">
                  <a16:creationId xmlns:a16="http://schemas.microsoft.com/office/drawing/2014/main" id="{70F25C19-AE92-4E14-81C5-766DEF337444}"/>
                </a:ext>
              </a:extLst>
            </p:cNvPr>
            <p:cNvSpPr/>
            <p:nvPr/>
          </p:nvSpPr>
          <p:spPr bwMode="auto">
            <a:xfrm>
              <a:off x="6402235" y="3908842"/>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5" name="Rounded Rectangle 95">
              <a:extLst>
                <a:ext uri="{FF2B5EF4-FFF2-40B4-BE49-F238E27FC236}">
                  <a16:creationId xmlns:a16="http://schemas.microsoft.com/office/drawing/2014/main" id="{77BA6785-1C9F-4953-8F5C-6192A884E279}"/>
                </a:ext>
              </a:extLst>
            </p:cNvPr>
            <p:cNvSpPr/>
            <p:nvPr/>
          </p:nvSpPr>
          <p:spPr bwMode="auto">
            <a:xfrm>
              <a:off x="5834414"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6" name="Rounded Rectangle 96">
              <a:extLst>
                <a:ext uri="{FF2B5EF4-FFF2-40B4-BE49-F238E27FC236}">
                  <a16:creationId xmlns:a16="http://schemas.microsoft.com/office/drawing/2014/main" id="{86BC28EE-F921-433B-8F80-CC4BBBF6AB92}"/>
                </a:ext>
              </a:extLst>
            </p:cNvPr>
            <p:cNvSpPr/>
            <p:nvPr/>
          </p:nvSpPr>
          <p:spPr bwMode="auto">
            <a:xfrm>
              <a:off x="6118325"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7" name="Rounded Rectangle 97">
              <a:extLst>
                <a:ext uri="{FF2B5EF4-FFF2-40B4-BE49-F238E27FC236}">
                  <a16:creationId xmlns:a16="http://schemas.microsoft.com/office/drawing/2014/main" id="{EB2B9455-B763-4B88-8605-9541252A1F34}"/>
                </a:ext>
              </a:extLst>
            </p:cNvPr>
            <p:cNvSpPr/>
            <p:nvPr/>
          </p:nvSpPr>
          <p:spPr bwMode="auto">
            <a:xfrm>
              <a:off x="6402235" y="4011455"/>
              <a:ext cx="199825" cy="35270"/>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8" name="Text Placeholder 2">
            <a:extLst>
              <a:ext uri="{FF2B5EF4-FFF2-40B4-BE49-F238E27FC236}">
                <a16:creationId xmlns:a16="http://schemas.microsoft.com/office/drawing/2014/main" id="{B7F00A97-9160-498A-95CD-D164883DE8BE}"/>
              </a:ext>
            </a:extLst>
          </p:cNvPr>
          <p:cNvSpPr txBox="1">
            <a:spLocks/>
          </p:cNvSpPr>
          <p:nvPr/>
        </p:nvSpPr>
        <p:spPr>
          <a:xfrm>
            <a:off x="5936028" y="3924308"/>
            <a:ext cx="1003012" cy="1356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979" b="1">
                <a:solidFill>
                  <a:schemeClr val="tx2">
                    <a:lumMod val="60000"/>
                    <a:lumOff val="40000"/>
                  </a:schemeClr>
                </a:solidFill>
                <a:latin typeface="Segoe UI"/>
              </a:rPr>
              <a:t>METADATA</a:t>
            </a:r>
          </a:p>
        </p:txBody>
      </p:sp>
      <p:sp>
        <p:nvSpPr>
          <p:cNvPr id="889" name="Metadata box" descr="Decorative">
            <a:extLst>
              <a:ext uri="{FF2B5EF4-FFF2-40B4-BE49-F238E27FC236}">
                <a16:creationId xmlns:a16="http://schemas.microsoft.com/office/drawing/2014/main" id="{3C59B389-BD3B-4B13-979C-F8C95154CBFC}"/>
              </a:ext>
            </a:extLst>
          </p:cNvPr>
          <p:cNvSpPr/>
          <p:nvPr/>
        </p:nvSpPr>
        <p:spPr bwMode="auto">
          <a:xfrm>
            <a:off x="5738950" y="3260833"/>
            <a:ext cx="1394056" cy="1394056"/>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0" name="blue gear" descr="Decorative">
            <a:extLst>
              <a:ext uri="{FF2B5EF4-FFF2-40B4-BE49-F238E27FC236}">
                <a16:creationId xmlns:a16="http://schemas.microsoft.com/office/drawing/2014/main" id="{24704E64-827A-48B2-B8B6-C903EB85BE76}"/>
              </a:ext>
            </a:extLst>
          </p:cNvPr>
          <p:cNvSpPr>
            <a:spLocks noEditPoints="1"/>
          </p:cNvSpPr>
          <p:nvPr/>
        </p:nvSpPr>
        <p:spPr bwMode="auto">
          <a:xfrm>
            <a:off x="6116694" y="3525385"/>
            <a:ext cx="310904" cy="309726"/>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1" name="cyan gear" descr="Decorative">
            <a:extLst>
              <a:ext uri="{FF2B5EF4-FFF2-40B4-BE49-F238E27FC236}">
                <a16:creationId xmlns:a16="http://schemas.microsoft.com/office/drawing/2014/main" id="{6986A103-E335-451F-AEFF-1209D5DC91A8}"/>
              </a:ext>
            </a:extLst>
          </p:cNvPr>
          <p:cNvSpPr>
            <a:spLocks noEditPoints="1"/>
          </p:cNvSpPr>
          <p:nvPr/>
        </p:nvSpPr>
        <p:spPr bwMode="auto">
          <a:xfrm>
            <a:off x="6489419" y="3576758"/>
            <a:ext cx="232356" cy="231475"/>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50E6FF"/>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2" name="white gear" descr="Decorative">
            <a:extLst>
              <a:ext uri="{FF2B5EF4-FFF2-40B4-BE49-F238E27FC236}">
                <a16:creationId xmlns:a16="http://schemas.microsoft.com/office/drawing/2014/main" id="{A61963F4-7099-4E34-B891-07F27AEBBAF9}"/>
              </a:ext>
            </a:extLst>
          </p:cNvPr>
          <p:cNvSpPr>
            <a:spLocks noEditPoints="1"/>
          </p:cNvSpPr>
          <p:nvPr/>
        </p:nvSpPr>
        <p:spPr bwMode="auto">
          <a:xfrm>
            <a:off x="6357526" y="3399086"/>
            <a:ext cx="196596" cy="195851"/>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ysClr val="window" lastClr="FFFFFF"/>
          </a:solidFill>
          <a:ln w="0">
            <a:noFill/>
            <a:prstDash val="solid"/>
            <a:round/>
            <a:headEnd/>
            <a:tailEnd/>
          </a:ln>
        </p:spPr>
        <p:txBody>
          <a:bodyPr vert="horz" wrap="square" lIns="89584" tIns="44792" rIns="89584" bIns="44792" numCol="1" anchor="t" anchorCtr="0" compatLnSpc="1">
            <a:prstTxWarp prst="textNoShape">
              <a:avLst/>
            </a:prstTxWarp>
          </a:bodyPr>
          <a:lstStyle/>
          <a:p>
            <a:pPr defTabSz="913674">
              <a:defRPr/>
            </a:pPr>
            <a:endParaRPr lang="en-US" sz="1799" kern="0">
              <a:solidFill>
                <a:prstClr val="black"/>
              </a:solidFill>
              <a:latin typeface="Calibri"/>
            </a:endParaRPr>
          </a:p>
        </p:txBody>
      </p:sp>
      <p:sp>
        <p:nvSpPr>
          <p:cNvPr id="893" name="Text Placeholder 2">
            <a:extLst>
              <a:ext uri="{FF2B5EF4-FFF2-40B4-BE49-F238E27FC236}">
                <a16:creationId xmlns:a16="http://schemas.microsoft.com/office/drawing/2014/main" id="{524B9DA3-8AC7-4849-B145-E2D88C3C8F21}"/>
              </a:ext>
            </a:extLst>
          </p:cNvPr>
          <p:cNvSpPr txBox="1">
            <a:spLocks/>
          </p:cNvSpPr>
          <p:nvPr/>
        </p:nvSpPr>
        <p:spPr>
          <a:xfrm>
            <a:off x="5511726" y="4797822"/>
            <a:ext cx="1807432" cy="49834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600" b="1">
                <a:solidFill>
                  <a:schemeClr val="tx2">
                    <a:lumMod val="60000"/>
                    <a:lumOff val="40000"/>
                  </a:schemeClr>
                </a:solidFill>
                <a:latin typeface="Segoe UI"/>
              </a:rPr>
              <a:t>COORDINATOR</a:t>
            </a:r>
            <a:r>
              <a:rPr lang="en-US" sz="1799" b="1">
                <a:solidFill>
                  <a:prstClr val="white"/>
                </a:solidFill>
                <a:latin typeface="Segoe UI"/>
              </a:rPr>
              <a:t> </a:t>
            </a:r>
            <a:br>
              <a:rPr lang="en-US" sz="1799" b="1">
                <a:solidFill>
                  <a:prstClr val="white"/>
                </a:solidFill>
                <a:latin typeface="Segoe UI"/>
              </a:rPr>
            </a:br>
            <a:r>
              <a:rPr lang="en-US" sz="1799" b="1">
                <a:solidFill>
                  <a:prstClr val="white"/>
                </a:solidFill>
                <a:latin typeface="Segoe UI"/>
              </a:rPr>
              <a:t>NODE</a:t>
            </a:r>
          </a:p>
        </p:txBody>
      </p:sp>
      <p:sp>
        <p:nvSpPr>
          <p:cNvPr id="894" name="Text Placeholder 2">
            <a:extLst>
              <a:ext uri="{FF2B5EF4-FFF2-40B4-BE49-F238E27FC236}">
                <a16:creationId xmlns:a16="http://schemas.microsoft.com/office/drawing/2014/main" id="{9DA3841D-E2CB-4E1B-A5FA-1A54B4F99BC3}"/>
              </a:ext>
            </a:extLst>
          </p:cNvPr>
          <p:cNvSpPr txBox="1">
            <a:spLocks/>
          </p:cNvSpPr>
          <p:nvPr/>
        </p:nvSpPr>
        <p:spPr>
          <a:xfrm>
            <a:off x="9577365" y="1345018"/>
            <a:ext cx="2652363" cy="24913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27">
              <a:spcAft>
                <a:spcPts val="1273"/>
              </a:spcAft>
              <a:defRPr/>
            </a:pPr>
            <a:r>
              <a:rPr lang="en-US" sz="1799" b="1">
                <a:solidFill>
                  <a:schemeClr val="accent1">
                    <a:lumMod val="75000"/>
                  </a:schemeClr>
                </a:solidFill>
                <a:latin typeface="Segoe UI"/>
              </a:rPr>
              <a:t>WORKER NODES</a:t>
            </a:r>
          </a:p>
        </p:txBody>
      </p:sp>
      <p:sp>
        <p:nvSpPr>
          <p:cNvPr id="895" name="node 1 name">
            <a:extLst>
              <a:ext uri="{FF2B5EF4-FFF2-40B4-BE49-F238E27FC236}">
                <a16:creationId xmlns:a16="http://schemas.microsoft.com/office/drawing/2014/main" id="{42A49F29-539A-4540-88AA-4F1046EE85AA}"/>
              </a:ext>
            </a:extLst>
          </p:cNvPr>
          <p:cNvSpPr txBox="1">
            <a:spLocks/>
          </p:cNvSpPr>
          <p:nvPr/>
        </p:nvSpPr>
        <p:spPr>
          <a:xfrm>
            <a:off x="11095553" y="1802504"/>
            <a:ext cx="397832"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1050" baseline="-25000">
                <a:solidFill>
                  <a:schemeClr val="tx2">
                    <a:lumMod val="60000"/>
                    <a:lumOff val="40000"/>
                  </a:schemeClr>
                </a:solidFill>
                <a:latin typeface="Segoe UI"/>
              </a:rPr>
              <a:t>1</a:t>
            </a:r>
          </a:p>
        </p:txBody>
      </p:sp>
      <p:sp>
        <p:nvSpPr>
          <p:cNvPr id="896" name="node 2 name">
            <a:extLst>
              <a:ext uri="{FF2B5EF4-FFF2-40B4-BE49-F238E27FC236}">
                <a16:creationId xmlns:a16="http://schemas.microsoft.com/office/drawing/2014/main" id="{3C8E1B94-FFEA-46C8-902D-7FD7DB894C80}"/>
              </a:ext>
            </a:extLst>
          </p:cNvPr>
          <p:cNvSpPr txBox="1">
            <a:spLocks/>
          </p:cNvSpPr>
          <p:nvPr/>
        </p:nvSpPr>
        <p:spPr>
          <a:xfrm>
            <a:off x="10742343" y="3422940"/>
            <a:ext cx="751042"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1050" baseline="-25000">
                <a:solidFill>
                  <a:schemeClr val="tx2">
                    <a:lumMod val="60000"/>
                    <a:lumOff val="40000"/>
                  </a:schemeClr>
                </a:solidFill>
                <a:latin typeface="Segoe UI"/>
              </a:rPr>
              <a:t>2</a:t>
            </a:r>
          </a:p>
        </p:txBody>
      </p:sp>
      <p:sp>
        <p:nvSpPr>
          <p:cNvPr id="897" name="node 3 name">
            <a:extLst>
              <a:ext uri="{FF2B5EF4-FFF2-40B4-BE49-F238E27FC236}">
                <a16:creationId xmlns:a16="http://schemas.microsoft.com/office/drawing/2014/main" id="{578F2D6C-53BB-4D96-AC23-50221BF88D9C}"/>
              </a:ext>
            </a:extLst>
          </p:cNvPr>
          <p:cNvSpPr txBox="1">
            <a:spLocks/>
          </p:cNvSpPr>
          <p:nvPr/>
        </p:nvSpPr>
        <p:spPr>
          <a:xfrm>
            <a:off x="10588647" y="5081572"/>
            <a:ext cx="908761" cy="14542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27">
              <a:spcAft>
                <a:spcPts val="1273"/>
              </a:spcAft>
              <a:defRPr/>
            </a:pPr>
            <a:r>
              <a:rPr lang="en-US" sz="1050">
                <a:solidFill>
                  <a:schemeClr val="tx2">
                    <a:lumMod val="60000"/>
                    <a:lumOff val="40000"/>
                  </a:schemeClr>
                </a:solidFill>
                <a:latin typeface="Segoe UI"/>
              </a:rPr>
              <a:t>W</a:t>
            </a:r>
            <a:r>
              <a:rPr lang="en-US" sz="1050" baseline="-25000">
                <a:solidFill>
                  <a:schemeClr val="tx2">
                    <a:lumMod val="60000"/>
                    <a:lumOff val="40000"/>
                  </a:schemeClr>
                </a:solidFill>
                <a:latin typeface="Segoe UI"/>
              </a:rPr>
              <a:t>3 … </a:t>
            </a:r>
            <a:r>
              <a:rPr lang="en-US" sz="1050" err="1">
                <a:solidFill>
                  <a:schemeClr val="tx2">
                    <a:lumMod val="60000"/>
                    <a:lumOff val="40000"/>
                  </a:schemeClr>
                </a:solidFill>
                <a:latin typeface="Segoe UI"/>
              </a:rPr>
              <a:t>W</a:t>
            </a:r>
            <a:r>
              <a:rPr lang="en-US" sz="1050" baseline="-25000" err="1">
                <a:solidFill>
                  <a:schemeClr val="tx2">
                    <a:lumMod val="60000"/>
                    <a:lumOff val="40000"/>
                  </a:schemeClr>
                </a:solidFill>
                <a:latin typeface="Segoe UI"/>
              </a:rPr>
              <a:t>n</a:t>
            </a:r>
            <a:endParaRPr lang="en-US" sz="1050" baseline="-25000">
              <a:solidFill>
                <a:schemeClr val="tx2">
                  <a:lumMod val="60000"/>
                  <a:lumOff val="40000"/>
                </a:schemeClr>
              </a:solidFill>
              <a:latin typeface="Segoe UI"/>
            </a:endParaRPr>
          </a:p>
        </p:txBody>
      </p:sp>
      <p:sp>
        <p:nvSpPr>
          <p:cNvPr id="898" name="middle rightbox">
            <a:extLst>
              <a:ext uri="{FF2B5EF4-FFF2-40B4-BE49-F238E27FC236}">
                <a16:creationId xmlns:a16="http://schemas.microsoft.com/office/drawing/2014/main" id="{C80B19A8-F594-4579-9AEF-A1A53ECC606A}"/>
              </a:ext>
              <a:ext uri="{C183D7F6-B498-43B3-948B-1728B52AA6E4}">
                <adec:decorative xmlns:adec="http://schemas.microsoft.com/office/drawing/2017/decorative" val="1"/>
              </a:ext>
            </a:extLst>
          </p:cNvPr>
          <p:cNvSpPr/>
          <p:nvPr/>
        </p:nvSpPr>
        <p:spPr bwMode="auto">
          <a:xfrm>
            <a:off x="10415895" y="3409392"/>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9" name="left back arrow" descr="Decorative">
            <a:extLst>
              <a:ext uri="{FF2B5EF4-FFF2-40B4-BE49-F238E27FC236}">
                <a16:creationId xmlns:a16="http://schemas.microsoft.com/office/drawing/2014/main" id="{3FECEA03-9AB6-4AFD-86DB-C2306D3E06B1}"/>
              </a:ext>
            </a:extLst>
          </p:cNvPr>
          <p:cNvCxnSpPr>
            <a:cxnSpLocks/>
          </p:cNvCxnSpPr>
          <p:nvPr/>
        </p:nvCxnSpPr>
        <p:spPr>
          <a:xfrm>
            <a:off x="5036876" y="3979720"/>
            <a:ext cx="321704" cy="0"/>
          </a:xfrm>
          <a:prstGeom prst="straightConnector1">
            <a:avLst/>
          </a:prstGeom>
          <a:noFill/>
          <a:ln w="19050" cap="flat" cmpd="sng" algn="ctr">
            <a:solidFill>
              <a:srgbClr val="0078D4"/>
            </a:solidFill>
            <a:prstDash val="solid"/>
            <a:headEnd type="triangle"/>
            <a:tailEnd type="none"/>
          </a:ln>
          <a:effectLst/>
        </p:spPr>
      </p:cxnSp>
      <p:sp>
        <p:nvSpPr>
          <p:cNvPr id="900" name="top right box" descr="Decorative">
            <a:extLst>
              <a:ext uri="{FF2B5EF4-FFF2-40B4-BE49-F238E27FC236}">
                <a16:creationId xmlns:a16="http://schemas.microsoft.com/office/drawing/2014/main" id="{ED5C6E70-9019-41D3-B0E4-97958BD61AFD}"/>
              </a:ext>
            </a:extLst>
          </p:cNvPr>
          <p:cNvSpPr/>
          <p:nvPr/>
        </p:nvSpPr>
        <p:spPr bwMode="auto">
          <a:xfrm>
            <a:off x="10415895" y="1789183"/>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1" name="bottom right box" descr="Decorative">
            <a:extLst>
              <a:ext uri="{FF2B5EF4-FFF2-40B4-BE49-F238E27FC236}">
                <a16:creationId xmlns:a16="http://schemas.microsoft.com/office/drawing/2014/main" id="{8C126449-BE7B-46A3-9D37-CB62359665E1}"/>
              </a:ext>
            </a:extLst>
          </p:cNvPr>
          <p:cNvSpPr/>
          <p:nvPr/>
        </p:nvSpPr>
        <p:spPr bwMode="auto">
          <a:xfrm>
            <a:off x="10415895" y="5053490"/>
            <a:ext cx="1135747" cy="1135747"/>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2" name="Big forward arrows">
            <a:extLst>
              <a:ext uri="{FF2B5EF4-FFF2-40B4-BE49-F238E27FC236}">
                <a16:creationId xmlns:a16="http://schemas.microsoft.com/office/drawing/2014/main" id="{EA3C08C1-A8DA-4C61-8FD8-FE625CF830FD}"/>
              </a:ext>
              <a:ext uri="{C183D7F6-B498-43B3-948B-1728B52AA6E4}">
                <adec:decorative xmlns:adec="http://schemas.microsoft.com/office/drawing/2017/decorative" val="1"/>
              </a:ext>
            </a:extLst>
          </p:cNvPr>
          <p:cNvGrpSpPr/>
          <p:nvPr/>
        </p:nvGrpSpPr>
        <p:grpSpPr>
          <a:xfrm>
            <a:off x="7505311" y="2002319"/>
            <a:ext cx="2492839" cy="4011814"/>
            <a:chOff x="7430461" y="1525065"/>
            <a:chExt cx="2544482" cy="4094932"/>
          </a:xfrm>
        </p:grpSpPr>
        <p:cxnSp>
          <p:nvCxnSpPr>
            <p:cNvPr id="903" name="Straight Arrow Connector 902">
              <a:extLst>
                <a:ext uri="{FF2B5EF4-FFF2-40B4-BE49-F238E27FC236}">
                  <a16:creationId xmlns:a16="http://schemas.microsoft.com/office/drawing/2014/main" id="{575D560F-0050-4FC0-A5DD-A6BF55F8044F}"/>
                </a:ext>
              </a:extLst>
            </p:cNvPr>
            <p:cNvCxnSpPr>
              <a:cxnSpLocks/>
            </p:cNvCxnSpPr>
            <p:nvPr/>
          </p:nvCxnSpPr>
          <p:spPr>
            <a:xfrm flipV="1">
              <a:off x="7430461" y="3623724"/>
              <a:ext cx="2544480" cy="1"/>
            </a:xfrm>
            <a:prstGeom prst="straightConnector1">
              <a:avLst/>
            </a:prstGeom>
            <a:noFill/>
            <a:ln w="19050" cap="flat" cmpd="sng" algn="ctr">
              <a:solidFill>
                <a:srgbClr val="0078D4"/>
              </a:solidFill>
              <a:prstDash val="solid"/>
              <a:headEnd type="none"/>
              <a:tailEnd type="triangle"/>
            </a:ln>
            <a:effectLst/>
          </p:spPr>
        </p:cxnSp>
        <p:cxnSp>
          <p:nvCxnSpPr>
            <p:cNvPr id="904" name="Straight Arrow Connector 903">
              <a:extLst>
                <a:ext uri="{FF2B5EF4-FFF2-40B4-BE49-F238E27FC236}">
                  <a16:creationId xmlns:a16="http://schemas.microsoft.com/office/drawing/2014/main" id="{FCC4373F-49AA-4318-B055-9E18BFBE667A}"/>
                </a:ext>
              </a:extLst>
            </p:cNvPr>
            <p:cNvCxnSpPr>
              <a:cxnSpLocks/>
            </p:cNvCxnSpPr>
            <p:nvPr/>
          </p:nvCxnSpPr>
          <p:spPr>
            <a:xfrm flipV="1">
              <a:off x="7430461" y="2014196"/>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5" name="Straight Arrow Connector 904">
              <a:extLst>
                <a:ext uri="{FF2B5EF4-FFF2-40B4-BE49-F238E27FC236}">
                  <a16:creationId xmlns:a16="http://schemas.microsoft.com/office/drawing/2014/main" id="{A1F2807A-E0A4-4422-BA15-EA7CA6492035}"/>
                </a:ext>
              </a:extLst>
            </p:cNvPr>
            <p:cNvCxnSpPr>
              <a:cxnSpLocks/>
            </p:cNvCxnSpPr>
            <p:nvPr/>
          </p:nvCxnSpPr>
          <p:spPr>
            <a:xfrm flipV="1">
              <a:off x="7430461" y="3791616"/>
              <a:ext cx="2544480" cy="1"/>
            </a:xfrm>
            <a:prstGeom prst="straightConnector1">
              <a:avLst/>
            </a:prstGeom>
            <a:noFill/>
            <a:ln w="19050" cap="flat" cmpd="sng" algn="ctr">
              <a:solidFill>
                <a:srgbClr val="0078D4"/>
              </a:solidFill>
              <a:prstDash val="solid"/>
              <a:headEnd type="none"/>
              <a:tailEnd type="triangle"/>
            </a:ln>
            <a:effectLst/>
          </p:spPr>
        </p:cxnSp>
        <p:cxnSp>
          <p:nvCxnSpPr>
            <p:cNvPr id="906" name="Straight Arrow Connector 905">
              <a:extLst>
                <a:ext uri="{FF2B5EF4-FFF2-40B4-BE49-F238E27FC236}">
                  <a16:creationId xmlns:a16="http://schemas.microsoft.com/office/drawing/2014/main" id="{1931C867-4CBA-4FAA-988F-5B9ECA48878E}"/>
                </a:ext>
              </a:extLst>
            </p:cNvPr>
            <p:cNvCxnSpPr>
              <a:cxnSpLocks/>
            </p:cNvCxnSpPr>
            <p:nvPr/>
          </p:nvCxnSpPr>
          <p:spPr>
            <a:xfrm flipV="1">
              <a:off x="7430461" y="1916370"/>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7" name="Straight Arrow Connector 906">
              <a:extLst>
                <a:ext uri="{FF2B5EF4-FFF2-40B4-BE49-F238E27FC236}">
                  <a16:creationId xmlns:a16="http://schemas.microsoft.com/office/drawing/2014/main" id="{323A5AD2-D63C-4EF0-97B8-98165E291AAA}"/>
                </a:ext>
              </a:extLst>
            </p:cNvPr>
            <p:cNvCxnSpPr>
              <a:cxnSpLocks/>
            </p:cNvCxnSpPr>
            <p:nvPr/>
          </p:nvCxnSpPr>
          <p:spPr>
            <a:xfrm flipV="1">
              <a:off x="7430461" y="1818544"/>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8" name="Straight Arrow Connector 907">
              <a:extLst>
                <a:ext uri="{FF2B5EF4-FFF2-40B4-BE49-F238E27FC236}">
                  <a16:creationId xmlns:a16="http://schemas.microsoft.com/office/drawing/2014/main" id="{4AC785AF-AA4E-4105-A161-30820D4E38A4}"/>
                </a:ext>
              </a:extLst>
            </p:cNvPr>
            <p:cNvCxnSpPr>
              <a:cxnSpLocks/>
            </p:cNvCxnSpPr>
            <p:nvPr/>
          </p:nvCxnSpPr>
          <p:spPr>
            <a:xfrm>
              <a:off x="7430461" y="4500496"/>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09" name="Straight Arrow Connector 908">
              <a:extLst>
                <a:ext uri="{FF2B5EF4-FFF2-40B4-BE49-F238E27FC236}">
                  <a16:creationId xmlns:a16="http://schemas.microsoft.com/office/drawing/2014/main" id="{354BEA3C-EEF5-4432-AF6C-06A781E9CF8F}"/>
                </a:ext>
              </a:extLst>
            </p:cNvPr>
            <p:cNvCxnSpPr>
              <a:cxnSpLocks/>
            </p:cNvCxnSpPr>
            <p:nvPr/>
          </p:nvCxnSpPr>
          <p:spPr>
            <a:xfrm>
              <a:off x="7430461" y="4313949"/>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0" name="Straight Arrow Connector 909">
              <a:extLst>
                <a:ext uri="{FF2B5EF4-FFF2-40B4-BE49-F238E27FC236}">
                  <a16:creationId xmlns:a16="http://schemas.microsoft.com/office/drawing/2014/main" id="{B40EEA93-6841-45CB-AA9E-14F455E9B9B5}"/>
                </a:ext>
              </a:extLst>
            </p:cNvPr>
            <p:cNvCxnSpPr>
              <a:cxnSpLocks/>
            </p:cNvCxnSpPr>
            <p:nvPr/>
          </p:nvCxnSpPr>
          <p:spPr>
            <a:xfrm>
              <a:off x="7430461" y="4127401"/>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1" name="Straight Arrow Connector 910">
              <a:extLst>
                <a:ext uri="{FF2B5EF4-FFF2-40B4-BE49-F238E27FC236}">
                  <a16:creationId xmlns:a16="http://schemas.microsoft.com/office/drawing/2014/main" id="{1E4A6CFF-13A8-49B2-8A29-0E22D4CA2E90}"/>
                </a:ext>
              </a:extLst>
            </p:cNvPr>
            <p:cNvCxnSpPr>
              <a:cxnSpLocks/>
            </p:cNvCxnSpPr>
            <p:nvPr/>
          </p:nvCxnSpPr>
          <p:spPr>
            <a:xfrm flipV="1">
              <a:off x="7430461" y="3455831"/>
              <a:ext cx="2544480" cy="1"/>
            </a:xfrm>
            <a:prstGeom prst="straightConnector1">
              <a:avLst/>
            </a:prstGeom>
            <a:noFill/>
            <a:ln w="19050" cap="flat" cmpd="sng" algn="ctr">
              <a:solidFill>
                <a:srgbClr val="0078D4"/>
              </a:solidFill>
              <a:prstDash val="solid"/>
              <a:headEnd type="none"/>
              <a:tailEnd type="triangle"/>
            </a:ln>
            <a:effectLst/>
          </p:spPr>
        </p:cxnSp>
        <p:cxnSp>
          <p:nvCxnSpPr>
            <p:cNvPr id="912" name="Straight Arrow Connector 911">
              <a:extLst>
                <a:ext uri="{FF2B5EF4-FFF2-40B4-BE49-F238E27FC236}">
                  <a16:creationId xmlns:a16="http://schemas.microsoft.com/office/drawing/2014/main" id="{23D94BB4-FC62-45DE-8D2E-B79F3BDA2747}"/>
                </a:ext>
              </a:extLst>
            </p:cNvPr>
            <p:cNvCxnSpPr>
              <a:cxnSpLocks/>
            </p:cNvCxnSpPr>
            <p:nvPr/>
          </p:nvCxnSpPr>
          <p:spPr>
            <a:xfrm flipV="1">
              <a:off x="7430461" y="1720717"/>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3" name="Straight Arrow Connector 912">
              <a:extLst>
                <a:ext uri="{FF2B5EF4-FFF2-40B4-BE49-F238E27FC236}">
                  <a16:creationId xmlns:a16="http://schemas.microsoft.com/office/drawing/2014/main" id="{BDF4C864-68E9-4EA9-BA34-140E72DF277F}"/>
                </a:ext>
              </a:extLst>
            </p:cNvPr>
            <p:cNvCxnSpPr>
              <a:cxnSpLocks/>
            </p:cNvCxnSpPr>
            <p:nvPr/>
          </p:nvCxnSpPr>
          <p:spPr>
            <a:xfrm flipV="1">
              <a:off x="7430461" y="1622891"/>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4" name="Straight Arrow Connector 913">
              <a:extLst>
                <a:ext uri="{FF2B5EF4-FFF2-40B4-BE49-F238E27FC236}">
                  <a16:creationId xmlns:a16="http://schemas.microsoft.com/office/drawing/2014/main" id="{2F6052EA-4165-477D-BCBA-304CE1FB8933}"/>
                </a:ext>
              </a:extLst>
            </p:cNvPr>
            <p:cNvCxnSpPr>
              <a:cxnSpLocks/>
            </p:cNvCxnSpPr>
            <p:nvPr/>
          </p:nvCxnSpPr>
          <p:spPr>
            <a:xfrm flipV="1">
              <a:off x="7430461" y="1525065"/>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5" name="Straight Arrow Connector 914">
              <a:extLst>
                <a:ext uri="{FF2B5EF4-FFF2-40B4-BE49-F238E27FC236}">
                  <a16:creationId xmlns:a16="http://schemas.microsoft.com/office/drawing/2014/main" id="{11720EC3-AD1B-4015-A94C-CCE15DD8C440}"/>
                </a:ext>
              </a:extLst>
            </p:cNvPr>
            <p:cNvCxnSpPr>
              <a:cxnSpLocks/>
            </p:cNvCxnSpPr>
            <p:nvPr/>
          </p:nvCxnSpPr>
          <p:spPr>
            <a:xfrm flipV="1">
              <a:off x="7430461" y="2112022"/>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6" name="Straight Arrow Connector 915">
              <a:extLst>
                <a:ext uri="{FF2B5EF4-FFF2-40B4-BE49-F238E27FC236}">
                  <a16:creationId xmlns:a16="http://schemas.microsoft.com/office/drawing/2014/main" id="{0E62A27B-CC5E-46F3-BF19-96E0D00885C6}"/>
                </a:ext>
              </a:extLst>
            </p:cNvPr>
            <p:cNvCxnSpPr>
              <a:cxnSpLocks/>
            </p:cNvCxnSpPr>
            <p:nvPr/>
          </p:nvCxnSpPr>
          <p:spPr>
            <a:xfrm flipV="1">
              <a:off x="7430463" y="2209852"/>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17" name="Straight Arrow Connector 916">
              <a:extLst>
                <a:ext uri="{FF2B5EF4-FFF2-40B4-BE49-F238E27FC236}">
                  <a16:creationId xmlns:a16="http://schemas.microsoft.com/office/drawing/2014/main" id="{2288AD8B-969F-416C-948A-470AB900D2CD}"/>
                </a:ext>
              </a:extLst>
            </p:cNvPr>
            <p:cNvCxnSpPr>
              <a:cxnSpLocks/>
            </p:cNvCxnSpPr>
            <p:nvPr/>
          </p:nvCxnSpPr>
          <p:spPr>
            <a:xfrm flipV="1">
              <a:off x="7430461" y="3371885"/>
              <a:ext cx="2544480" cy="1"/>
            </a:xfrm>
            <a:prstGeom prst="straightConnector1">
              <a:avLst/>
            </a:prstGeom>
            <a:noFill/>
            <a:ln w="19050" cap="flat" cmpd="sng" algn="ctr">
              <a:solidFill>
                <a:srgbClr val="0078D4"/>
              </a:solidFill>
              <a:prstDash val="solid"/>
              <a:headEnd type="none"/>
              <a:tailEnd type="triangle"/>
            </a:ln>
            <a:effectLst/>
          </p:spPr>
        </p:cxnSp>
        <p:cxnSp>
          <p:nvCxnSpPr>
            <p:cNvPr id="918" name="Straight Arrow Connector 917">
              <a:extLst>
                <a:ext uri="{FF2B5EF4-FFF2-40B4-BE49-F238E27FC236}">
                  <a16:creationId xmlns:a16="http://schemas.microsoft.com/office/drawing/2014/main" id="{D366BFCD-CD8F-4813-9154-6C672EA1B733}"/>
                </a:ext>
              </a:extLst>
            </p:cNvPr>
            <p:cNvCxnSpPr>
              <a:cxnSpLocks/>
            </p:cNvCxnSpPr>
            <p:nvPr/>
          </p:nvCxnSpPr>
          <p:spPr>
            <a:xfrm flipV="1">
              <a:off x="7430461" y="3287938"/>
              <a:ext cx="2544480" cy="1"/>
            </a:xfrm>
            <a:prstGeom prst="straightConnector1">
              <a:avLst/>
            </a:prstGeom>
            <a:noFill/>
            <a:ln w="19050" cap="flat" cmpd="sng" algn="ctr">
              <a:solidFill>
                <a:srgbClr val="0078D4"/>
              </a:solidFill>
              <a:prstDash val="solid"/>
              <a:headEnd type="none"/>
              <a:tailEnd type="triangle"/>
            </a:ln>
            <a:effectLst/>
          </p:spPr>
        </p:cxnSp>
        <p:cxnSp>
          <p:nvCxnSpPr>
            <p:cNvPr id="919" name="Straight Arrow Connector 918">
              <a:extLst>
                <a:ext uri="{FF2B5EF4-FFF2-40B4-BE49-F238E27FC236}">
                  <a16:creationId xmlns:a16="http://schemas.microsoft.com/office/drawing/2014/main" id="{4333BB74-7198-49DD-8A41-C91168C23061}"/>
                </a:ext>
              </a:extLst>
            </p:cNvPr>
            <p:cNvCxnSpPr>
              <a:cxnSpLocks/>
            </p:cNvCxnSpPr>
            <p:nvPr/>
          </p:nvCxnSpPr>
          <p:spPr>
            <a:xfrm flipV="1">
              <a:off x="7430461" y="3539777"/>
              <a:ext cx="2544480" cy="1"/>
            </a:xfrm>
            <a:prstGeom prst="straightConnector1">
              <a:avLst/>
            </a:prstGeom>
            <a:noFill/>
            <a:ln w="19050" cap="flat" cmpd="sng" algn="ctr">
              <a:solidFill>
                <a:srgbClr val="0078D4"/>
              </a:solidFill>
              <a:prstDash val="solid"/>
              <a:headEnd type="none"/>
              <a:tailEnd type="triangle"/>
            </a:ln>
            <a:effectLst/>
          </p:spPr>
        </p:cxnSp>
        <p:cxnSp>
          <p:nvCxnSpPr>
            <p:cNvPr id="920" name="Straight Arrow Connector 919">
              <a:extLst>
                <a:ext uri="{FF2B5EF4-FFF2-40B4-BE49-F238E27FC236}">
                  <a16:creationId xmlns:a16="http://schemas.microsoft.com/office/drawing/2014/main" id="{A8115682-D112-4503-82C2-5B83A02C010F}"/>
                </a:ext>
              </a:extLst>
            </p:cNvPr>
            <p:cNvCxnSpPr>
              <a:cxnSpLocks/>
            </p:cNvCxnSpPr>
            <p:nvPr/>
          </p:nvCxnSpPr>
          <p:spPr>
            <a:xfrm flipV="1">
              <a:off x="7430461" y="3707670"/>
              <a:ext cx="2544480" cy="1"/>
            </a:xfrm>
            <a:prstGeom prst="straightConnector1">
              <a:avLst/>
            </a:prstGeom>
            <a:noFill/>
            <a:ln w="19050" cap="flat" cmpd="sng" algn="ctr">
              <a:solidFill>
                <a:srgbClr val="0078D4"/>
              </a:solidFill>
              <a:prstDash val="solid"/>
              <a:headEnd type="none"/>
              <a:tailEnd type="triangle"/>
            </a:ln>
            <a:effectLst/>
          </p:spPr>
        </p:cxnSp>
        <p:cxnSp>
          <p:nvCxnSpPr>
            <p:cNvPr id="921" name="Straight Arrow Connector 920">
              <a:extLst>
                <a:ext uri="{FF2B5EF4-FFF2-40B4-BE49-F238E27FC236}">
                  <a16:creationId xmlns:a16="http://schemas.microsoft.com/office/drawing/2014/main" id="{16B99869-EE17-4304-B38E-04795BE5C4B0}"/>
                </a:ext>
              </a:extLst>
            </p:cNvPr>
            <p:cNvCxnSpPr>
              <a:cxnSpLocks/>
            </p:cNvCxnSpPr>
            <p:nvPr/>
          </p:nvCxnSpPr>
          <p:spPr>
            <a:xfrm flipV="1">
              <a:off x="7430461" y="3875563"/>
              <a:ext cx="2544480" cy="1"/>
            </a:xfrm>
            <a:prstGeom prst="straightConnector1">
              <a:avLst/>
            </a:prstGeom>
            <a:noFill/>
            <a:ln w="19050" cap="flat" cmpd="sng" algn="ctr">
              <a:solidFill>
                <a:srgbClr val="0078D4"/>
              </a:solidFill>
              <a:prstDash val="solid"/>
              <a:headEnd type="none"/>
              <a:tailEnd type="triangle"/>
            </a:ln>
            <a:effectLst/>
          </p:spPr>
        </p:cxnSp>
        <p:cxnSp>
          <p:nvCxnSpPr>
            <p:cNvPr id="922" name="Straight Arrow Connector 921">
              <a:extLst>
                <a:ext uri="{FF2B5EF4-FFF2-40B4-BE49-F238E27FC236}">
                  <a16:creationId xmlns:a16="http://schemas.microsoft.com/office/drawing/2014/main" id="{F3006557-5119-459B-B66F-7417FA4F02D6}"/>
                </a:ext>
              </a:extLst>
            </p:cNvPr>
            <p:cNvCxnSpPr>
              <a:cxnSpLocks/>
            </p:cNvCxnSpPr>
            <p:nvPr/>
          </p:nvCxnSpPr>
          <p:spPr>
            <a:xfrm>
              <a:off x="7430461" y="4034128"/>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3" name="Straight Arrow Connector 922">
              <a:extLst>
                <a:ext uri="{FF2B5EF4-FFF2-40B4-BE49-F238E27FC236}">
                  <a16:creationId xmlns:a16="http://schemas.microsoft.com/office/drawing/2014/main" id="{CB3C34A9-25BD-4641-A031-8B3F4AF22F16}"/>
                </a:ext>
              </a:extLst>
            </p:cNvPr>
            <p:cNvCxnSpPr>
              <a:cxnSpLocks/>
            </p:cNvCxnSpPr>
            <p:nvPr/>
          </p:nvCxnSpPr>
          <p:spPr>
            <a:xfrm>
              <a:off x="7430461" y="4220675"/>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4" name="Straight Arrow Connector 923">
              <a:extLst>
                <a:ext uri="{FF2B5EF4-FFF2-40B4-BE49-F238E27FC236}">
                  <a16:creationId xmlns:a16="http://schemas.microsoft.com/office/drawing/2014/main" id="{56C9B5C8-05DA-401B-A0A9-A8B95EA7D37C}"/>
                </a:ext>
              </a:extLst>
            </p:cNvPr>
            <p:cNvCxnSpPr>
              <a:cxnSpLocks/>
            </p:cNvCxnSpPr>
            <p:nvPr/>
          </p:nvCxnSpPr>
          <p:spPr>
            <a:xfrm>
              <a:off x="7430461" y="4407223"/>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5" name="Straight Arrow Connector 924">
              <a:extLst>
                <a:ext uri="{FF2B5EF4-FFF2-40B4-BE49-F238E27FC236}">
                  <a16:creationId xmlns:a16="http://schemas.microsoft.com/office/drawing/2014/main" id="{147F08CE-182C-4F38-8124-B0EE779E0B85}"/>
                </a:ext>
              </a:extLst>
            </p:cNvPr>
            <p:cNvCxnSpPr>
              <a:cxnSpLocks/>
            </p:cNvCxnSpPr>
            <p:nvPr/>
          </p:nvCxnSpPr>
          <p:spPr>
            <a:xfrm>
              <a:off x="7430461" y="4593770"/>
              <a:ext cx="2544480" cy="932954"/>
            </a:xfrm>
            <a:prstGeom prst="straightConnector1">
              <a:avLst/>
            </a:prstGeom>
            <a:noFill/>
            <a:ln w="19050" cap="flat" cmpd="sng" algn="ctr">
              <a:solidFill>
                <a:srgbClr val="0078D4"/>
              </a:solidFill>
              <a:prstDash val="solid"/>
              <a:headEnd type="none"/>
              <a:tailEnd type="triangle"/>
            </a:ln>
            <a:effectLst/>
          </p:spPr>
        </p:cxnSp>
        <p:cxnSp>
          <p:nvCxnSpPr>
            <p:cNvPr id="926" name="Straight Arrow Connector 925">
              <a:extLst>
                <a:ext uri="{FF2B5EF4-FFF2-40B4-BE49-F238E27FC236}">
                  <a16:creationId xmlns:a16="http://schemas.microsoft.com/office/drawing/2014/main" id="{47740931-435A-464C-BA88-42D2997355B2}"/>
                </a:ext>
              </a:extLst>
            </p:cNvPr>
            <p:cNvCxnSpPr>
              <a:cxnSpLocks/>
            </p:cNvCxnSpPr>
            <p:nvPr/>
          </p:nvCxnSpPr>
          <p:spPr>
            <a:xfrm>
              <a:off x="7430461" y="4687043"/>
              <a:ext cx="2544480" cy="932954"/>
            </a:xfrm>
            <a:prstGeom prst="straightConnector1">
              <a:avLst/>
            </a:prstGeom>
            <a:noFill/>
            <a:ln w="19050" cap="flat" cmpd="sng" algn="ctr">
              <a:solidFill>
                <a:srgbClr val="0078D4"/>
              </a:solidFill>
              <a:prstDash val="solid"/>
              <a:headEnd type="none"/>
              <a:tailEnd type="triangle"/>
            </a:ln>
            <a:effectLst/>
          </p:spPr>
        </p:cxnSp>
      </p:grpSp>
      <p:grpSp>
        <p:nvGrpSpPr>
          <p:cNvPr id="927" name="Right side code" descr="Decorative">
            <a:extLst>
              <a:ext uri="{FF2B5EF4-FFF2-40B4-BE49-F238E27FC236}">
                <a16:creationId xmlns:a16="http://schemas.microsoft.com/office/drawing/2014/main" id="{54B438C9-FD17-4275-A646-3566757F719C}"/>
              </a:ext>
            </a:extLst>
          </p:cNvPr>
          <p:cNvGrpSpPr/>
          <p:nvPr/>
        </p:nvGrpSpPr>
        <p:grpSpPr>
          <a:xfrm>
            <a:off x="8282299" y="1954059"/>
            <a:ext cx="1532170" cy="4017333"/>
            <a:chOff x="8221544" y="1602484"/>
            <a:chExt cx="1563911" cy="4100560"/>
          </a:xfrm>
        </p:grpSpPr>
        <p:sp>
          <p:nvSpPr>
            <p:cNvPr id="928" name="Text Placeholder 2">
              <a:extLst>
                <a:ext uri="{FF2B5EF4-FFF2-40B4-BE49-F238E27FC236}">
                  <a16:creationId xmlns:a16="http://schemas.microsoft.com/office/drawing/2014/main" id="{45C119E3-A2B5-4C84-BE7E-1269EB74189D}"/>
                </a:ext>
              </a:extLst>
            </p:cNvPr>
            <p:cNvSpPr txBox="1">
              <a:spLocks/>
            </p:cNvSpPr>
            <p:nvPr/>
          </p:nvSpPr>
          <p:spPr>
            <a:xfrm>
              <a:off x="8221544" y="3025803"/>
              <a:ext cx="1563911" cy="1221545"/>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SELECT </a:t>
              </a:r>
              <a:r>
                <a:rPr lang="en-US" sz="899" b="1" err="1">
                  <a:solidFill>
                    <a:srgbClr val="FFFFFF"/>
                  </a:solidFill>
                  <a:latin typeface="Consolas" panose="020B0609020204030204" pitchFamily="49" charset="0"/>
                </a:rPr>
                <a:t>company_id</a:t>
              </a:r>
              <a:endParaRPr lang="en-US" sz="899" b="1">
                <a:solidFill>
                  <a:srgbClr val="FFFFFF"/>
                </a:solidFill>
                <a:latin typeface="Consolas" panose="020B0609020204030204" pitchFamily="49" charset="0"/>
              </a:endParaRPr>
            </a:p>
            <a:p>
              <a:pPr defTabSz="913727">
                <a:lnSpc>
                  <a:spcPct val="150000"/>
                </a:lnSpc>
                <a:spcAft>
                  <a:spcPts val="0"/>
                </a:spcAft>
                <a:defRPr/>
              </a:pPr>
              <a:r>
                <a:rPr lang="en-US" sz="899" b="1">
                  <a:solidFill>
                    <a:srgbClr val="FFFFFF"/>
                  </a:solidFill>
                  <a:latin typeface="Consolas" panose="020B0609020204030204" pitchFamily="49" charset="0"/>
                </a:rPr>
                <a:t>sum(spend),</a:t>
              </a:r>
            </a:p>
            <a:p>
              <a:pPr defTabSz="913727">
                <a:lnSpc>
                  <a:spcPct val="150000"/>
                </a:lnSpc>
                <a:spcAft>
                  <a:spcPts val="0"/>
                </a:spcAft>
                <a:defRPr/>
              </a:pPr>
              <a:r>
                <a:rPr lang="en-US" sz="899" b="1">
                  <a:solidFill>
                    <a:srgbClr val="FFFFFF"/>
                  </a:solidFill>
                  <a:latin typeface="Consolas" panose="020B0609020204030204" pitchFamily="49" charset="0"/>
                </a:rPr>
                <a:t>count(spend) …</a:t>
              </a:r>
            </a:p>
            <a:p>
              <a:pPr defTabSz="913727">
                <a:lnSpc>
                  <a:spcPct val="150000"/>
                </a:lnSpc>
                <a:spcAft>
                  <a:spcPts val="0"/>
                </a:spcAft>
                <a:defRPr/>
              </a:pPr>
              <a:r>
                <a:rPr lang="en-US" sz="899" b="1">
                  <a:solidFill>
                    <a:srgbClr val="FFFFFF"/>
                  </a:solidFill>
                  <a:latin typeface="Consolas" panose="020B0609020204030204" pitchFamily="49" charset="0"/>
                </a:rPr>
                <a:t>FROM</a:t>
              </a:r>
            </a:p>
            <a:p>
              <a:pPr defTabSz="913727">
                <a:lnSpc>
                  <a:spcPct val="150000"/>
                </a:lnSpc>
                <a:spcAft>
                  <a:spcPts val="0"/>
                </a:spcAft>
                <a:defRPr/>
              </a:pPr>
              <a:r>
                <a:rPr lang="en-US" sz="899" b="1">
                  <a:solidFill>
                    <a:srgbClr val="FFFFFF"/>
                  </a:solidFill>
                  <a:latin typeface="Consolas" panose="020B0609020204030204" pitchFamily="49" charset="0"/>
                </a:rPr>
                <a:t>campaigns_2009 …</a:t>
              </a:r>
            </a:p>
          </p:txBody>
        </p:sp>
        <p:sp>
          <p:nvSpPr>
            <p:cNvPr id="929" name="Text Placeholder 2">
              <a:extLst>
                <a:ext uri="{FF2B5EF4-FFF2-40B4-BE49-F238E27FC236}">
                  <a16:creationId xmlns:a16="http://schemas.microsoft.com/office/drawing/2014/main" id="{72ADF26F-3184-4FDB-9B6E-C4C3A81152E9}"/>
                </a:ext>
              </a:extLst>
            </p:cNvPr>
            <p:cNvSpPr txBox="1">
              <a:spLocks/>
            </p:cNvSpPr>
            <p:nvPr/>
          </p:nvSpPr>
          <p:spPr>
            <a:xfrm>
              <a:off x="8252227" y="1602484"/>
              <a:ext cx="1447150" cy="1221545"/>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SELECT </a:t>
              </a:r>
              <a:r>
                <a:rPr lang="en-US" sz="899" b="1" err="1">
                  <a:solidFill>
                    <a:srgbClr val="FFFFFF"/>
                  </a:solidFill>
                  <a:latin typeface="Consolas" panose="020B0609020204030204" pitchFamily="49" charset="0"/>
                </a:rPr>
                <a:t>company_id</a:t>
              </a:r>
              <a:endParaRPr lang="en-US" sz="899" b="1">
                <a:solidFill>
                  <a:srgbClr val="FFFFFF"/>
                </a:solidFill>
                <a:latin typeface="Consolas" panose="020B0609020204030204" pitchFamily="49" charset="0"/>
              </a:endParaRPr>
            </a:p>
            <a:p>
              <a:pPr defTabSz="913727">
                <a:lnSpc>
                  <a:spcPct val="150000"/>
                </a:lnSpc>
                <a:spcAft>
                  <a:spcPts val="0"/>
                </a:spcAft>
                <a:defRPr/>
              </a:pPr>
              <a:r>
                <a:rPr lang="en-US" sz="899" b="1">
                  <a:solidFill>
                    <a:srgbClr val="FFFFFF"/>
                  </a:solidFill>
                  <a:latin typeface="Consolas" panose="020B0609020204030204" pitchFamily="49" charset="0"/>
                </a:rPr>
                <a:t>sum(spend),</a:t>
              </a:r>
            </a:p>
            <a:p>
              <a:pPr defTabSz="913727">
                <a:lnSpc>
                  <a:spcPct val="150000"/>
                </a:lnSpc>
                <a:spcAft>
                  <a:spcPts val="0"/>
                </a:spcAft>
                <a:defRPr/>
              </a:pPr>
              <a:r>
                <a:rPr lang="en-US" sz="899" b="1">
                  <a:solidFill>
                    <a:srgbClr val="FFFFFF"/>
                  </a:solidFill>
                  <a:latin typeface="Consolas" panose="020B0609020204030204" pitchFamily="49" charset="0"/>
                </a:rPr>
                <a:t>count(spend) …</a:t>
              </a:r>
            </a:p>
            <a:p>
              <a:pPr defTabSz="913727">
                <a:lnSpc>
                  <a:spcPct val="150000"/>
                </a:lnSpc>
                <a:spcAft>
                  <a:spcPts val="0"/>
                </a:spcAft>
                <a:defRPr/>
              </a:pPr>
              <a:r>
                <a:rPr lang="en-US" sz="899" b="1">
                  <a:solidFill>
                    <a:srgbClr val="FFFFFF"/>
                  </a:solidFill>
                  <a:latin typeface="Consolas" panose="020B0609020204030204" pitchFamily="49" charset="0"/>
                </a:rPr>
                <a:t>FROM</a:t>
              </a:r>
            </a:p>
            <a:p>
              <a:pPr defTabSz="913727">
                <a:lnSpc>
                  <a:spcPct val="150000"/>
                </a:lnSpc>
                <a:spcAft>
                  <a:spcPts val="0"/>
                </a:spcAft>
                <a:defRPr/>
              </a:pPr>
              <a:r>
                <a:rPr lang="en-US" sz="899" b="1">
                  <a:solidFill>
                    <a:srgbClr val="FFFFFF"/>
                  </a:solidFill>
                  <a:latin typeface="Consolas" panose="020B0609020204030204" pitchFamily="49" charset="0"/>
                </a:rPr>
                <a:t>campaigns_2001 …</a:t>
              </a:r>
            </a:p>
          </p:txBody>
        </p:sp>
        <p:sp>
          <p:nvSpPr>
            <p:cNvPr id="930" name="Text Placeholder 2">
              <a:extLst>
                <a:ext uri="{FF2B5EF4-FFF2-40B4-BE49-F238E27FC236}">
                  <a16:creationId xmlns:a16="http://schemas.microsoft.com/office/drawing/2014/main" id="{3BAAA75C-1CFB-49E9-BBB9-EF440600087D}"/>
                </a:ext>
              </a:extLst>
            </p:cNvPr>
            <p:cNvSpPr txBox="1">
              <a:spLocks/>
            </p:cNvSpPr>
            <p:nvPr/>
          </p:nvSpPr>
          <p:spPr>
            <a:xfrm>
              <a:off x="8221544" y="4481499"/>
              <a:ext cx="1561775" cy="1221545"/>
            </a:xfrm>
            <a:prstGeom prst="rect">
              <a:avLst/>
            </a:prstGeom>
            <a:solidFill>
              <a:sysClr val="windowText" lastClr="000000">
                <a:alpha val="69000"/>
              </a:sysClr>
            </a:solidFill>
          </p:spPr>
          <p:txBody>
            <a:bodyPr vert="horz" wrap="square" lIns="89584" tIns="89584" rIns="89584" bIns="89584"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27">
                <a:lnSpc>
                  <a:spcPct val="150000"/>
                </a:lnSpc>
                <a:spcAft>
                  <a:spcPts val="0"/>
                </a:spcAft>
                <a:defRPr/>
              </a:pPr>
              <a:r>
                <a:rPr lang="en-US" sz="899" b="1">
                  <a:solidFill>
                    <a:srgbClr val="FFFFFF"/>
                  </a:solidFill>
                  <a:latin typeface="Consolas" panose="020B0609020204030204" pitchFamily="49" charset="0"/>
                </a:rPr>
                <a:t>SELECT </a:t>
              </a:r>
              <a:r>
                <a:rPr lang="en-US" sz="899" b="1" err="1">
                  <a:solidFill>
                    <a:srgbClr val="FFFFFF"/>
                  </a:solidFill>
                  <a:latin typeface="Consolas" panose="020B0609020204030204" pitchFamily="49" charset="0"/>
                </a:rPr>
                <a:t>company_id</a:t>
              </a:r>
              <a:endParaRPr lang="en-US" sz="899" b="1">
                <a:solidFill>
                  <a:srgbClr val="FFFFFF"/>
                </a:solidFill>
                <a:latin typeface="Consolas" panose="020B0609020204030204" pitchFamily="49" charset="0"/>
              </a:endParaRPr>
            </a:p>
            <a:p>
              <a:pPr defTabSz="913727">
                <a:lnSpc>
                  <a:spcPct val="150000"/>
                </a:lnSpc>
                <a:spcAft>
                  <a:spcPts val="0"/>
                </a:spcAft>
                <a:defRPr/>
              </a:pPr>
              <a:r>
                <a:rPr lang="en-US" sz="899" b="1">
                  <a:solidFill>
                    <a:srgbClr val="FFFFFF"/>
                  </a:solidFill>
                  <a:latin typeface="Consolas" panose="020B0609020204030204" pitchFamily="49" charset="0"/>
                </a:rPr>
                <a:t>sum(spend),</a:t>
              </a:r>
            </a:p>
            <a:p>
              <a:pPr defTabSz="913727">
                <a:lnSpc>
                  <a:spcPct val="150000"/>
                </a:lnSpc>
                <a:spcAft>
                  <a:spcPts val="0"/>
                </a:spcAft>
                <a:defRPr/>
              </a:pPr>
              <a:r>
                <a:rPr lang="en-US" sz="899" b="1">
                  <a:solidFill>
                    <a:srgbClr val="FFFFFF"/>
                  </a:solidFill>
                  <a:latin typeface="Consolas" panose="020B0609020204030204" pitchFamily="49" charset="0"/>
                </a:rPr>
                <a:t>count(spend) …</a:t>
              </a:r>
            </a:p>
            <a:p>
              <a:pPr defTabSz="913727">
                <a:lnSpc>
                  <a:spcPct val="150000"/>
                </a:lnSpc>
                <a:spcAft>
                  <a:spcPts val="0"/>
                </a:spcAft>
                <a:defRPr/>
              </a:pPr>
              <a:r>
                <a:rPr lang="en-US" sz="899" b="1">
                  <a:solidFill>
                    <a:srgbClr val="FFFFFF"/>
                  </a:solidFill>
                  <a:latin typeface="Consolas" panose="020B0609020204030204" pitchFamily="49" charset="0"/>
                </a:rPr>
                <a:t>FROM</a:t>
              </a:r>
            </a:p>
            <a:p>
              <a:pPr defTabSz="913727">
                <a:lnSpc>
                  <a:spcPct val="150000"/>
                </a:lnSpc>
                <a:spcAft>
                  <a:spcPts val="0"/>
                </a:spcAft>
                <a:defRPr/>
              </a:pPr>
              <a:r>
                <a:rPr lang="en-US" sz="899" b="1">
                  <a:solidFill>
                    <a:srgbClr val="FFFFFF"/>
                  </a:solidFill>
                  <a:latin typeface="Consolas" panose="020B0609020204030204" pitchFamily="49" charset="0"/>
                </a:rPr>
                <a:t>campaigns_2017 …</a:t>
              </a:r>
            </a:p>
          </p:txBody>
        </p:sp>
      </p:grpSp>
      <p:grpSp>
        <p:nvGrpSpPr>
          <p:cNvPr id="931" name="cyan metadata" descr="Decorative">
            <a:extLst>
              <a:ext uri="{FF2B5EF4-FFF2-40B4-BE49-F238E27FC236}">
                <a16:creationId xmlns:a16="http://schemas.microsoft.com/office/drawing/2014/main" id="{66A05335-560E-441F-8F8B-3A73DC54CF52}"/>
              </a:ext>
            </a:extLst>
          </p:cNvPr>
          <p:cNvGrpSpPr/>
          <p:nvPr/>
        </p:nvGrpSpPr>
        <p:grpSpPr>
          <a:xfrm>
            <a:off x="6061500" y="4160028"/>
            <a:ext cx="752066" cy="336145"/>
            <a:chOff x="5834414" y="3703616"/>
            <a:chExt cx="767646" cy="343109"/>
          </a:xfrm>
          <a:solidFill>
            <a:srgbClr val="50E6FF"/>
          </a:solidFill>
        </p:grpSpPr>
        <p:sp>
          <p:nvSpPr>
            <p:cNvPr id="932" name="Rounded Rectangle 576">
              <a:extLst>
                <a:ext uri="{FF2B5EF4-FFF2-40B4-BE49-F238E27FC236}">
                  <a16:creationId xmlns:a16="http://schemas.microsoft.com/office/drawing/2014/main" id="{02D3259D-11A3-4ACC-B6AA-58959466D402}"/>
                </a:ext>
              </a:extLst>
            </p:cNvPr>
            <p:cNvSpPr/>
            <p:nvPr/>
          </p:nvSpPr>
          <p:spPr bwMode="auto">
            <a:xfrm>
              <a:off x="5834414"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3" name="Rounded Rectangle 577">
              <a:extLst>
                <a:ext uri="{FF2B5EF4-FFF2-40B4-BE49-F238E27FC236}">
                  <a16:creationId xmlns:a16="http://schemas.microsoft.com/office/drawing/2014/main" id="{3CD718A6-46EE-49B8-A8D7-6EF1D459D7EA}"/>
                </a:ext>
              </a:extLst>
            </p:cNvPr>
            <p:cNvSpPr/>
            <p:nvPr/>
          </p:nvSpPr>
          <p:spPr bwMode="auto">
            <a:xfrm>
              <a:off x="6118325"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4" name="Rounded Rectangle 578">
              <a:extLst>
                <a:ext uri="{FF2B5EF4-FFF2-40B4-BE49-F238E27FC236}">
                  <a16:creationId xmlns:a16="http://schemas.microsoft.com/office/drawing/2014/main" id="{4EA2B43B-625C-400E-A96F-2DD0904B77BD}"/>
                </a:ext>
              </a:extLst>
            </p:cNvPr>
            <p:cNvSpPr/>
            <p:nvPr/>
          </p:nvSpPr>
          <p:spPr bwMode="auto">
            <a:xfrm>
              <a:off x="6402235" y="3703616"/>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5" name="Rounded Rectangle 579">
              <a:extLst>
                <a:ext uri="{FF2B5EF4-FFF2-40B4-BE49-F238E27FC236}">
                  <a16:creationId xmlns:a16="http://schemas.microsoft.com/office/drawing/2014/main" id="{28FBA50C-1E6B-43B6-9D60-4154065120F4}"/>
                </a:ext>
              </a:extLst>
            </p:cNvPr>
            <p:cNvSpPr/>
            <p:nvPr/>
          </p:nvSpPr>
          <p:spPr bwMode="auto">
            <a:xfrm>
              <a:off x="5834414"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6" name="Rounded Rectangle 580">
              <a:extLst>
                <a:ext uri="{FF2B5EF4-FFF2-40B4-BE49-F238E27FC236}">
                  <a16:creationId xmlns:a16="http://schemas.microsoft.com/office/drawing/2014/main" id="{60DB6D91-3F3A-407E-95FD-218AF7432B5E}"/>
                </a:ext>
              </a:extLst>
            </p:cNvPr>
            <p:cNvSpPr/>
            <p:nvPr/>
          </p:nvSpPr>
          <p:spPr bwMode="auto">
            <a:xfrm>
              <a:off x="6118325"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7" name="Rounded Rectangle 581">
              <a:extLst>
                <a:ext uri="{FF2B5EF4-FFF2-40B4-BE49-F238E27FC236}">
                  <a16:creationId xmlns:a16="http://schemas.microsoft.com/office/drawing/2014/main" id="{F7015879-78C0-4AA0-8C32-D77E0F2C4188}"/>
                </a:ext>
              </a:extLst>
            </p:cNvPr>
            <p:cNvSpPr/>
            <p:nvPr/>
          </p:nvSpPr>
          <p:spPr bwMode="auto">
            <a:xfrm>
              <a:off x="6402235" y="3806229"/>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8" name="Rounded Rectangle 582">
              <a:extLst>
                <a:ext uri="{FF2B5EF4-FFF2-40B4-BE49-F238E27FC236}">
                  <a16:creationId xmlns:a16="http://schemas.microsoft.com/office/drawing/2014/main" id="{6B96ECDB-C097-43E7-898A-ECC2BFB8A587}"/>
                </a:ext>
              </a:extLst>
            </p:cNvPr>
            <p:cNvSpPr/>
            <p:nvPr/>
          </p:nvSpPr>
          <p:spPr bwMode="auto">
            <a:xfrm>
              <a:off x="5834414"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9" name="Rounded Rectangle 583">
              <a:extLst>
                <a:ext uri="{FF2B5EF4-FFF2-40B4-BE49-F238E27FC236}">
                  <a16:creationId xmlns:a16="http://schemas.microsoft.com/office/drawing/2014/main" id="{474008BD-62E6-42B7-9448-686BD72A15ED}"/>
                </a:ext>
              </a:extLst>
            </p:cNvPr>
            <p:cNvSpPr/>
            <p:nvPr/>
          </p:nvSpPr>
          <p:spPr bwMode="auto">
            <a:xfrm>
              <a:off x="6118325"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0" name="Rounded Rectangle 584">
              <a:extLst>
                <a:ext uri="{FF2B5EF4-FFF2-40B4-BE49-F238E27FC236}">
                  <a16:creationId xmlns:a16="http://schemas.microsoft.com/office/drawing/2014/main" id="{CAB4CAB6-7132-4A04-A8CF-7A9A6257F55B}"/>
                </a:ext>
              </a:extLst>
            </p:cNvPr>
            <p:cNvSpPr/>
            <p:nvPr/>
          </p:nvSpPr>
          <p:spPr bwMode="auto">
            <a:xfrm>
              <a:off x="6402235" y="3908842"/>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1" name="Rounded Rectangle 585">
              <a:extLst>
                <a:ext uri="{FF2B5EF4-FFF2-40B4-BE49-F238E27FC236}">
                  <a16:creationId xmlns:a16="http://schemas.microsoft.com/office/drawing/2014/main" id="{CE029E22-ACEF-4C71-9D2B-8EB77254DDF5}"/>
                </a:ext>
              </a:extLst>
            </p:cNvPr>
            <p:cNvSpPr/>
            <p:nvPr/>
          </p:nvSpPr>
          <p:spPr bwMode="auto">
            <a:xfrm>
              <a:off x="5834414"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2" name="Rounded Rectangle 586">
              <a:extLst>
                <a:ext uri="{FF2B5EF4-FFF2-40B4-BE49-F238E27FC236}">
                  <a16:creationId xmlns:a16="http://schemas.microsoft.com/office/drawing/2014/main" id="{F7C7D7A9-FEEF-458A-98DC-FDAF6B2533EC}"/>
                </a:ext>
              </a:extLst>
            </p:cNvPr>
            <p:cNvSpPr/>
            <p:nvPr/>
          </p:nvSpPr>
          <p:spPr bwMode="auto">
            <a:xfrm>
              <a:off x="6118325"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3" name="Rounded Rectangle 587">
              <a:extLst>
                <a:ext uri="{FF2B5EF4-FFF2-40B4-BE49-F238E27FC236}">
                  <a16:creationId xmlns:a16="http://schemas.microsoft.com/office/drawing/2014/main" id="{A5F1E3F7-E0C3-40F5-A895-D266743561F4}"/>
                </a:ext>
              </a:extLst>
            </p:cNvPr>
            <p:cNvSpPr/>
            <p:nvPr/>
          </p:nvSpPr>
          <p:spPr bwMode="auto">
            <a:xfrm>
              <a:off x="6402235" y="4011455"/>
              <a:ext cx="199825" cy="3527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4" name="Highlighted">
            <a:extLst>
              <a:ext uri="{FF2B5EF4-FFF2-40B4-BE49-F238E27FC236}">
                <a16:creationId xmlns:a16="http://schemas.microsoft.com/office/drawing/2014/main" id="{73F015AF-708D-496A-8035-D3CEBD902C90}"/>
              </a:ext>
              <a:ext uri="{C183D7F6-B498-43B3-948B-1728B52AA6E4}">
                <adec:decorative xmlns:adec="http://schemas.microsoft.com/office/drawing/2017/decorative" val="1"/>
              </a:ext>
            </a:extLst>
          </p:cNvPr>
          <p:cNvGrpSpPr/>
          <p:nvPr/>
        </p:nvGrpSpPr>
        <p:grpSpPr>
          <a:xfrm>
            <a:off x="10609904" y="1987825"/>
            <a:ext cx="353658" cy="4025129"/>
            <a:chOff x="10599370" y="1486412"/>
            <a:chExt cx="360984" cy="4108516"/>
          </a:xfrm>
        </p:grpSpPr>
        <p:grpSp>
          <p:nvGrpSpPr>
            <p:cNvPr id="945" name="Group 944">
              <a:extLst>
                <a:ext uri="{FF2B5EF4-FFF2-40B4-BE49-F238E27FC236}">
                  <a16:creationId xmlns:a16="http://schemas.microsoft.com/office/drawing/2014/main" id="{AC0AA967-745B-4D1F-8B8D-87D78F2D09E5}"/>
                </a:ext>
              </a:extLst>
            </p:cNvPr>
            <p:cNvGrpSpPr/>
            <p:nvPr/>
          </p:nvGrpSpPr>
          <p:grpSpPr>
            <a:xfrm>
              <a:off x="10599370" y="1486412"/>
              <a:ext cx="360984" cy="774766"/>
              <a:chOff x="14731202" y="1486412"/>
              <a:chExt cx="360984" cy="774766"/>
            </a:xfrm>
          </p:grpSpPr>
          <p:sp>
            <p:nvSpPr>
              <p:cNvPr id="1028" name="Rectangle 1027">
                <a:extLst>
                  <a:ext uri="{FF2B5EF4-FFF2-40B4-BE49-F238E27FC236}">
                    <a16:creationId xmlns:a16="http://schemas.microsoft.com/office/drawing/2014/main" id="{406B91F0-64D1-4731-83A8-ED392777E4CF}"/>
                  </a:ext>
                </a:extLst>
              </p:cNvPr>
              <p:cNvSpPr/>
              <p:nvPr/>
            </p:nvSpPr>
            <p:spPr bwMode="auto">
              <a:xfrm>
                <a:off x="14731202"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9" name="Rectangle 1028">
                <a:extLst>
                  <a:ext uri="{FF2B5EF4-FFF2-40B4-BE49-F238E27FC236}">
                    <a16:creationId xmlns:a16="http://schemas.microsoft.com/office/drawing/2014/main" id="{3F7DED2A-8CB1-4CFF-8A5A-16404CD7B528}"/>
                  </a:ext>
                </a:extLst>
              </p:cNvPr>
              <p:cNvSpPr/>
              <p:nvPr/>
            </p:nvSpPr>
            <p:spPr bwMode="auto">
              <a:xfrm>
                <a:off x="14731202"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0" name="Rectangle 1029">
                <a:extLst>
                  <a:ext uri="{FF2B5EF4-FFF2-40B4-BE49-F238E27FC236}">
                    <a16:creationId xmlns:a16="http://schemas.microsoft.com/office/drawing/2014/main" id="{129E6CE6-DD99-4B5B-BC96-5579FE743CBA}"/>
                  </a:ext>
                </a:extLst>
              </p:cNvPr>
              <p:cNvSpPr/>
              <p:nvPr/>
            </p:nvSpPr>
            <p:spPr bwMode="auto">
              <a:xfrm>
                <a:off x="14731202"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1" name="Oval 1030">
                <a:extLst>
                  <a:ext uri="{FF2B5EF4-FFF2-40B4-BE49-F238E27FC236}">
                    <a16:creationId xmlns:a16="http://schemas.microsoft.com/office/drawing/2014/main" id="{BD18BED6-82EE-4C9C-AE11-2D94A40D95DD}"/>
                  </a:ext>
                </a:extLst>
              </p:cNvPr>
              <p:cNvSpPr/>
              <p:nvPr/>
            </p:nvSpPr>
            <p:spPr bwMode="auto">
              <a:xfrm flipH="1">
                <a:off x="14850809"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32" name="Straight Connector 1031">
                <a:extLst>
                  <a:ext uri="{FF2B5EF4-FFF2-40B4-BE49-F238E27FC236}">
                    <a16:creationId xmlns:a16="http://schemas.microsoft.com/office/drawing/2014/main" id="{4884E4CE-AAB9-4478-AB7D-C8326C5342F0}"/>
                  </a:ext>
                </a:extLst>
              </p:cNvPr>
              <p:cNvCxnSpPr/>
              <p:nvPr/>
            </p:nvCxnSpPr>
            <p:spPr>
              <a:xfrm>
                <a:off x="14753034"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33" name="Rectangle 1032">
                <a:extLst>
                  <a:ext uri="{FF2B5EF4-FFF2-40B4-BE49-F238E27FC236}">
                    <a16:creationId xmlns:a16="http://schemas.microsoft.com/office/drawing/2014/main" id="{134DD026-CBCC-47F2-B592-D2676BB2F690}"/>
                  </a:ext>
                </a:extLst>
              </p:cNvPr>
              <p:cNvSpPr/>
              <p:nvPr/>
            </p:nvSpPr>
            <p:spPr bwMode="auto">
              <a:xfrm>
                <a:off x="14941295"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4" name="Rectangle 1033">
                <a:extLst>
                  <a:ext uri="{FF2B5EF4-FFF2-40B4-BE49-F238E27FC236}">
                    <a16:creationId xmlns:a16="http://schemas.microsoft.com/office/drawing/2014/main" id="{A2793437-0799-4730-B6EB-CFA7B1AF2080}"/>
                  </a:ext>
                </a:extLst>
              </p:cNvPr>
              <p:cNvSpPr/>
              <p:nvPr/>
            </p:nvSpPr>
            <p:spPr bwMode="auto">
              <a:xfrm>
                <a:off x="14941295"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33CFBF32-7DDD-4257-9118-74F6BAB6588E}"/>
                  </a:ext>
                </a:extLst>
              </p:cNvPr>
              <p:cNvSpPr/>
              <p:nvPr/>
            </p:nvSpPr>
            <p:spPr bwMode="auto">
              <a:xfrm>
                <a:off x="14941295"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6" name="Oval 1035">
                <a:extLst>
                  <a:ext uri="{FF2B5EF4-FFF2-40B4-BE49-F238E27FC236}">
                    <a16:creationId xmlns:a16="http://schemas.microsoft.com/office/drawing/2014/main" id="{95EBF850-55C1-4412-BB94-87886725C3C1}"/>
                  </a:ext>
                </a:extLst>
              </p:cNvPr>
              <p:cNvSpPr/>
              <p:nvPr/>
            </p:nvSpPr>
            <p:spPr bwMode="auto">
              <a:xfrm flipH="1">
                <a:off x="15060902"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37" name="Straight Connector 1036">
                <a:extLst>
                  <a:ext uri="{FF2B5EF4-FFF2-40B4-BE49-F238E27FC236}">
                    <a16:creationId xmlns:a16="http://schemas.microsoft.com/office/drawing/2014/main" id="{698940C6-EDC9-4D7C-A2A6-4682DE7505D9}"/>
                  </a:ext>
                </a:extLst>
              </p:cNvPr>
              <p:cNvCxnSpPr/>
              <p:nvPr/>
            </p:nvCxnSpPr>
            <p:spPr>
              <a:xfrm>
                <a:off x="14963127"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38" name="Rectangle 1037">
                <a:extLst>
                  <a:ext uri="{FF2B5EF4-FFF2-40B4-BE49-F238E27FC236}">
                    <a16:creationId xmlns:a16="http://schemas.microsoft.com/office/drawing/2014/main" id="{16D30F6D-A772-4B9D-B91E-E38876D15588}"/>
                  </a:ext>
                </a:extLst>
              </p:cNvPr>
              <p:cNvSpPr/>
              <p:nvPr/>
            </p:nvSpPr>
            <p:spPr bwMode="auto">
              <a:xfrm>
                <a:off x="14731202"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336A4F36-50F4-4ADA-9A51-AD42AC21FF8C}"/>
                  </a:ext>
                </a:extLst>
              </p:cNvPr>
              <p:cNvSpPr/>
              <p:nvPr/>
            </p:nvSpPr>
            <p:spPr bwMode="auto">
              <a:xfrm>
                <a:off x="14731202"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7213AD91-6C03-4750-BA68-7658EED6E7E9}"/>
                  </a:ext>
                </a:extLst>
              </p:cNvPr>
              <p:cNvSpPr/>
              <p:nvPr/>
            </p:nvSpPr>
            <p:spPr bwMode="auto">
              <a:xfrm>
                <a:off x="14731202"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1" name="Oval 1040">
                <a:extLst>
                  <a:ext uri="{FF2B5EF4-FFF2-40B4-BE49-F238E27FC236}">
                    <a16:creationId xmlns:a16="http://schemas.microsoft.com/office/drawing/2014/main" id="{815BDDF5-5F8B-4BB7-B77F-3F12B356B49F}"/>
                  </a:ext>
                </a:extLst>
              </p:cNvPr>
              <p:cNvSpPr/>
              <p:nvPr/>
            </p:nvSpPr>
            <p:spPr bwMode="auto">
              <a:xfrm flipH="1">
                <a:off x="14850809"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42" name="Straight Connector 1041">
                <a:extLst>
                  <a:ext uri="{FF2B5EF4-FFF2-40B4-BE49-F238E27FC236}">
                    <a16:creationId xmlns:a16="http://schemas.microsoft.com/office/drawing/2014/main" id="{BA8B7AB9-75DE-4718-B46B-79977ABE5799}"/>
                  </a:ext>
                </a:extLst>
              </p:cNvPr>
              <p:cNvCxnSpPr/>
              <p:nvPr/>
            </p:nvCxnSpPr>
            <p:spPr>
              <a:xfrm>
                <a:off x="14753034"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43" name="Rectangle 1042">
                <a:extLst>
                  <a:ext uri="{FF2B5EF4-FFF2-40B4-BE49-F238E27FC236}">
                    <a16:creationId xmlns:a16="http://schemas.microsoft.com/office/drawing/2014/main" id="{03B93C2D-B37D-4C98-95E3-CB03D5D461C0}"/>
                  </a:ext>
                </a:extLst>
              </p:cNvPr>
              <p:cNvSpPr/>
              <p:nvPr/>
            </p:nvSpPr>
            <p:spPr bwMode="auto">
              <a:xfrm>
                <a:off x="14941295"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686A044D-BF00-4625-A546-5DC8C111983B}"/>
                  </a:ext>
                </a:extLst>
              </p:cNvPr>
              <p:cNvSpPr/>
              <p:nvPr/>
            </p:nvSpPr>
            <p:spPr bwMode="auto">
              <a:xfrm>
                <a:off x="14941295"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D0D7560B-E5DA-40B5-B09B-3B83722E1235}"/>
                  </a:ext>
                </a:extLst>
              </p:cNvPr>
              <p:cNvSpPr/>
              <p:nvPr/>
            </p:nvSpPr>
            <p:spPr bwMode="auto">
              <a:xfrm>
                <a:off x="14941295"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6" name="Oval 1045">
                <a:extLst>
                  <a:ext uri="{FF2B5EF4-FFF2-40B4-BE49-F238E27FC236}">
                    <a16:creationId xmlns:a16="http://schemas.microsoft.com/office/drawing/2014/main" id="{3ED8A089-9B62-4C4F-90C6-6568D8CF5E99}"/>
                  </a:ext>
                </a:extLst>
              </p:cNvPr>
              <p:cNvSpPr/>
              <p:nvPr/>
            </p:nvSpPr>
            <p:spPr bwMode="auto">
              <a:xfrm flipH="1">
                <a:off x="15060902"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47" name="Straight Connector 1046">
                <a:extLst>
                  <a:ext uri="{FF2B5EF4-FFF2-40B4-BE49-F238E27FC236}">
                    <a16:creationId xmlns:a16="http://schemas.microsoft.com/office/drawing/2014/main" id="{B65E3C01-11E0-4AB7-8D89-E0E15BD541CF}"/>
                  </a:ext>
                </a:extLst>
              </p:cNvPr>
              <p:cNvCxnSpPr/>
              <p:nvPr/>
            </p:nvCxnSpPr>
            <p:spPr>
              <a:xfrm>
                <a:off x="14963127"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48" name="Rectangle 1047">
                <a:extLst>
                  <a:ext uri="{FF2B5EF4-FFF2-40B4-BE49-F238E27FC236}">
                    <a16:creationId xmlns:a16="http://schemas.microsoft.com/office/drawing/2014/main" id="{116E7AAB-64CE-489E-B184-85896732AD49}"/>
                  </a:ext>
                </a:extLst>
              </p:cNvPr>
              <p:cNvSpPr/>
              <p:nvPr/>
            </p:nvSpPr>
            <p:spPr bwMode="auto">
              <a:xfrm>
                <a:off x="14731202"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0534ECD8-23C0-435A-96E9-1EAC5C5777DC}"/>
                  </a:ext>
                </a:extLst>
              </p:cNvPr>
              <p:cNvSpPr/>
              <p:nvPr/>
            </p:nvSpPr>
            <p:spPr bwMode="auto">
              <a:xfrm>
                <a:off x="14731202"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9A4E6A0C-6CFE-452C-97A9-C619A8EDDE3C}"/>
                  </a:ext>
                </a:extLst>
              </p:cNvPr>
              <p:cNvSpPr/>
              <p:nvPr/>
            </p:nvSpPr>
            <p:spPr bwMode="auto">
              <a:xfrm>
                <a:off x="14731202"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1" name="Oval 1050">
                <a:extLst>
                  <a:ext uri="{FF2B5EF4-FFF2-40B4-BE49-F238E27FC236}">
                    <a16:creationId xmlns:a16="http://schemas.microsoft.com/office/drawing/2014/main" id="{052E63BE-BAC9-4428-8C29-F73BC23FD20F}"/>
                  </a:ext>
                </a:extLst>
              </p:cNvPr>
              <p:cNvSpPr/>
              <p:nvPr/>
            </p:nvSpPr>
            <p:spPr bwMode="auto">
              <a:xfrm flipH="1">
                <a:off x="14850809"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52" name="Straight Connector 1051">
                <a:extLst>
                  <a:ext uri="{FF2B5EF4-FFF2-40B4-BE49-F238E27FC236}">
                    <a16:creationId xmlns:a16="http://schemas.microsoft.com/office/drawing/2014/main" id="{41DBFF4E-94F3-48FB-9F4D-F120D9DBF293}"/>
                  </a:ext>
                </a:extLst>
              </p:cNvPr>
              <p:cNvCxnSpPr/>
              <p:nvPr/>
            </p:nvCxnSpPr>
            <p:spPr>
              <a:xfrm>
                <a:off x="14753034"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53" name="Rectangle 1052">
                <a:extLst>
                  <a:ext uri="{FF2B5EF4-FFF2-40B4-BE49-F238E27FC236}">
                    <a16:creationId xmlns:a16="http://schemas.microsoft.com/office/drawing/2014/main" id="{912DD4E1-0B9A-4A18-AAD4-D6397582BF30}"/>
                  </a:ext>
                </a:extLst>
              </p:cNvPr>
              <p:cNvSpPr/>
              <p:nvPr/>
            </p:nvSpPr>
            <p:spPr bwMode="auto">
              <a:xfrm>
                <a:off x="14941295"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1E74948C-D310-4279-8A05-FD5DBE3C77B2}"/>
                  </a:ext>
                </a:extLst>
              </p:cNvPr>
              <p:cNvSpPr/>
              <p:nvPr/>
            </p:nvSpPr>
            <p:spPr bwMode="auto">
              <a:xfrm>
                <a:off x="14941295"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610710F3-8C45-4C1C-B112-5765E2176857}"/>
                  </a:ext>
                </a:extLst>
              </p:cNvPr>
              <p:cNvSpPr/>
              <p:nvPr/>
            </p:nvSpPr>
            <p:spPr bwMode="auto">
              <a:xfrm>
                <a:off x="14941295"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6" name="Oval 1055">
                <a:extLst>
                  <a:ext uri="{FF2B5EF4-FFF2-40B4-BE49-F238E27FC236}">
                    <a16:creationId xmlns:a16="http://schemas.microsoft.com/office/drawing/2014/main" id="{F10EEAC4-F8DD-48BC-B1FD-C451B2BCFB4A}"/>
                  </a:ext>
                </a:extLst>
              </p:cNvPr>
              <p:cNvSpPr/>
              <p:nvPr/>
            </p:nvSpPr>
            <p:spPr bwMode="auto">
              <a:xfrm flipH="1">
                <a:off x="15060902"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57" name="Straight Connector 1056">
                <a:extLst>
                  <a:ext uri="{FF2B5EF4-FFF2-40B4-BE49-F238E27FC236}">
                    <a16:creationId xmlns:a16="http://schemas.microsoft.com/office/drawing/2014/main" id="{0CC1BC50-A282-4458-99A1-6AD3713FB1EE}"/>
                  </a:ext>
                </a:extLst>
              </p:cNvPr>
              <p:cNvCxnSpPr/>
              <p:nvPr/>
            </p:nvCxnSpPr>
            <p:spPr>
              <a:xfrm>
                <a:off x="14963127"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58" name="Rectangle 1057">
                <a:extLst>
                  <a:ext uri="{FF2B5EF4-FFF2-40B4-BE49-F238E27FC236}">
                    <a16:creationId xmlns:a16="http://schemas.microsoft.com/office/drawing/2014/main" id="{F2E26F26-219B-4DC4-85E6-C50965E4282F}"/>
                  </a:ext>
                </a:extLst>
              </p:cNvPr>
              <p:cNvSpPr/>
              <p:nvPr/>
            </p:nvSpPr>
            <p:spPr bwMode="auto">
              <a:xfrm>
                <a:off x="14731202"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CDAB8922-F8AC-4A0B-AB68-CEDFD1C74254}"/>
                  </a:ext>
                </a:extLst>
              </p:cNvPr>
              <p:cNvSpPr/>
              <p:nvPr/>
            </p:nvSpPr>
            <p:spPr bwMode="auto">
              <a:xfrm>
                <a:off x="14731202"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77B6757C-9F3F-450A-BB12-8C48991F9116}"/>
                  </a:ext>
                </a:extLst>
              </p:cNvPr>
              <p:cNvSpPr/>
              <p:nvPr/>
            </p:nvSpPr>
            <p:spPr bwMode="auto">
              <a:xfrm>
                <a:off x="14731202"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1" name="Oval 1060">
                <a:extLst>
                  <a:ext uri="{FF2B5EF4-FFF2-40B4-BE49-F238E27FC236}">
                    <a16:creationId xmlns:a16="http://schemas.microsoft.com/office/drawing/2014/main" id="{156E41B1-FDEA-4FD7-9139-7E5954302720}"/>
                  </a:ext>
                </a:extLst>
              </p:cNvPr>
              <p:cNvSpPr/>
              <p:nvPr/>
            </p:nvSpPr>
            <p:spPr bwMode="auto">
              <a:xfrm flipH="1">
                <a:off x="14850809"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62" name="Straight Connector 1061">
                <a:extLst>
                  <a:ext uri="{FF2B5EF4-FFF2-40B4-BE49-F238E27FC236}">
                    <a16:creationId xmlns:a16="http://schemas.microsoft.com/office/drawing/2014/main" id="{0B1F0034-EA73-4345-BEF2-7077AEA3D51E}"/>
                  </a:ext>
                </a:extLst>
              </p:cNvPr>
              <p:cNvCxnSpPr/>
              <p:nvPr/>
            </p:nvCxnSpPr>
            <p:spPr>
              <a:xfrm>
                <a:off x="14753034" y="213396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63" name="Rectangle 1062">
                <a:extLst>
                  <a:ext uri="{FF2B5EF4-FFF2-40B4-BE49-F238E27FC236}">
                    <a16:creationId xmlns:a16="http://schemas.microsoft.com/office/drawing/2014/main" id="{DF5BB24F-A9D7-4BF6-B943-0ADA2E3608C8}"/>
                  </a:ext>
                </a:extLst>
              </p:cNvPr>
              <p:cNvSpPr/>
              <p:nvPr/>
            </p:nvSpPr>
            <p:spPr bwMode="auto">
              <a:xfrm>
                <a:off x="14941295"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68A0D012-5AA9-4B0D-AFC9-DFEA2DD8219A}"/>
                  </a:ext>
                </a:extLst>
              </p:cNvPr>
              <p:cNvSpPr/>
              <p:nvPr/>
            </p:nvSpPr>
            <p:spPr bwMode="auto">
              <a:xfrm>
                <a:off x="14941295"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67B5E6A2-12F6-4437-9B10-3D163368CF0F}"/>
                  </a:ext>
                </a:extLst>
              </p:cNvPr>
              <p:cNvSpPr/>
              <p:nvPr/>
            </p:nvSpPr>
            <p:spPr bwMode="auto">
              <a:xfrm>
                <a:off x="14941295"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6" name="Oval 1065">
                <a:extLst>
                  <a:ext uri="{FF2B5EF4-FFF2-40B4-BE49-F238E27FC236}">
                    <a16:creationId xmlns:a16="http://schemas.microsoft.com/office/drawing/2014/main" id="{37E9C94A-9F45-4705-9777-F8FEF70EE132}"/>
                  </a:ext>
                </a:extLst>
              </p:cNvPr>
              <p:cNvSpPr/>
              <p:nvPr/>
            </p:nvSpPr>
            <p:spPr bwMode="auto">
              <a:xfrm flipH="1">
                <a:off x="15060902"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67" name="Straight Connector 1066">
                <a:extLst>
                  <a:ext uri="{FF2B5EF4-FFF2-40B4-BE49-F238E27FC236}">
                    <a16:creationId xmlns:a16="http://schemas.microsoft.com/office/drawing/2014/main" id="{ACF67E58-F725-4ED3-A577-F62622AC3632}"/>
                  </a:ext>
                </a:extLst>
              </p:cNvPr>
              <p:cNvCxnSpPr/>
              <p:nvPr/>
            </p:nvCxnSpPr>
            <p:spPr>
              <a:xfrm>
                <a:off x="14963127" y="2133969"/>
                <a:ext cx="70646" cy="0"/>
              </a:xfrm>
              <a:prstGeom prst="line">
                <a:avLst/>
              </a:prstGeom>
              <a:solidFill>
                <a:srgbClr val="50E6FF"/>
              </a:solidFill>
              <a:ln w="6350" cap="flat" cmpd="sng" algn="ctr">
                <a:solidFill>
                  <a:srgbClr val="0078D4"/>
                </a:solidFill>
                <a:prstDash val="solid"/>
                <a:headEnd type="none"/>
                <a:tailEnd type="none"/>
              </a:ln>
              <a:effectLst/>
            </p:spPr>
          </p:cxnSp>
        </p:grpSp>
        <p:grpSp>
          <p:nvGrpSpPr>
            <p:cNvPr id="946" name="Group 945">
              <a:extLst>
                <a:ext uri="{FF2B5EF4-FFF2-40B4-BE49-F238E27FC236}">
                  <a16:creationId xmlns:a16="http://schemas.microsoft.com/office/drawing/2014/main" id="{E1643F7C-8810-4F92-81C3-EA45130A85B1}"/>
                </a:ext>
              </a:extLst>
            </p:cNvPr>
            <p:cNvGrpSpPr/>
            <p:nvPr/>
          </p:nvGrpSpPr>
          <p:grpSpPr>
            <a:xfrm>
              <a:off x="10599370" y="3137412"/>
              <a:ext cx="360984" cy="774766"/>
              <a:chOff x="14731202" y="1486412"/>
              <a:chExt cx="360984" cy="774766"/>
            </a:xfrm>
          </p:grpSpPr>
          <p:sp>
            <p:nvSpPr>
              <p:cNvPr id="988" name="Rectangle 987">
                <a:extLst>
                  <a:ext uri="{FF2B5EF4-FFF2-40B4-BE49-F238E27FC236}">
                    <a16:creationId xmlns:a16="http://schemas.microsoft.com/office/drawing/2014/main" id="{5090674A-8594-4C98-9367-57F8EF88EBAB}"/>
                  </a:ext>
                </a:extLst>
              </p:cNvPr>
              <p:cNvSpPr/>
              <p:nvPr/>
            </p:nvSpPr>
            <p:spPr bwMode="auto">
              <a:xfrm>
                <a:off x="14731202"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9" name="Rectangle 988">
                <a:extLst>
                  <a:ext uri="{FF2B5EF4-FFF2-40B4-BE49-F238E27FC236}">
                    <a16:creationId xmlns:a16="http://schemas.microsoft.com/office/drawing/2014/main" id="{EB2F93DC-B333-490E-BD12-81EB9C754D03}"/>
                  </a:ext>
                </a:extLst>
              </p:cNvPr>
              <p:cNvSpPr/>
              <p:nvPr/>
            </p:nvSpPr>
            <p:spPr bwMode="auto">
              <a:xfrm>
                <a:off x="14731202"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0" name="Rectangle 989">
                <a:extLst>
                  <a:ext uri="{FF2B5EF4-FFF2-40B4-BE49-F238E27FC236}">
                    <a16:creationId xmlns:a16="http://schemas.microsoft.com/office/drawing/2014/main" id="{CEC9214F-99A7-4D46-B35A-1EA2F4136310}"/>
                  </a:ext>
                </a:extLst>
              </p:cNvPr>
              <p:cNvSpPr/>
              <p:nvPr/>
            </p:nvSpPr>
            <p:spPr bwMode="auto">
              <a:xfrm>
                <a:off x="14731202"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1" name="Oval 990">
                <a:extLst>
                  <a:ext uri="{FF2B5EF4-FFF2-40B4-BE49-F238E27FC236}">
                    <a16:creationId xmlns:a16="http://schemas.microsoft.com/office/drawing/2014/main" id="{9308E824-46CA-4795-BABD-DE0211821CE9}"/>
                  </a:ext>
                </a:extLst>
              </p:cNvPr>
              <p:cNvSpPr/>
              <p:nvPr/>
            </p:nvSpPr>
            <p:spPr bwMode="auto">
              <a:xfrm flipH="1">
                <a:off x="14850809"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92" name="Straight Connector 991">
                <a:extLst>
                  <a:ext uri="{FF2B5EF4-FFF2-40B4-BE49-F238E27FC236}">
                    <a16:creationId xmlns:a16="http://schemas.microsoft.com/office/drawing/2014/main" id="{ED3014C1-5EB3-4228-8F19-961C500A839B}"/>
                  </a:ext>
                </a:extLst>
              </p:cNvPr>
              <p:cNvCxnSpPr/>
              <p:nvPr/>
            </p:nvCxnSpPr>
            <p:spPr>
              <a:xfrm>
                <a:off x="14753034"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93" name="Rectangle 992">
                <a:extLst>
                  <a:ext uri="{FF2B5EF4-FFF2-40B4-BE49-F238E27FC236}">
                    <a16:creationId xmlns:a16="http://schemas.microsoft.com/office/drawing/2014/main" id="{ECD119C7-88FA-4665-BFFF-2C0ABBBF2BD3}"/>
                  </a:ext>
                </a:extLst>
              </p:cNvPr>
              <p:cNvSpPr/>
              <p:nvPr/>
            </p:nvSpPr>
            <p:spPr bwMode="auto">
              <a:xfrm>
                <a:off x="14941295"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4" name="Rectangle 993">
                <a:extLst>
                  <a:ext uri="{FF2B5EF4-FFF2-40B4-BE49-F238E27FC236}">
                    <a16:creationId xmlns:a16="http://schemas.microsoft.com/office/drawing/2014/main" id="{1DCEF942-1634-48CE-B2BA-7C174E528CDB}"/>
                  </a:ext>
                </a:extLst>
              </p:cNvPr>
              <p:cNvSpPr/>
              <p:nvPr/>
            </p:nvSpPr>
            <p:spPr bwMode="auto">
              <a:xfrm>
                <a:off x="14941295"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5" name="Rectangle 994">
                <a:extLst>
                  <a:ext uri="{FF2B5EF4-FFF2-40B4-BE49-F238E27FC236}">
                    <a16:creationId xmlns:a16="http://schemas.microsoft.com/office/drawing/2014/main" id="{BAEDCA50-FE76-4866-8A1A-4ADA29508BF2}"/>
                  </a:ext>
                </a:extLst>
              </p:cNvPr>
              <p:cNvSpPr/>
              <p:nvPr/>
            </p:nvSpPr>
            <p:spPr bwMode="auto">
              <a:xfrm>
                <a:off x="14941295"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6" name="Oval 995">
                <a:extLst>
                  <a:ext uri="{FF2B5EF4-FFF2-40B4-BE49-F238E27FC236}">
                    <a16:creationId xmlns:a16="http://schemas.microsoft.com/office/drawing/2014/main" id="{8603B366-A877-4679-B6C6-4BF7AAA4DFFE}"/>
                  </a:ext>
                </a:extLst>
              </p:cNvPr>
              <p:cNvSpPr/>
              <p:nvPr/>
            </p:nvSpPr>
            <p:spPr bwMode="auto">
              <a:xfrm flipH="1">
                <a:off x="15060902"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97" name="Straight Connector 996">
                <a:extLst>
                  <a:ext uri="{FF2B5EF4-FFF2-40B4-BE49-F238E27FC236}">
                    <a16:creationId xmlns:a16="http://schemas.microsoft.com/office/drawing/2014/main" id="{7DB91129-6F3B-4CB9-889D-2646FCA44C22}"/>
                  </a:ext>
                </a:extLst>
              </p:cNvPr>
              <p:cNvCxnSpPr/>
              <p:nvPr/>
            </p:nvCxnSpPr>
            <p:spPr>
              <a:xfrm>
                <a:off x="14963127"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98" name="Rectangle 997">
                <a:extLst>
                  <a:ext uri="{FF2B5EF4-FFF2-40B4-BE49-F238E27FC236}">
                    <a16:creationId xmlns:a16="http://schemas.microsoft.com/office/drawing/2014/main" id="{E628A9CE-1712-441B-A2E1-714751FFCF65}"/>
                  </a:ext>
                </a:extLst>
              </p:cNvPr>
              <p:cNvSpPr/>
              <p:nvPr/>
            </p:nvSpPr>
            <p:spPr bwMode="auto">
              <a:xfrm>
                <a:off x="14731202"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9" name="Rectangle 998">
                <a:extLst>
                  <a:ext uri="{FF2B5EF4-FFF2-40B4-BE49-F238E27FC236}">
                    <a16:creationId xmlns:a16="http://schemas.microsoft.com/office/drawing/2014/main" id="{6E08BA95-F15C-46C2-A8E3-2625166C2AC7}"/>
                  </a:ext>
                </a:extLst>
              </p:cNvPr>
              <p:cNvSpPr/>
              <p:nvPr/>
            </p:nvSpPr>
            <p:spPr bwMode="auto">
              <a:xfrm>
                <a:off x="14731202"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0" name="Rectangle 999">
                <a:extLst>
                  <a:ext uri="{FF2B5EF4-FFF2-40B4-BE49-F238E27FC236}">
                    <a16:creationId xmlns:a16="http://schemas.microsoft.com/office/drawing/2014/main" id="{FBE5A537-EEC5-4A12-9FA6-CEBF80ED6B4B}"/>
                  </a:ext>
                </a:extLst>
              </p:cNvPr>
              <p:cNvSpPr/>
              <p:nvPr/>
            </p:nvSpPr>
            <p:spPr bwMode="auto">
              <a:xfrm>
                <a:off x="14731202"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1" name="Oval 1000">
                <a:extLst>
                  <a:ext uri="{FF2B5EF4-FFF2-40B4-BE49-F238E27FC236}">
                    <a16:creationId xmlns:a16="http://schemas.microsoft.com/office/drawing/2014/main" id="{53A7F6DB-150F-4A1C-8825-4A8D3D9096FE}"/>
                  </a:ext>
                </a:extLst>
              </p:cNvPr>
              <p:cNvSpPr/>
              <p:nvPr/>
            </p:nvSpPr>
            <p:spPr bwMode="auto">
              <a:xfrm flipH="1">
                <a:off x="14850809"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02" name="Straight Connector 1001">
                <a:extLst>
                  <a:ext uri="{FF2B5EF4-FFF2-40B4-BE49-F238E27FC236}">
                    <a16:creationId xmlns:a16="http://schemas.microsoft.com/office/drawing/2014/main" id="{C465FC9C-4603-491D-AC4F-CBBDB71A0F1F}"/>
                  </a:ext>
                </a:extLst>
              </p:cNvPr>
              <p:cNvCxnSpPr/>
              <p:nvPr/>
            </p:nvCxnSpPr>
            <p:spPr>
              <a:xfrm>
                <a:off x="14753034"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03" name="Rectangle 1002">
                <a:extLst>
                  <a:ext uri="{FF2B5EF4-FFF2-40B4-BE49-F238E27FC236}">
                    <a16:creationId xmlns:a16="http://schemas.microsoft.com/office/drawing/2014/main" id="{7C810B58-9A6C-4434-8A56-9AA95D65746C}"/>
                  </a:ext>
                </a:extLst>
              </p:cNvPr>
              <p:cNvSpPr/>
              <p:nvPr/>
            </p:nvSpPr>
            <p:spPr bwMode="auto">
              <a:xfrm>
                <a:off x="14941295"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4" name="Rectangle 1003">
                <a:extLst>
                  <a:ext uri="{FF2B5EF4-FFF2-40B4-BE49-F238E27FC236}">
                    <a16:creationId xmlns:a16="http://schemas.microsoft.com/office/drawing/2014/main" id="{EC2C32A0-B98B-4B13-96BB-1F1FEE7B1BED}"/>
                  </a:ext>
                </a:extLst>
              </p:cNvPr>
              <p:cNvSpPr/>
              <p:nvPr/>
            </p:nvSpPr>
            <p:spPr bwMode="auto">
              <a:xfrm>
                <a:off x="14941295"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5" name="Rectangle 1004">
                <a:extLst>
                  <a:ext uri="{FF2B5EF4-FFF2-40B4-BE49-F238E27FC236}">
                    <a16:creationId xmlns:a16="http://schemas.microsoft.com/office/drawing/2014/main" id="{74BDF63C-EAA1-40D4-AB62-CED77F39C6AA}"/>
                  </a:ext>
                </a:extLst>
              </p:cNvPr>
              <p:cNvSpPr/>
              <p:nvPr/>
            </p:nvSpPr>
            <p:spPr bwMode="auto">
              <a:xfrm>
                <a:off x="14941295"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6" name="Oval 1005">
                <a:extLst>
                  <a:ext uri="{FF2B5EF4-FFF2-40B4-BE49-F238E27FC236}">
                    <a16:creationId xmlns:a16="http://schemas.microsoft.com/office/drawing/2014/main" id="{E2DE3EEE-DC73-4A4D-926E-D9F7FFC9B991}"/>
                  </a:ext>
                </a:extLst>
              </p:cNvPr>
              <p:cNvSpPr/>
              <p:nvPr/>
            </p:nvSpPr>
            <p:spPr bwMode="auto">
              <a:xfrm flipH="1">
                <a:off x="15060902"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07" name="Straight Connector 1006">
                <a:extLst>
                  <a:ext uri="{FF2B5EF4-FFF2-40B4-BE49-F238E27FC236}">
                    <a16:creationId xmlns:a16="http://schemas.microsoft.com/office/drawing/2014/main" id="{52A6793C-4137-4C5F-9FCE-CDCA1F369F75}"/>
                  </a:ext>
                </a:extLst>
              </p:cNvPr>
              <p:cNvCxnSpPr/>
              <p:nvPr/>
            </p:nvCxnSpPr>
            <p:spPr>
              <a:xfrm>
                <a:off x="14963127"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08" name="Rectangle 1007">
                <a:extLst>
                  <a:ext uri="{FF2B5EF4-FFF2-40B4-BE49-F238E27FC236}">
                    <a16:creationId xmlns:a16="http://schemas.microsoft.com/office/drawing/2014/main" id="{DC733987-BF1F-4706-98B5-41D1E86C3004}"/>
                  </a:ext>
                </a:extLst>
              </p:cNvPr>
              <p:cNvSpPr/>
              <p:nvPr/>
            </p:nvSpPr>
            <p:spPr bwMode="auto">
              <a:xfrm>
                <a:off x="14731202"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9" name="Rectangle 1008">
                <a:extLst>
                  <a:ext uri="{FF2B5EF4-FFF2-40B4-BE49-F238E27FC236}">
                    <a16:creationId xmlns:a16="http://schemas.microsoft.com/office/drawing/2014/main" id="{A0C92E3D-228C-4888-95EA-5C027FDA4DD8}"/>
                  </a:ext>
                </a:extLst>
              </p:cNvPr>
              <p:cNvSpPr/>
              <p:nvPr/>
            </p:nvSpPr>
            <p:spPr bwMode="auto">
              <a:xfrm>
                <a:off x="14731202"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0" name="Rectangle 1009">
                <a:extLst>
                  <a:ext uri="{FF2B5EF4-FFF2-40B4-BE49-F238E27FC236}">
                    <a16:creationId xmlns:a16="http://schemas.microsoft.com/office/drawing/2014/main" id="{79A230C7-05B9-42D1-8939-A1F67106F28A}"/>
                  </a:ext>
                </a:extLst>
              </p:cNvPr>
              <p:cNvSpPr/>
              <p:nvPr/>
            </p:nvSpPr>
            <p:spPr bwMode="auto">
              <a:xfrm>
                <a:off x="14731202"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1" name="Oval 1010">
                <a:extLst>
                  <a:ext uri="{FF2B5EF4-FFF2-40B4-BE49-F238E27FC236}">
                    <a16:creationId xmlns:a16="http://schemas.microsoft.com/office/drawing/2014/main" id="{559A2F08-F8AC-438C-99EF-BFF3CBFBAA62}"/>
                  </a:ext>
                </a:extLst>
              </p:cNvPr>
              <p:cNvSpPr/>
              <p:nvPr/>
            </p:nvSpPr>
            <p:spPr bwMode="auto">
              <a:xfrm flipH="1">
                <a:off x="14850809"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12" name="Straight Connector 1011">
                <a:extLst>
                  <a:ext uri="{FF2B5EF4-FFF2-40B4-BE49-F238E27FC236}">
                    <a16:creationId xmlns:a16="http://schemas.microsoft.com/office/drawing/2014/main" id="{64EBA731-C404-4639-B326-4E8423208E15}"/>
                  </a:ext>
                </a:extLst>
              </p:cNvPr>
              <p:cNvCxnSpPr/>
              <p:nvPr/>
            </p:nvCxnSpPr>
            <p:spPr>
              <a:xfrm>
                <a:off x="14753034"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13" name="Rectangle 1012">
                <a:extLst>
                  <a:ext uri="{FF2B5EF4-FFF2-40B4-BE49-F238E27FC236}">
                    <a16:creationId xmlns:a16="http://schemas.microsoft.com/office/drawing/2014/main" id="{7ED668EA-6A26-4330-BDD6-35F77D525FA8}"/>
                  </a:ext>
                </a:extLst>
              </p:cNvPr>
              <p:cNvSpPr/>
              <p:nvPr/>
            </p:nvSpPr>
            <p:spPr bwMode="auto">
              <a:xfrm>
                <a:off x="14941295"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4" name="Rectangle 1013">
                <a:extLst>
                  <a:ext uri="{FF2B5EF4-FFF2-40B4-BE49-F238E27FC236}">
                    <a16:creationId xmlns:a16="http://schemas.microsoft.com/office/drawing/2014/main" id="{43E67A64-00BB-49E0-BE52-A500D6412266}"/>
                  </a:ext>
                </a:extLst>
              </p:cNvPr>
              <p:cNvSpPr/>
              <p:nvPr/>
            </p:nvSpPr>
            <p:spPr bwMode="auto">
              <a:xfrm>
                <a:off x="14941295"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5" name="Rectangle 1014">
                <a:extLst>
                  <a:ext uri="{FF2B5EF4-FFF2-40B4-BE49-F238E27FC236}">
                    <a16:creationId xmlns:a16="http://schemas.microsoft.com/office/drawing/2014/main" id="{74561DB0-F3B1-42EA-BDBC-B121BEEA9400}"/>
                  </a:ext>
                </a:extLst>
              </p:cNvPr>
              <p:cNvSpPr/>
              <p:nvPr/>
            </p:nvSpPr>
            <p:spPr bwMode="auto">
              <a:xfrm>
                <a:off x="14941295"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6" name="Oval 1015">
                <a:extLst>
                  <a:ext uri="{FF2B5EF4-FFF2-40B4-BE49-F238E27FC236}">
                    <a16:creationId xmlns:a16="http://schemas.microsoft.com/office/drawing/2014/main" id="{FDB77D36-6F25-48A1-A3ED-373610651C4A}"/>
                  </a:ext>
                </a:extLst>
              </p:cNvPr>
              <p:cNvSpPr/>
              <p:nvPr/>
            </p:nvSpPr>
            <p:spPr bwMode="auto">
              <a:xfrm flipH="1">
                <a:off x="15060902"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17" name="Straight Connector 1016">
                <a:extLst>
                  <a:ext uri="{FF2B5EF4-FFF2-40B4-BE49-F238E27FC236}">
                    <a16:creationId xmlns:a16="http://schemas.microsoft.com/office/drawing/2014/main" id="{D3CA712C-9CC8-4B70-B6E7-3A0091A2FE2D}"/>
                  </a:ext>
                </a:extLst>
              </p:cNvPr>
              <p:cNvCxnSpPr/>
              <p:nvPr/>
            </p:nvCxnSpPr>
            <p:spPr>
              <a:xfrm>
                <a:off x="14963127"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18" name="Rectangle 1017">
                <a:extLst>
                  <a:ext uri="{FF2B5EF4-FFF2-40B4-BE49-F238E27FC236}">
                    <a16:creationId xmlns:a16="http://schemas.microsoft.com/office/drawing/2014/main" id="{4AEC7BFA-DA48-4D8C-94B0-661CF0210458}"/>
                  </a:ext>
                </a:extLst>
              </p:cNvPr>
              <p:cNvSpPr/>
              <p:nvPr/>
            </p:nvSpPr>
            <p:spPr bwMode="auto">
              <a:xfrm>
                <a:off x="14731202"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9" name="Rectangle 1018">
                <a:extLst>
                  <a:ext uri="{FF2B5EF4-FFF2-40B4-BE49-F238E27FC236}">
                    <a16:creationId xmlns:a16="http://schemas.microsoft.com/office/drawing/2014/main" id="{A2A9856B-4B04-4CD3-BD29-4F4432A09E89}"/>
                  </a:ext>
                </a:extLst>
              </p:cNvPr>
              <p:cNvSpPr/>
              <p:nvPr/>
            </p:nvSpPr>
            <p:spPr bwMode="auto">
              <a:xfrm>
                <a:off x="14731202"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0" name="Rectangle 1019">
                <a:extLst>
                  <a:ext uri="{FF2B5EF4-FFF2-40B4-BE49-F238E27FC236}">
                    <a16:creationId xmlns:a16="http://schemas.microsoft.com/office/drawing/2014/main" id="{279FDC10-CE34-4114-9ACE-0923DA32D30A}"/>
                  </a:ext>
                </a:extLst>
              </p:cNvPr>
              <p:cNvSpPr/>
              <p:nvPr/>
            </p:nvSpPr>
            <p:spPr bwMode="auto">
              <a:xfrm>
                <a:off x="14731202"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1" name="Oval 1020">
                <a:extLst>
                  <a:ext uri="{FF2B5EF4-FFF2-40B4-BE49-F238E27FC236}">
                    <a16:creationId xmlns:a16="http://schemas.microsoft.com/office/drawing/2014/main" id="{0E09FEE6-942E-4335-AAA0-E8011684E00B}"/>
                  </a:ext>
                </a:extLst>
              </p:cNvPr>
              <p:cNvSpPr/>
              <p:nvPr/>
            </p:nvSpPr>
            <p:spPr bwMode="auto">
              <a:xfrm flipH="1">
                <a:off x="14850809"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22" name="Straight Connector 1021">
                <a:extLst>
                  <a:ext uri="{FF2B5EF4-FFF2-40B4-BE49-F238E27FC236}">
                    <a16:creationId xmlns:a16="http://schemas.microsoft.com/office/drawing/2014/main" id="{14588CE6-EEB0-4775-8C75-6B7141D111B8}"/>
                  </a:ext>
                </a:extLst>
              </p:cNvPr>
              <p:cNvCxnSpPr/>
              <p:nvPr/>
            </p:nvCxnSpPr>
            <p:spPr>
              <a:xfrm>
                <a:off x="14753034" y="213396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1023" name="Rectangle 1022">
                <a:extLst>
                  <a:ext uri="{FF2B5EF4-FFF2-40B4-BE49-F238E27FC236}">
                    <a16:creationId xmlns:a16="http://schemas.microsoft.com/office/drawing/2014/main" id="{3BF158D8-143A-43C4-8745-03989002E040}"/>
                  </a:ext>
                </a:extLst>
              </p:cNvPr>
              <p:cNvSpPr/>
              <p:nvPr/>
            </p:nvSpPr>
            <p:spPr bwMode="auto">
              <a:xfrm>
                <a:off x="14941295"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4" name="Rectangle 1023">
                <a:extLst>
                  <a:ext uri="{FF2B5EF4-FFF2-40B4-BE49-F238E27FC236}">
                    <a16:creationId xmlns:a16="http://schemas.microsoft.com/office/drawing/2014/main" id="{6163E2DA-66BA-4DEC-A6C4-8BEB1AD89CCF}"/>
                  </a:ext>
                </a:extLst>
              </p:cNvPr>
              <p:cNvSpPr/>
              <p:nvPr/>
            </p:nvSpPr>
            <p:spPr bwMode="auto">
              <a:xfrm>
                <a:off x="14941295"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5" name="Rectangle 1024">
                <a:extLst>
                  <a:ext uri="{FF2B5EF4-FFF2-40B4-BE49-F238E27FC236}">
                    <a16:creationId xmlns:a16="http://schemas.microsoft.com/office/drawing/2014/main" id="{6EF4E878-D3CD-4551-ABB8-523365AAE8E8}"/>
                  </a:ext>
                </a:extLst>
              </p:cNvPr>
              <p:cNvSpPr/>
              <p:nvPr/>
            </p:nvSpPr>
            <p:spPr bwMode="auto">
              <a:xfrm>
                <a:off x="14941295"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6" name="Oval 1025">
                <a:extLst>
                  <a:ext uri="{FF2B5EF4-FFF2-40B4-BE49-F238E27FC236}">
                    <a16:creationId xmlns:a16="http://schemas.microsoft.com/office/drawing/2014/main" id="{BE725CF0-D314-4FA2-BED7-63A264DB74F6}"/>
                  </a:ext>
                </a:extLst>
              </p:cNvPr>
              <p:cNvSpPr/>
              <p:nvPr/>
            </p:nvSpPr>
            <p:spPr bwMode="auto">
              <a:xfrm flipH="1">
                <a:off x="15060902"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27" name="Straight Connector 1026">
                <a:extLst>
                  <a:ext uri="{FF2B5EF4-FFF2-40B4-BE49-F238E27FC236}">
                    <a16:creationId xmlns:a16="http://schemas.microsoft.com/office/drawing/2014/main" id="{A9B5E910-F7D2-4756-8471-3752FD11AAB0}"/>
                  </a:ext>
                </a:extLst>
              </p:cNvPr>
              <p:cNvCxnSpPr/>
              <p:nvPr/>
            </p:nvCxnSpPr>
            <p:spPr>
              <a:xfrm>
                <a:off x="14963127" y="2133969"/>
                <a:ext cx="70646" cy="0"/>
              </a:xfrm>
              <a:prstGeom prst="line">
                <a:avLst/>
              </a:prstGeom>
              <a:solidFill>
                <a:srgbClr val="50E6FF"/>
              </a:solidFill>
              <a:ln w="6350" cap="flat" cmpd="sng" algn="ctr">
                <a:solidFill>
                  <a:srgbClr val="0078D4"/>
                </a:solidFill>
                <a:prstDash val="solid"/>
                <a:headEnd type="none"/>
                <a:tailEnd type="none"/>
              </a:ln>
              <a:effectLst/>
            </p:spPr>
          </p:cxnSp>
        </p:grpSp>
        <p:grpSp>
          <p:nvGrpSpPr>
            <p:cNvPr id="947" name="Group 946">
              <a:extLst>
                <a:ext uri="{FF2B5EF4-FFF2-40B4-BE49-F238E27FC236}">
                  <a16:creationId xmlns:a16="http://schemas.microsoft.com/office/drawing/2014/main" id="{60C31746-E641-4BE4-B9F4-5DD6D3A04CA6}"/>
                </a:ext>
              </a:extLst>
            </p:cNvPr>
            <p:cNvGrpSpPr/>
            <p:nvPr/>
          </p:nvGrpSpPr>
          <p:grpSpPr>
            <a:xfrm>
              <a:off x="10599370" y="4820162"/>
              <a:ext cx="360984" cy="774766"/>
              <a:chOff x="14731202" y="1486412"/>
              <a:chExt cx="360984" cy="774766"/>
            </a:xfrm>
          </p:grpSpPr>
          <p:sp>
            <p:nvSpPr>
              <p:cNvPr id="948" name="Rectangle 947">
                <a:extLst>
                  <a:ext uri="{FF2B5EF4-FFF2-40B4-BE49-F238E27FC236}">
                    <a16:creationId xmlns:a16="http://schemas.microsoft.com/office/drawing/2014/main" id="{495AEB01-7EF7-4216-B881-EE79997BE7CC}"/>
                  </a:ext>
                </a:extLst>
              </p:cNvPr>
              <p:cNvSpPr/>
              <p:nvPr/>
            </p:nvSpPr>
            <p:spPr bwMode="auto">
              <a:xfrm>
                <a:off x="14731202"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49" name="Rectangle 948">
                <a:extLst>
                  <a:ext uri="{FF2B5EF4-FFF2-40B4-BE49-F238E27FC236}">
                    <a16:creationId xmlns:a16="http://schemas.microsoft.com/office/drawing/2014/main" id="{723B4647-FDA6-4947-B34E-13630BA360E5}"/>
                  </a:ext>
                </a:extLst>
              </p:cNvPr>
              <p:cNvSpPr/>
              <p:nvPr/>
            </p:nvSpPr>
            <p:spPr bwMode="auto">
              <a:xfrm>
                <a:off x="14731202"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0" name="Rectangle 949">
                <a:extLst>
                  <a:ext uri="{FF2B5EF4-FFF2-40B4-BE49-F238E27FC236}">
                    <a16:creationId xmlns:a16="http://schemas.microsoft.com/office/drawing/2014/main" id="{C85D6A3B-DA40-49FD-9518-13D8BF39D590}"/>
                  </a:ext>
                </a:extLst>
              </p:cNvPr>
              <p:cNvSpPr/>
              <p:nvPr/>
            </p:nvSpPr>
            <p:spPr bwMode="auto">
              <a:xfrm>
                <a:off x="14731202"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1" name="Oval 950">
                <a:extLst>
                  <a:ext uri="{FF2B5EF4-FFF2-40B4-BE49-F238E27FC236}">
                    <a16:creationId xmlns:a16="http://schemas.microsoft.com/office/drawing/2014/main" id="{25AB7680-EEFF-4D0A-B742-ABFAF9CA0757}"/>
                  </a:ext>
                </a:extLst>
              </p:cNvPr>
              <p:cNvSpPr/>
              <p:nvPr/>
            </p:nvSpPr>
            <p:spPr bwMode="auto">
              <a:xfrm flipH="1">
                <a:off x="14850809"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52" name="Straight Connector 951">
                <a:extLst>
                  <a:ext uri="{FF2B5EF4-FFF2-40B4-BE49-F238E27FC236}">
                    <a16:creationId xmlns:a16="http://schemas.microsoft.com/office/drawing/2014/main" id="{E9864655-FE3C-40FE-93DF-3A7535DC377F}"/>
                  </a:ext>
                </a:extLst>
              </p:cNvPr>
              <p:cNvCxnSpPr/>
              <p:nvPr/>
            </p:nvCxnSpPr>
            <p:spPr>
              <a:xfrm>
                <a:off x="14753034"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53" name="Rectangle 952">
                <a:extLst>
                  <a:ext uri="{FF2B5EF4-FFF2-40B4-BE49-F238E27FC236}">
                    <a16:creationId xmlns:a16="http://schemas.microsoft.com/office/drawing/2014/main" id="{0D80478A-895F-4971-BF5F-9BD08F64B8C0}"/>
                  </a:ext>
                </a:extLst>
              </p:cNvPr>
              <p:cNvSpPr/>
              <p:nvPr/>
            </p:nvSpPr>
            <p:spPr bwMode="auto">
              <a:xfrm>
                <a:off x="14941295" y="15383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4" name="Rectangle 953">
                <a:extLst>
                  <a:ext uri="{FF2B5EF4-FFF2-40B4-BE49-F238E27FC236}">
                    <a16:creationId xmlns:a16="http://schemas.microsoft.com/office/drawing/2014/main" id="{28A8DFA6-DC5C-4F83-9510-F5AB2144FB7A}"/>
                  </a:ext>
                </a:extLst>
              </p:cNvPr>
              <p:cNvSpPr/>
              <p:nvPr/>
            </p:nvSpPr>
            <p:spPr bwMode="auto">
              <a:xfrm>
                <a:off x="14941295" y="159073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5" name="Rectangle 954">
                <a:extLst>
                  <a:ext uri="{FF2B5EF4-FFF2-40B4-BE49-F238E27FC236}">
                    <a16:creationId xmlns:a16="http://schemas.microsoft.com/office/drawing/2014/main" id="{7A38D33D-3D7A-4992-A9E7-D4C5262F7D95}"/>
                  </a:ext>
                </a:extLst>
              </p:cNvPr>
              <p:cNvSpPr/>
              <p:nvPr/>
            </p:nvSpPr>
            <p:spPr bwMode="auto">
              <a:xfrm>
                <a:off x="14941295" y="148641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6" name="Oval 955">
                <a:extLst>
                  <a:ext uri="{FF2B5EF4-FFF2-40B4-BE49-F238E27FC236}">
                    <a16:creationId xmlns:a16="http://schemas.microsoft.com/office/drawing/2014/main" id="{52046578-73CD-4EEB-BD4F-541CB5DDE81E}"/>
                  </a:ext>
                </a:extLst>
              </p:cNvPr>
              <p:cNvSpPr/>
              <p:nvPr/>
            </p:nvSpPr>
            <p:spPr bwMode="auto">
              <a:xfrm flipH="1">
                <a:off x="15060902" y="150074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57" name="Straight Connector 956">
                <a:extLst>
                  <a:ext uri="{FF2B5EF4-FFF2-40B4-BE49-F238E27FC236}">
                    <a16:creationId xmlns:a16="http://schemas.microsoft.com/office/drawing/2014/main" id="{E9FFC351-13F4-465C-B3B3-BEFC3F19AB00}"/>
                  </a:ext>
                </a:extLst>
              </p:cNvPr>
              <p:cNvCxnSpPr/>
              <p:nvPr/>
            </p:nvCxnSpPr>
            <p:spPr>
              <a:xfrm>
                <a:off x="14963127" y="150846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58" name="Rectangle 957">
                <a:extLst>
                  <a:ext uri="{FF2B5EF4-FFF2-40B4-BE49-F238E27FC236}">
                    <a16:creationId xmlns:a16="http://schemas.microsoft.com/office/drawing/2014/main" id="{34BB49C0-B0F0-44B6-B6F3-5443B1460F2E}"/>
                  </a:ext>
                </a:extLst>
              </p:cNvPr>
              <p:cNvSpPr/>
              <p:nvPr/>
            </p:nvSpPr>
            <p:spPr bwMode="auto">
              <a:xfrm>
                <a:off x="14731202"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9" name="Rectangle 958">
                <a:extLst>
                  <a:ext uri="{FF2B5EF4-FFF2-40B4-BE49-F238E27FC236}">
                    <a16:creationId xmlns:a16="http://schemas.microsoft.com/office/drawing/2014/main" id="{57CB1B80-86D6-4F97-B8DC-4EA5AE0A0FF0}"/>
                  </a:ext>
                </a:extLst>
              </p:cNvPr>
              <p:cNvSpPr/>
              <p:nvPr/>
            </p:nvSpPr>
            <p:spPr bwMode="auto">
              <a:xfrm>
                <a:off x="14731202"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0" name="Rectangle 959">
                <a:extLst>
                  <a:ext uri="{FF2B5EF4-FFF2-40B4-BE49-F238E27FC236}">
                    <a16:creationId xmlns:a16="http://schemas.microsoft.com/office/drawing/2014/main" id="{1559BAE7-F9AB-49F9-9F98-962F41304466}"/>
                  </a:ext>
                </a:extLst>
              </p:cNvPr>
              <p:cNvSpPr/>
              <p:nvPr/>
            </p:nvSpPr>
            <p:spPr bwMode="auto">
              <a:xfrm>
                <a:off x="14731202"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1" name="Oval 960">
                <a:extLst>
                  <a:ext uri="{FF2B5EF4-FFF2-40B4-BE49-F238E27FC236}">
                    <a16:creationId xmlns:a16="http://schemas.microsoft.com/office/drawing/2014/main" id="{D5B87712-1960-4C58-A67E-F0D432F88EF6}"/>
                  </a:ext>
                </a:extLst>
              </p:cNvPr>
              <p:cNvSpPr/>
              <p:nvPr/>
            </p:nvSpPr>
            <p:spPr bwMode="auto">
              <a:xfrm flipH="1">
                <a:off x="14850809"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62" name="Straight Connector 961">
                <a:extLst>
                  <a:ext uri="{FF2B5EF4-FFF2-40B4-BE49-F238E27FC236}">
                    <a16:creationId xmlns:a16="http://schemas.microsoft.com/office/drawing/2014/main" id="{D039D74F-8395-49FA-B4DE-C28B7DD78847}"/>
                  </a:ext>
                </a:extLst>
              </p:cNvPr>
              <p:cNvCxnSpPr/>
              <p:nvPr/>
            </p:nvCxnSpPr>
            <p:spPr>
              <a:xfrm>
                <a:off x="14753034"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63" name="Rectangle 962">
                <a:extLst>
                  <a:ext uri="{FF2B5EF4-FFF2-40B4-BE49-F238E27FC236}">
                    <a16:creationId xmlns:a16="http://schemas.microsoft.com/office/drawing/2014/main" id="{6B25BEC5-A397-493B-B28F-9E7238E4974E}"/>
                  </a:ext>
                </a:extLst>
              </p:cNvPr>
              <p:cNvSpPr/>
              <p:nvPr/>
            </p:nvSpPr>
            <p:spPr bwMode="auto">
              <a:xfrm>
                <a:off x="14941295" y="1749897"/>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4" name="Rectangle 963">
                <a:extLst>
                  <a:ext uri="{FF2B5EF4-FFF2-40B4-BE49-F238E27FC236}">
                    <a16:creationId xmlns:a16="http://schemas.microsoft.com/office/drawing/2014/main" id="{06709AF6-0732-4917-922F-02915EB51882}"/>
                  </a:ext>
                </a:extLst>
              </p:cNvPr>
              <p:cNvSpPr/>
              <p:nvPr/>
            </p:nvSpPr>
            <p:spPr bwMode="auto">
              <a:xfrm>
                <a:off x="14941295" y="1802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5" name="Rectangle 964">
                <a:extLst>
                  <a:ext uri="{FF2B5EF4-FFF2-40B4-BE49-F238E27FC236}">
                    <a16:creationId xmlns:a16="http://schemas.microsoft.com/office/drawing/2014/main" id="{E284DEF1-195C-4E18-80C5-E70BC0513D32}"/>
                  </a:ext>
                </a:extLst>
              </p:cNvPr>
              <p:cNvSpPr/>
              <p:nvPr/>
            </p:nvSpPr>
            <p:spPr bwMode="auto">
              <a:xfrm>
                <a:off x="14941295" y="169800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6" name="Oval 965">
                <a:extLst>
                  <a:ext uri="{FF2B5EF4-FFF2-40B4-BE49-F238E27FC236}">
                    <a16:creationId xmlns:a16="http://schemas.microsoft.com/office/drawing/2014/main" id="{97AF7F65-953B-4713-B6F1-D62B9D51E975}"/>
                  </a:ext>
                </a:extLst>
              </p:cNvPr>
              <p:cNvSpPr/>
              <p:nvPr/>
            </p:nvSpPr>
            <p:spPr bwMode="auto">
              <a:xfrm flipH="1">
                <a:off x="15060902" y="171233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67" name="Straight Connector 966">
                <a:extLst>
                  <a:ext uri="{FF2B5EF4-FFF2-40B4-BE49-F238E27FC236}">
                    <a16:creationId xmlns:a16="http://schemas.microsoft.com/office/drawing/2014/main" id="{94316371-20BF-4EDF-838D-2CDA961AD729}"/>
                  </a:ext>
                </a:extLst>
              </p:cNvPr>
              <p:cNvCxnSpPr/>
              <p:nvPr/>
            </p:nvCxnSpPr>
            <p:spPr>
              <a:xfrm>
                <a:off x="14963127" y="172005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68" name="Rectangle 967">
                <a:extLst>
                  <a:ext uri="{FF2B5EF4-FFF2-40B4-BE49-F238E27FC236}">
                    <a16:creationId xmlns:a16="http://schemas.microsoft.com/office/drawing/2014/main" id="{FB2DC952-7989-417D-AA7E-EAA2C372AB85}"/>
                  </a:ext>
                </a:extLst>
              </p:cNvPr>
              <p:cNvSpPr/>
              <p:nvPr/>
            </p:nvSpPr>
            <p:spPr bwMode="auto">
              <a:xfrm>
                <a:off x="14731202"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9" name="Rectangle 968">
                <a:extLst>
                  <a:ext uri="{FF2B5EF4-FFF2-40B4-BE49-F238E27FC236}">
                    <a16:creationId xmlns:a16="http://schemas.microsoft.com/office/drawing/2014/main" id="{14F3C131-83D1-4673-817F-2D4B7B11E050}"/>
                  </a:ext>
                </a:extLst>
              </p:cNvPr>
              <p:cNvSpPr/>
              <p:nvPr/>
            </p:nvSpPr>
            <p:spPr bwMode="auto">
              <a:xfrm>
                <a:off x="14731202"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0" name="Rectangle 969">
                <a:extLst>
                  <a:ext uri="{FF2B5EF4-FFF2-40B4-BE49-F238E27FC236}">
                    <a16:creationId xmlns:a16="http://schemas.microsoft.com/office/drawing/2014/main" id="{39087BC1-AA0C-4AA4-93C1-5E470884D277}"/>
                  </a:ext>
                </a:extLst>
              </p:cNvPr>
              <p:cNvSpPr/>
              <p:nvPr/>
            </p:nvSpPr>
            <p:spPr bwMode="auto">
              <a:xfrm>
                <a:off x="14731202"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1" name="Oval 970">
                <a:extLst>
                  <a:ext uri="{FF2B5EF4-FFF2-40B4-BE49-F238E27FC236}">
                    <a16:creationId xmlns:a16="http://schemas.microsoft.com/office/drawing/2014/main" id="{8E14CEB3-6F94-4118-870C-117580335E0A}"/>
                  </a:ext>
                </a:extLst>
              </p:cNvPr>
              <p:cNvSpPr/>
              <p:nvPr/>
            </p:nvSpPr>
            <p:spPr bwMode="auto">
              <a:xfrm flipH="1">
                <a:off x="14850809"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72" name="Straight Connector 971">
                <a:extLst>
                  <a:ext uri="{FF2B5EF4-FFF2-40B4-BE49-F238E27FC236}">
                    <a16:creationId xmlns:a16="http://schemas.microsoft.com/office/drawing/2014/main" id="{737E3BDF-52D2-40D9-BDBC-8177FE5D4A9E}"/>
                  </a:ext>
                </a:extLst>
              </p:cNvPr>
              <p:cNvCxnSpPr/>
              <p:nvPr/>
            </p:nvCxnSpPr>
            <p:spPr>
              <a:xfrm>
                <a:off x="14753034"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73" name="Rectangle 972">
                <a:extLst>
                  <a:ext uri="{FF2B5EF4-FFF2-40B4-BE49-F238E27FC236}">
                    <a16:creationId xmlns:a16="http://schemas.microsoft.com/office/drawing/2014/main" id="{3C8DC9D6-73FC-4DCE-A692-59C666ECBEBB}"/>
                  </a:ext>
                </a:extLst>
              </p:cNvPr>
              <p:cNvSpPr/>
              <p:nvPr/>
            </p:nvSpPr>
            <p:spPr bwMode="auto">
              <a:xfrm>
                <a:off x="14941295" y="19522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4" name="Rectangle 973">
                <a:extLst>
                  <a:ext uri="{FF2B5EF4-FFF2-40B4-BE49-F238E27FC236}">
                    <a16:creationId xmlns:a16="http://schemas.microsoft.com/office/drawing/2014/main" id="{27FD93BB-5F55-4140-82BD-8DBA804ECDEA}"/>
                  </a:ext>
                </a:extLst>
              </p:cNvPr>
              <p:cNvSpPr/>
              <p:nvPr/>
            </p:nvSpPr>
            <p:spPr bwMode="auto">
              <a:xfrm>
                <a:off x="14941295" y="2004640"/>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5" name="Rectangle 974">
                <a:extLst>
                  <a:ext uri="{FF2B5EF4-FFF2-40B4-BE49-F238E27FC236}">
                    <a16:creationId xmlns:a16="http://schemas.microsoft.com/office/drawing/2014/main" id="{7EF2CB1E-A33D-4D51-9ABC-A7D19F1679C8}"/>
                  </a:ext>
                </a:extLst>
              </p:cNvPr>
              <p:cNvSpPr/>
              <p:nvPr/>
            </p:nvSpPr>
            <p:spPr bwMode="auto">
              <a:xfrm>
                <a:off x="14941295" y="190032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6" name="Oval 975">
                <a:extLst>
                  <a:ext uri="{FF2B5EF4-FFF2-40B4-BE49-F238E27FC236}">
                    <a16:creationId xmlns:a16="http://schemas.microsoft.com/office/drawing/2014/main" id="{E87283E2-7007-468A-B1A7-BBD707E85FC7}"/>
                  </a:ext>
                </a:extLst>
              </p:cNvPr>
              <p:cNvSpPr/>
              <p:nvPr/>
            </p:nvSpPr>
            <p:spPr bwMode="auto">
              <a:xfrm flipH="1">
                <a:off x="15060902" y="1914653"/>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77" name="Straight Connector 976">
                <a:extLst>
                  <a:ext uri="{FF2B5EF4-FFF2-40B4-BE49-F238E27FC236}">
                    <a16:creationId xmlns:a16="http://schemas.microsoft.com/office/drawing/2014/main" id="{2486FFC1-D7C9-445D-83E6-59683BF7F783}"/>
                  </a:ext>
                </a:extLst>
              </p:cNvPr>
              <p:cNvCxnSpPr/>
              <p:nvPr/>
            </p:nvCxnSpPr>
            <p:spPr>
              <a:xfrm>
                <a:off x="14963127" y="1922377"/>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78" name="Rectangle 977">
                <a:extLst>
                  <a:ext uri="{FF2B5EF4-FFF2-40B4-BE49-F238E27FC236}">
                    <a16:creationId xmlns:a16="http://schemas.microsoft.com/office/drawing/2014/main" id="{F7A0034D-E413-4407-BD13-93AFE2BBD0C1}"/>
                  </a:ext>
                </a:extLst>
              </p:cNvPr>
              <p:cNvSpPr/>
              <p:nvPr/>
            </p:nvSpPr>
            <p:spPr bwMode="auto">
              <a:xfrm>
                <a:off x="14731202"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9" name="Rectangle 978">
                <a:extLst>
                  <a:ext uri="{FF2B5EF4-FFF2-40B4-BE49-F238E27FC236}">
                    <a16:creationId xmlns:a16="http://schemas.microsoft.com/office/drawing/2014/main" id="{D60F503A-A062-4EE3-990E-D8A020342ED3}"/>
                  </a:ext>
                </a:extLst>
              </p:cNvPr>
              <p:cNvSpPr/>
              <p:nvPr/>
            </p:nvSpPr>
            <p:spPr bwMode="auto">
              <a:xfrm>
                <a:off x="14731202"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0" name="Rectangle 979">
                <a:extLst>
                  <a:ext uri="{FF2B5EF4-FFF2-40B4-BE49-F238E27FC236}">
                    <a16:creationId xmlns:a16="http://schemas.microsoft.com/office/drawing/2014/main" id="{613887B2-3264-49FC-AB50-F386D0100A9D}"/>
                  </a:ext>
                </a:extLst>
              </p:cNvPr>
              <p:cNvSpPr/>
              <p:nvPr/>
            </p:nvSpPr>
            <p:spPr bwMode="auto">
              <a:xfrm>
                <a:off x="14731202"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1" name="Oval 980">
                <a:extLst>
                  <a:ext uri="{FF2B5EF4-FFF2-40B4-BE49-F238E27FC236}">
                    <a16:creationId xmlns:a16="http://schemas.microsoft.com/office/drawing/2014/main" id="{0F71C30E-1AFD-4FDE-98AD-6930FD7BE3B8}"/>
                  </a:ext>
                </a:extLst>
              </p:cNvPr>
              <p:cNvSpPr/>
              <p:nvPr/>
            </p:nvSpPr>
            <p:spPr bwMode="auto">
              <a:xfrm flipH="1">
                <a:off x="14850809"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82" name="Straight Connector 981">
                <a:extLst>
                  <a:ext uri="{FF2B5EF4-FFF2-40B4-BE49-F238E27FC236}">
                    <a16:creationId xmlns:a16="http://schemas.microsoft.com/office/drawing/2014/main" id="{F731B83F-7262-4473-8E1F-049FD0C58D4A}"/>
                  </a:ext>
                </a:extLst>
              </p:cNvPr>
              <p:cNvCxnSpPr/>
              <p:nvPr/>
            </p:nvCxnSpPr>
            <p:spPr>
              <a:xfrm>
                <a:off x="14753034" y="2133969"/>
                <a:ext cx="70646" cy="0"/>
              </a:xfrm>
              <a:prstGeom prst="line">
                <a:avLst/>
              </a:prstGeom>
              <a:solidFill>
                <a:srgbClr val="50E6FF"/>
              </a:solidFill>
              <a:ln w="6350" cap="flat" cmpd="sng" algn="ctr">
                <a:solidFill>
                  <a:srgbClr val="0078D4"/>
                </a:solidFill>
                <a:prstDash val="solid"/>
                <a:headEnd type="none"/>
                <a:tailEnd type="none"/>
              </a:ln>
              <a:effectLst/>
            </p:spPr>
          </p:cxnSp>
          <p:sp>
            <p:nvSpPr>
              <p:cNvPr id="983" name="Rectangle 982">
                <a:extLst>
                  <a:ext uri="{FF2B5EF4-FFF2-40B4-BE49-F238E27FC236}">
                    <a16:creationId xmlns:a16="http://schemas.microsoft.com/office/drawing/2014/main" id="{5CE083BE-C3C3-40DC-B562-B1D75475A720}"/>
                  </a:ext>
                </a:extLst>
              </p:cNvPr>
              <p:cNvSpPr/>
              <p:nvPr/>
            </p:nvSpPr>
            <p:spPr bwMode="auto">
              <a:xfrm>
                <a:off x="14941295" y="2163806"/>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4" name="Rectangle 983">
                <a:extLst>
                  <a:ext uri="{FF2B5EF4-FFF2-40B4-BE49-F238E27FC236}">
                    <a16:creationId xmlns:a16="http://schemas.microsoft.com/office/drawing/2014/main" id="{DF337F3C-ED53-4093-9AA5-2402C5E4D336}"/>
                  </a:ext>
                </a:extLst>
              </p:cNvPr>
              <p:cNvSpPr/>
              <p:nvPr/>
            </p:nvSpPr>
            <p:spPr bwMode="auto">
              <a:xfrm>
                <a:off x="14941295" y="2216232"/>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5" name="Rectangle 984">
                <a:extLst>
                  <a:ext uri="{FF2B5EF4-FFF2-40B4-BE49-F238E27FC236}">
                    <a16:creationId xmlns:a16="http://schemas.microsoft.com/office/drawing/2014/main" id="{BEC97439-02FE-4ACD-A820-371390B3CEAB}"/>
                  </a:ext>
                </a:extLst>
              </p:cNvPr>
              <p:cNvSpPr/>
              <p:nvPr/>
            </p:nvSpPr>
            <p:spPr bwMode="auto">
              <a:xfrm>
                <a:off x="14941295" y="2111914"/>
                <a:ext cx="150891" cy="44946"/>
              </a:xfrm>
              <a:prstGeom prst="rect">
                <a:avLst/>
              </a:prstGeom>
              <a:solidFill>
                <a:srgbClr val="50E6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6" name="Oval 985">
                <a:extLst>
                  <a:ext uri="{FF2B5EF4-FFF2-40B4-BE49-F238E27FC236}">
                    <a16:creationId xmlns:a16="http://schemas.microsoft.com/office/drawing/2014/main" id="{9F7162D3-A702-4CFA-8690-2635CB11CE03}"/>
                  </a:ext>
                </a:extLst>
              </p:cNvPr>
              <p:cNvSpPr/>
              <p:nvPr/>
            </p:nvSpPr>
            <p:spPr bwMode="auto">
              <a:xfrm flipH="1">
                <a:off x="15060902" y="2126245"/>
                <a:ext cx="13564" cy="13564"/>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987" name="Straight Connector 986">
                <a:extLst>
                  <a:ext uri="{FF2B5EF4-FFF2-40B4-BE49-F238E27FC236}">
                    <a16:creationId xmlns:a16="http://schemas.microsoft.com/office/drawing/2014/main" id="{608D8441-470E-4AA5-897E-F9ECBEB5CE72}"/>
                  </a:ext>
                </a:extLst>
              </p:cNvPr>
              <p:cNvCxnSpPr/>
              <p:nvPr/>
            </p:nvCxnSpPr>
            <p:spPr>
              <a:xfrm>
                <a:off x="14963127" y="2133969"/>
                <a:ext cx="70646" cy="0"/>
              </a:xfrm>
              <a:prstGeom prst="line">
                <a:avLst/>
              </a:prstGeom>
              <a:solidFill>
                <a:srgbClr val="50E6FF"/>
              </a:solidFill>
              <a:ln w="6350" cap="flat" cmpd="sng" algn="ctr">
                <a:solidFill>
                  <a:srgbClr val="0078D4"/>
                </a:solidFill>
                <a:prstDash val="solid"/>
                <a:headEnd type="none"/>
                <a:tailEnd type="none"/>
              </a:ln>
              <a:effectLst/>
            </p:spPr>
          </p:cxnSp>
        </p:grpSp>
      </p:grpSp>
      <p:grpSp>
        <p:nvGrpSpPr>
          <p:cNvPr id="1068" name="Group 1067" descr="Decorative">
            <a:extLst>
              <a:ext uri="{FF2B5EF4-FFF2-40B4-BE49-F238E27FC236}">
                <a16:creationId xmlns:a16="http://schemas.microsoft.com/office/drawing/2014/main" id="{BB972970-D775-4F7F-AC00-7CF3CBDCA6E6}"/>
              </a:ext>
            </a:extLst>
          </p:cNvPr>
          <p:cNvGrpSpPr/>
          <p:nvPr/>
        </p:nvGrpSpPr>
        <p:grpSpPr>
          <a:xfrm>
            <a:off x="10346297" y="4985415"/>
            <a:ext cx="147829" cy="146235"/>
            <a:chOff x="8715125" y="5026698"/>
            <a:chExt cx="150891" cy="149264"/>
          </a:xfrm>
        </p:grpSpPr>
        <p:sp>
          <p:nvSpPr>
            <p:cNvPr id="1069" name="Rectangle 1068">
              <a:extLst>
                <a:ext uri="{FF2B5EF4-FFF2-40B4-BE49-F238E27FC236}">
                  <a16:creationId xmlns:a16="http://schemas.microsoft.com/office/drawing/2014/main" id="{E61C4976-4A22-4116-8B7E-90E32FF5B506}"/>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0" name="Rectangle 1069">
              <a:extLst>
                <a:ext uri="{FF2B5EF4-FFF2-40B4-BE49-F238E27FC236}">
                  <a16:creationId xmlns:a16="http://schemas.microsoft.com/office/drawing/2014/main" id="{534C7161-2888-4C01-A569-81D13A4D036F}"/>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71" name="Group 1070">
              <a:extLst>
                <a:ext uri="{FF2B5EF4-FFF2-40B4-BE49-F238E27FC236}">
                  <a16:creationId xmlns:a16="http://schemas.microsoft.com/office/drawing/2014/main" id="{C2FE5B0B-E7E4-4E14-9203-467462B4AFCF}"/>
                </a:ext>
              </a:extLst>
            </p:cNvPr>
            <p:cNvGrpSpPr/>
            <p:nvPr/>
          </p:nvGrpSpPr>
          <p:grpSpPr>
            <a:xfrm>
              <a:off x="8715125" y="5026698"/>
              <a:ext cx="150891" cy="44946"/>
              <a:chOff x="551886" y="4922823"/>
              <a:chExt cx="508602" cy="151498"/>
            </a:xfrm>
          </p:grpSpPr>
          <p:sp>
            <p:nvSpPr>
              <p:cNvPr id="1072" name="Rectangle 1071">
                <a:extLst>
                  <a:ext uri="{FF2B5EF4-FFF2-40B4-BE49-F238E27FC236}">
                    <a16:creationId xmlns:a16="http://schemas.microsoft.com/office/drawing/2014/main" id="{7E9A64A4-F96D-422B-8400-2EBBE24AC5B3}"/>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3" name="Oval 1072">
                <a:extLst>
                  <a:ext uri="{FF2B5EF4-FFF2-40B4-BE49-F238E27FC236}">
                    <a16:creationId xmlns:a16="http://schemas.microsoft.com/office/drawing/2014/main" id="{189AD8C2-F9A1-4BB5-A19A-4C101E0E135E}"/>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51C5E46D-6603-4120-9322-FE87C15DBDCF}"/>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grpSp>
        <p:nvGrpSpPr>
          <p:cNvPr id="1075" name="Group 1074" descr="Decorative">
            <a:extLst>
              <a:ext uri="{FF2B5EF4-FFF2-40B4-BE49-F238E27FC236}">
                <a16:creationId xmlns:a16="http://schemas.microsoft.com/office/drawing/2014/main" id="{87BA96F2-A5F9-41E2-BDE4-845710713035}"/>
              </a:ext>
            </a:extLst>
          </p:cNvPr>
          <p:cNvGrpSpPr/>
          <p:nvPr/>
        </p:nvGrpSpPr>
        <p:grpSpPr>
          <a:xfrm>
            <a:off x="10346297" y="3336818"/>
            <a:ext cx="147829" cy="146235"/>
            <a:chOff x="8715125" y="5026698"/>
            <a:chExt cx="150891" cy="149264"/>
          </a:xfrm>
        </p:grpSpPr>
        <p:sp>
          <p:nvSpPr>
            <p:cNvPr id="1076" name="Rectangle 1075">
              <a:extLst>
                <a:ext uri="{FF2B5EF4-FFF2-40B4-BE49-F238E27FC236}">
                  <a16:creationId xmlns:a16="http://schemas.microsoft.com/office/drawing/2014/main" id="{D99A742B-E3B5-436B-A67B-A6A1A81FED95}"/>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7" name="Rectangle 1076">
              <a:extLst>
                <a:ext uri="{FF2B5EF4-FFF2-40B4-BE49-F238E27FC236}">
                  <a16:creationId xmlns:a16="http://schemas.microsoft.com/office/drawing/2014/main" id="{80516A0B-F053-446A-9793-6E67F09FBF9A}"/>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78" name="Group 1077">
              <a:extLst>
                <a:ext uri="{FF2B5EF4-FFF2-40B4-BE49-F238E27FC236}">
                  <a16:creationId xmlns:a16="http://schemas.microsoft.com/office/drawing/2014/main" id="{06BD698A-EE9A-40E7-B84A-5796F40DE5D7}"/>
                </a:ext>
              </a:extLst>
            </p:cNvPr>
            <p:cNvGrpSpPr/>
            <p:nvPr/>
          </p:nvGrpSpPr>
          <p:grpSpPr>
            <a:xfrm>
              <a:off x="8715125" y="5026698"/>
              <a:ext cx="150891" cy="44946"/>
              <a:chOff x="551886" y="4922823"/>
              <a:chExt cx="508602" cy="151498"/>
            </a:xfrm>
          </p:grpSpPr>
          <p:sp>
            <p:nvSpPr>
              <p:cNvPr id="1079" name="Rectangle 1078">
                <a:extLst>
                  <a:ext uri="{FF2B5EF4-FFF2-40B4-BE49-F238E27FC236}">
                    <a16:creationId xmlns:a16="http://schemas.microsoft.com/office/drawing/2014/main" id="{38A4EFA6-7298-4DED-9DDA-BE7199B290A0}"/>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0" name="Oval 1079">
                <a:extLst>
                  <a:ext uri="{FF2B5EF4-FFF2-40B4-BE49-F238E27FC236}">
                    <a16:creationId xmlns:a16="http://schemas.microsoft.com/office/drawing/2014/main" id="{15C736E9-22FE-4A6C-9F79-D22533834634}"/>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81" name="Straight Connector 1080">
                <a:extLst>
                  <a:ext uri="{FF2B5EF4-FFF2-40B4-BE49-F238E27FC236}">
                    <a16:creationId xmlns:a16="http://schemas.microsoft.com/office/drawing/2014/main" id="{918984AB-34F5-4893-AD32-4E651CAD6728}"/>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grpSp>
        <p:nvGrpSpPr>
          <p:cNvPr id="1082" name="Group 1081">
            <a:extLst>
              <a:ext uri="{FF2B5EF4-FFF2-40B4-BE49-F238E27FC236}">
                <a16:creationId xmlns:a16="http://schemas.microsoft.com/office/drawing/2014/main" id="{03AE4A40-E88B-4B7C-B0E7-1DB0440DBBCD}"/>
              </a:ext>
              <a:ext uri="{C183D7F6-B498-43B3-948B-1728B52AA6E4}">
                <adec:decorative xmlns:adec="http://schemas.microsoft.com/office/drawing/2017/decorative" val="1"/>
              </a:ext>
            </a:extLst>
          </p:cNvPr>
          <p:cNvGrpSpPr/>
          <p:nvPr/>
        </p:nvGrpSpPr>
        <p:grpSpPr>
          <a:xfrm>
            <a:off x="10346297" y="1713106"/>
            <a:ext cx="147829" cy="146235"/>
            <a:chOff x="8715125" y="5026698"/>
            <a:chExt cx="150891" cy="149264"/>
          </a:xfrm>
        </p:grpSpPr>
        <p:sp>
          <p:nvSpPr>
            <p:cNvPr id="1083" name="Rectangle 1082">
              <a:extLst>
                <a:ext uri="{FF2B5EF4-FFF2-40B4-BE49-F238E27FC236}">
                  <a16:creationId xmlns:a16="http://schemas.microsoft.com/office/drawing/2014/main" id="{D412A8F6-A8C7-46DD-B3E2-380930365D6E}"/>
                </a:ext>
              </a:extLst>
            </p:cNvPr>
            <p:cNvSpPr/>
            <p:nvPr/>
          </p:nvSpPr>
          <p:spPr bwMode="auto">
            <a:xfrm>
              <a:off x="8715125" y="5078590"/>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4" name="Rectangle 1083">
              <a:extLst>
                <a:ext uri="{FF2B5EF4-FFF2-40B4-BE49-F238E27FC236}">
                  <a16:creationId xmlns:a16="http://schemas.microsoft.com/office/drawing/2014/main" id="{67CF79FA-DE6B-4441-A3DF-B4E2D56365D2}"/>
                </a:ext>
              </a:extLst>
            </p:cNvPr>
            <p:cNvSpPr/>
            <p:nvPr/>
          </p:nvSpPr>
          <p:spPr bwMode="auto">
            <a:xfrm>
              <a:off x="8715125" y="5131016"/>
              <a:ext cx="150891" cy="44946"/>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085" name="Group 1084">
              <a:extLst>
                <a:ext uri="{FF2B5EF4-FFF2-40B4-BE49-F238E27FC236}">
                  <a16:creationId xmlns:a16="http://schemas.microsoft.com/office/drawing/2014/main" id="{DA6A9673-6089-4E49-96CD-FF9B4CDA7777}"/>
                </a:ext>
              </a:extLst>
            </p:cNvPr>
            <p:cNvGrpSpPr/>
            <p:nvPr/>
          </p:nvGrpSpPr>
          <p:grpSpPr>
            <a:xfrm>
              <a:off x="8715125" y="5026698"/>
              <a:ext cx="150891" cy="44946"/>
              <a:chOff x="551886" y="4922823"/>
              <a:chExt cx="508602" cy="151498"/>
            </a:xfrm>
          </p:grpSpPr>
          <p:sp>
            <p:nvSpPr>
              <p:cNvPr id="1086" name="Rectangle 1085">
                <a:extLst>
                  <a:ext uri="{FF2B5EF4-FFF2-40B4-BE49-F238E27FC236}">
                    <a16:creationId xmlns:a16="http://schemas.microsoft.com/office/drawing/2014/main" id="{9402A545-D021-4472-88C4-068EFA8C0AAC}"/>
                  </a:ext>
                </a:extLst>
              </p:cNvPr>
              <p:cNvSpPr/>
              <p:nvPr/>
            </p:nvSpPr>
            <p:spPr bwMode="auto">
              <a:xfrm>
                <a:off x="551886" y="4922823"/>
                <a:ext cx="508602" cy="151498"/>
              </a:xfrm>
              <a:prstGeom prst="rect">
                <a:avLst/>
              </a:prstGeom>
              <a:solidFill>
                <a:sysClr val="window" lastClr="FFFFFF"/>
              </a:solidFill>
              <a:ln w="6350"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7" name="Oval 1086">
                <a:extLst>
                  <a:ext uri="{FF2B5EF4-FFF2-40B4-BE49-F238E27FC236}">
                    <a16:creationId xmlns:a16="http://schemas.microsoft.com/office/drawing/2014/main" id="{6F2A3EE9-1B8D-44B5-A3A4-C434C3E88E57}"/>
                  </a:ext>
                </a:extLst>
              </p:cNvPr>
              <p:cNvSpPr/>
              <p:nvPr/>
            </p:nvSpPr>
            <p:spPr bwMode="auto">
              <a:xfrm flipH="1">
                <a:off x="955040" y="4971128"/>
                <a:ext cx="45720" cy="45720"/>
              </a:xfrm>
              <a:prstGeom prst="ellipse">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endParaRPr lang="en-US" sz="2351" kern="0" err="1">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1088" name="Straight Connector 1087">
                <a:extLst>
                  <a:ext uri="{FF2B5EF4-FFF2-40B4-BE49-F238E27FC236}">
                    <a16:creationId xmlns:a16="http://schemas.microsoft.com/office/drawing/2014/main" id="{3884A49B-EC6B-4DB4-A723-3D9B89F93784}"/>
                  </a:ext>
                </a:extLst>
              </p:cNvPr>
              <p:cNvCxnSpPr/>
              <p:nvPr/>
            </p:nvCxnSpPr>
            <p:spPr>
              <a:xfrm>
                <a:off x="625475" y="4997163"/>
                <a:ext cx="238125" cy="0"/>
              </a:xfrm>
              <a:prstGeom prst="line">
                <a:avLst/>
              </a:prstGeom>
              <a:solidFill>
                <a:srgbClr val="0078D4"/>
              </a:solidFill>
              <a:ln w="6350" cap="flat" cmpd="sng" algn="ctr">
                <a:solidFill>
                  <a:srgbClr val="0078D4"/>
                </a:solidFill>
                <a:prstDash val="solid"/>
                <a:headEnd type="none"/>
                <a:tailEnd type="none"/>
              </a:ln>
              <a:effectLst/>
            </p:spPr>
          </p:cxnSp>
        </p:grpSp>
      </p:grpSp>
      <p:sp>
        <p:nvSpPr>
          <p:cNvPr id="1089" name="Text Placeholder 2">
            <a:extLst>
              <a:ext uri="{FF2B5EF4-FFF2-40B4-BE49-F238E27FC236}">
                <a16:creationId xmlns:a16="http://schemas.microsoft.com/office/drawing/2014/main" id="{8C077733-BE8E-4E7F-A270-87FABA98E170}"/>
              </a:ext>
            </a:extLst>
          </p:cNvPr>
          <p:cNvSpPr txBox="1">
            <a:spLocks/>
          </p:cNvSpPr>
          <p:nvPr/>
        </p:nvSpPr>
        <p:spPr>
          <a:xfrm>
            <a:off x="624254" y="2184714"/>
            <a:ext cx="5413040" cy="2769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727">
              <a:spcAft>
                <a:spcPts val="1273"/>
              </a:spcAft>
              <a:defRPr/>
            </a:pPr>
            <a:r>
              <a:rPr lang="en-US" sz="2000" b="1">
                <a:solidFill>
                  <a:schemeClr val="accent1">
                    <a:lumMod val="75000"/>
                  </a:schemeClr>
                </a:solidFill>
                <a:latin typeface="Segoe UI Semibold" panose="020B0502040204020203" pitchFamily="34" charset="0"/>
                <a:cs typeface="Segoe UI Semibold" panose="020B0502040204020203" pitchFamily="34" charset="0"/>
              </a:rPr>
              <a:t>Distributes queries across the cluster</a:t>
            </a:r>
          </a:p>
        </p:txBody>
      </p:sp>
      <p:sp>
        <p:nvSpPr>
          <p:cNvPr id="553" name="Title 3">
            <a:extLst>
              <a:ext uri="{FF2B5EF4-FFF2-40B4-BE49-F238E27FC236}">
                <a16:creationId xmlns:a16="http://schemas.microsoft.com/office/drawing/2014/main" id="{C76599AC-737D-4792-A626-85AF4E631DFB}"/>
              </a:ext>
            </a:extLst>
          </p:cNvPr>
          <p:cNvSpPr>
            <a:spLocks noGrp="1"/>
          </p:cNvSpPr>
          <p:nvPr>
            <p:ph type="title"/>
          </p:nvPr>
        </p:nvSpPr>
        <p:spPr>
          <a:xfrm>
            <a:off x="433611" y="178283"/>
            <a:ext cx="11255778" cy="848069"/>
          </a:xfrm>
        </p:spPr>
        <p:txBody>
          <a:bodyPr anchor="ctr">
            <a:normAutofit/>
          </a:bodyPr>
          <a:lstStyle/>
          <a:p>
            <a:pPr algn="ctr">
              <a:lnSpc>
                <a:spcPct val="90000"/>
              </a:lnSpc>
            </a:pPr>
            <a:r>
              <a:rPr lang="en-US" sz="4000" b="1">
                <a:solidFill>
                  <a:schemeClr val="accent1">
                    <a:lumMod val="75000"/>
                  </a:schemeClr>
                </a:solidFill>
                <a:latin typeface="Segoe UI Semibold" panose="020B0502040204020203" pitchFamily="34" charset="0"/>
                <a:cs typeface="Segoe UI Semibold" panose="020B0502040204020203" pitchFamily="34" charset="0"/>
              </a:rPr>
              <a:t>Query with Group By</a:t>
            </a:r>
          </a:p>
        </p:txBody>
      </p:sp>
    </p:spTree>
    <p:extLst>
      <p:ext uri="{BB962C8B-B14F-4D97-AF65-F5344CB8AC3E}">
        <p14:creationId xmlns:p14="http://schemas.microsoft.com/office/powerpoint/2010/main" val="26621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0">
                                            <p:txEl>
                                              <p:pRg st="0" end="0"/>
                                            </p:txEl>
                                          </p:spTgt>
                                        </p:tgtEl>
                                        <p:attrNameLst>
                                          <p:attrName>style.visibility</p:attrName>
                                        </p:attrNameLst>
                                      </p:cBhvr>
                                      <p:to>
                                        <p:strVal val="visible"/>
                                      </p:to>
                                    </p:set>
                                    <p:animEffect transition="in" filter="fade">
                                      <p:cBhvr>
                                        <p:cTn id="7" dur="250"/>
                                        <p:tgtEl>
                                          <p:spTgt spid="8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3"/>
                                        </p:tgtEl>
                                        <p:attrNameLst>
                                          <p:attrName>style.visibility</p:attrName>
                                        </p:attrNameLst>
                                      </p:cBhvr>
                                      <p:to>
                                        <p:strVal val="visible"/>
                                      </p:to>
                                    </p:set>
                                    <p:animEffect transition="in" filter="fade">
                                      <p:cBhvr>
                                        <p:cTn id="10" dur="250"/>
                                        <p:tgtEl>
                                          <p:spTgt spid="87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71"/>
                                        </p:tgtEl>
                                        <p:attrNameLst>
                                          <p:attrName>style.visibility</p:attrName>
                                        </p:attrNameLst>
                                      </p:cBhvr>
                                      <p:to>
                                        <p:strVal val="visible"/>
                                      </p:to>
                                    </p:set>
                                    <p:animEffect transition="in" filter="wipe(up)">
                                      <p:cBhvr>
                                        <p:cTn id="13" dur="1000"/>
                                        <p:tgtEl>
                                          <p:spTgt spid="87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72"/>
                                        </p:tgtEl>
                                        <p:attrNameLst>
                                          <p:attrName>style.visibility</p:attrName>
                                        </p:attrNameLst>
                                      </p:cBhvr>
                                      <p:to>
                                        <p:strVal val="visible"/>
                                      </p:to>
                                    </p:set>
                                    <p:animEffect transition="in" filter="wipe(up)">
                                      <p:cBhvr>
                                        <p:cTn id="16" dur="1000"/>
                                        <p:tgtEl>
                                          <p:spTgt spid="87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74"/>
                                        </p:tgtEl>
                                        <p:attrNameLst>
                                          <p:attrName>style.visibility</p:attrName>
                                        </p:attrNameLst>
                                      </p:cBhvr>
                                      <p:to>
                                        <p:strVal val="visible"/>
                                      </p:to>
                                    </p:set>
                                    <p:animEffect transition="in" filter="wipe(left)">
                                      <p:cBhvr>
                                        <p:cTn id="20" dur="500"/>
                                        <p:tgtEl>
                                          <p:spTgt spid="874"/>
                                        </p:tgtEl>
                                      </p:cBhvr>
                                    </p:animEffec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931"/>
                                        </p:tgtEl>
                                        <p:attrNameLst>
                                          <p:attrName>style.visibility</p:attrName>
                                        </p:attrNameLst>
                                      </p:cBhvr>
                                      <p:to>
                                        <p:strVal val="visible"/>
                                      </p:to>
                                    </p:set>
                                  </p:childTnLst>
                                </p:cTn>
                              </p:par>
                              <p:par>
                                <p:cTn id="24" presetID="8" presetClass="emph" presetSubtype="0" repeatCount="2000" fill="hold" grpId="0" nodeType="withEffect">
                                  <p:stCondLst>
                                    <p:cond delay="0"/>
                                  </p:stCondLst>
                                  <p:childTnLst>
                                    <p:animRot by="21600000">
                                      <p:cBhvr>
                                        <p:cTn id="25" dur="1000" fill="hold"/>
                                        <p:tgtEl>
                                          <p:spTgt spid="890"/>
                                        </p:tgtEl>
                                        <p:attrNameLst>
                                          <p:attrName>r</p:attrName>
                                        </p:attrNameLst>
                                      </p:cBhvr>
                                    </p:animRot>
                                  </p:childTnLst>
                                </p:cTn>
                              </p:par>
                              <p:par>
                                <p:cTn id="26" presetID="8" presetClass="emph" presetSubtype="0" repeatCount="2000" fill="hold" grpId="0" nodeType="withEffect">
                                  <p:stCondLst>
                                    <p:cond delay="0"/>
                                  </p:stCondLst>
                                  <p:childTnLst>
                                    <p:animRot by="21600000">
                                      <p:cBhvr>
                                        <p:cTn id="27" dur="1000" fill="hold"/>
                                        <p:tgtEl>
                                          <p:spTgt spid="892"/>
                                        </p:tgtEl>
                                        <p:attrNameLst>
                                          <p:attrName>r</p:attrName>
                                        </p:attrNameLst>
                                      </p:cBhvr>
                                    </p:animRot>
                                  </p:childTnLst>
                                </p:cTn>
                              </p:par>
                              <p:par>
                                <p:cTn id="28" presetID="8" presetClass="emph" presetSubtype="0" repeatCount="2000" fill="hold" grpId="0" nodeType="withEffect">
                                  <p:stCondLst>
                                    <p:cond delay="0"/>
                                  </p:stCondLst>
                                  <p:childTnLst>
                                    <p:animRot by="21600000">
                                      <p:cBhvr>
                                        <p:cTn id="29" dur="1000" fill="hold"/>
                                        <p:tgtEl>
                                          <p:spTgt spid="891"/>
                                        </p:tgtEl>
                                        <p:attrNameLst>
                                          <p:attrName>r</p:attrName>
                                        </p:attrNameLst>
                                      </p:cBhvr>
                                    </p:animRot>
                                  </p:childTnLst>
                                </p:cTn>
                              </p:par>
                              <p:par>
                                <p:cTn id="30" presetID="7" presetClass="emph" presetSubtype="2" fill="hold" nodeType="withEffect">
                                  <p:stCondLst>
                                    <p:cond delay="0"/>
                                  </p:stCondLst>
                                  <p:childTnLst>
                                    <p:animClr clrSpc="rgb" dir="cw">
                                      <p:cBhvr>
                                        <p:cTn id="31" dur="500" fill="hold"/>
                                        <p:tgtEl>
                                          <p:spTgt spid="889"/>
                                        </p:tgtEl>
                                        <p:attrNameLst>
                                          <p:attrName>stroke.color</p:attrName>
                                        </p:attrNameLst>
                                      </p:cBhvr>
                                      <p:to>
                                        <a:schemeClr val="accent1"/>
                                      </p:to>
                                    </p:animClr>
                                    <p:set>
                                      <p:cBhvr>
                                        <p:cTn id="32" dur="500" fill="hold"/>
                                        <p:tgtEl>
                                          <p:spTgt spid="889"/>
                                        </p:tgtEl>
                                        <p:attrNameLst>
                                          <p:attrName>stroke.on</p:attrName>
                                        </p:attrNameLst>
                                      </p:cBhvr>
                                      <p:to>
                                        <p:strVal val="true"/>
                                      </p:to>
                                    </p:set>
                                  </p:childTnLst>
                                </p:cTn>
                              </p:par>
                              <p:par>
                                <p:cTn id="33" presetID="1" presetClass="exit" presetSubtype="0" fill="hold" nodeType="withEffect">
                                  <p:stCondLst>
                                    <p:cond delay="2000"/>
                                  </p:stCondLst>
                                  <p:childTnLst>
                                    <p:set>
                                      <p:cBhvr>
                                        <p:cTn id="34" dur="1" fill="hold">
                                          <p:stCondLst>
                                            <p:cond delay="0"/>
                                          </p:stCondLst>
                                        </p:cTn>
                                        <p:tgtEl>
                                          <p:spTgt spid="931"/>
                                        </p:tgtEl>
                                        <p:attrNameLst>
                                          <p:attrName>style.visibility</p:attrName>
                                        </p:attrNameLst>
                                      </p:cBhvr>
                                      <p:to>
                                        <p:strVal val="hidden"/>
                                      </p:to>
                                    </p:set>
                                  </p:childTnLst>
                                </p:cTn>
                              </p:par>
                              <p:par>
                                <p:cTn id="35" presetID="7" presetClass="emph" presetSubtype="2" fill="hold" nodeType="withEffect">
                                  <p:stCondLst>
                                    <p:cond delay="2000"/>
                                  </p:stCondLst>
                                  <p:childTnLst>
                                    <p:animClr clrSpc="rgb" dir="cw">
                                      <p:cBhvr>
                                        <p:cTn id="36" dur="500" fill="hold"/>
                                        <p:tgtEl>
                                          <p:spTgt spid="889"/>
                                        </p:tgtEl>
                                        <p:attrNameLst>
                                          <p:attrName>stroke.color</p:attrName>
                                        </p:attrNameLst>
                                      </p:cBhvr>
                                      <p:to>
                                        <a:srgbClr val="0078D4"/>
                                      </p:to>
                                    </p:animClr>
                                    <p:set>
                                      <p:cBhvr>
                                        <p:cTn id="37" dur="500" fill="hold"/>
                                        <p:tgtEl>
                                          <p:spTgt spid="889"/>
                                        </p:tgtEl>
                                        <p:attrNameLst>
                                          <p:attrName>stroke.on</p:attrName>
                                        </p:attrNameLst>
                                      </p:cBhvr>
                                      <p:to>
                                        <p:strVal val="true"/>
                                      </p:to>
                                    </p:se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902"/>
                                        </p:tgtEl>
                                        <p:attrNameLst>
                                          <p:attrName>style.visibility</p:attrName>
                                        </p:attrNameLst>
                                      </p:cBhvr>
                                      <p:to>
                                        <p:strVal val="visible"/>
                                      </p:to>
                                    </p:set>
                                    <p:animEffect transition="in" filter="wipe(left)">
                                      <p:cBhvr>
                                        <p:cTn id="41" dur="500"/>
                                        <p:tgtEl>
                                          <p:spTgt spid="902"/>
                                        </p:tgtEl>
                                      </p:cBhvr>
                                    </p:animEffect>
                                  </p:childTnLst>
                                </p:cTn>
                              </p:par>
                              <p:par>
                                <p:cTn id="42" presetID="10" presetClass="entr" presetSubtype="0" fill="hold" nodeType="withEffect">
                                  <p:stCondLst>
                                    <p:cond delay="0"/>
                                  </p:stCondLst>
                                  <p:childTnLst>
                                    <p:set>
                                      <p:cBhvr>
                                        <p:cTn id="43" dur="1" fill="hold">
                                          <p:stCondLst>
                                            <p:cond delay="0"/>
                                          </p:stCondLst>
                                        </p:cTn>
                                        <p:tgtEl>
                                          <p:spTgt spid="927"/>
                                        </p:tgtEl>
                                        <p:attrNameLst>
                                          <p:attrName>style.visibility</p:attrName>
                                        </p:attrNameLst>
                                      </p:cBhvr>
                                      <p:to>
                                        <p:strVal val="visible"/>
                                      </p:to>
                                    </p:set>
                                    <p:animEffect transition="in" filter="fade">
                                      <p:cBhvr>
                                        <p:cTn id="44" dur="500"/>
                                        <p:tgtEl>
                                          <p:spTgt spid="927"/>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944"/>
                                        </p:tgtEl>
                                        <p:attrNameLst>
                                          <p:attrName>style.visibility</p:attrName>
                                        </p:attrNameLst>
                                      </p:cBhvr>
                                      <p:to>
                                        <p:strVal val="visible"/>
                                      </p:to>
                                    </p:set>
                                    <p:animEffect transition="in" filter="fade">
                                      <p:cBhvr>
                                        <p:cTn id="48" dur="500"/>
                                        <p:tgtEl>
                                          <p:spTgt spid="944"/>
                                        </p:tgtEl>
                                      </p:cBhvr>
                                    </p:animEffect>
                                  </p:childTnLst>
                                </p:cTn>
                              </p:par>
                              <p:par>
                                <p:cTn id="49" presetID="7" presetClass="emph" presetSubtype="2" fill="hold" nodeType="withEffect">
                                  <p:stCondLst>
                                    <p:cond delay="0"/>
                                  </p:stCondLst>
                                  <p:childTnLst>
                                    <p:animClr clrSpc="rgb" dir="cw">
                                      <p:cBhvr>
                                        <p:cTn id="50" dur="500" fill="hold"/>
                                        <p:tgtEl>
                                          <p:spTgt spid="900"/>
                                        </p:tgtEl>
                                        <p:attrNameLst>
                                          <p:attrName>stroke.color</p:attrName>
                                        </p:attrNameLst>
                                      </p:cBhvr>
                                      <p:to>
                                        <a:schemeClr val="accent1"/>
                                      </p:to>
                                    </p:animClr>
                                    <p:set>
                                      <p:cBhvr>
                                        <p:cTn id="51" dur="500" fill="hold"/>
                                        <p:tgtEl>
                                          <p:spTgt spid="900"/>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500" fill="hold"/>
                                        <p:tgtEl>
                                          <p:spTgt spid="898"/>
                                        </p:tgtEl>
                                        <p:attrNameLst>
                                          <p:attrName>stroke.color</p:attrName>
                                        </p:attrNameLst>
                                      </p:cBhvr>
                                      <p:to>
                                        <a:schemeClr val="accent1"/>
                                      </p:to>
                                    </p:animClr>
                                    <p:set>
                                      <p:cBhvr>
                                        <p:cTn id="54" dur="500" fill="hold"/>
                                        <p:tgtEl>
                                          <p:spTgt spid="898"/>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500" fill="hold"/>
                                        <p:tgtEl>
                                          <p:spTgt spid="901"/>
                                        </p:tgtEl>
                                        <p:attrNameLst>
                                          <p:attrName>stroke.color</p:attrName>
                                        </p:attrNameLst>
                                      </p:cBhvr>
                                      <p:to>
                                        <a:schemeClr val="accent1"/>
                                      </p:to>
                                    </p:animClr>
                                    <p:set>
                                      <p:cBhvr>
                                        <p:cTn id="57" dur="500" fill="hold"/>
                                        <p:tgtEl>
                                          <p:spTgt spid="901"/>
                                        </p:tgtEl>
                                        <p:attrNameLst>
                                          <p:attrName>stroke.on</p:attrName>
                                        </p:attrNameLst>
                                      </p:cBhvr>
                                      <p:to>
                                        <p:strVal val="true"/>
                                      </p:to>
                                    </p:set>
                                  </p:childTnLst>
                                </p:cTn>
                              </p:par>
                            </p:childTnLst>
                          </p:cTn>
                        </p:par>
                        <p:par>
                          <p:cTn id="58" fill="hold">
                            <p:stCondLst>
                              <p:cond delay="5000"/>
                            </p:stCondLst>
                            <p:childTnLst>
                              <p:par>
                                <p:cTn id="59" presetID="1" presetClass="exit" presetSubtype="0" fill="hold" nodeType="afterEffect">
                                  <p:stCondLst>
                                    <p:cond delay="1000"/>
                                  </p:stCondLst>
                                  <p:childTnLst>
                                    <p:set>
                                      <p:cBhvr>
                                        <p:cTn id="60" dur="1" fill="hold">
                                          <p:stCondLst>
                                            <p:cond delay="0"/>
                                          </p:stCondLst>
                                        </p:cTn>
                                        <p:tgtEl>
                                          <p:spTgt spid="90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874"/>
                                        </p:tgtEl>
                                        <p:attrNameLst>
                                          <p:attrName>style.visibility</p:attrName>
                                        </p:attrNameLst>
                                      </p:cBhvr>
                                      <p:to>
                                        <p:strVal val="hidden"/>
                                      </p:to>
                                    </p:set>
                                  </p:childTnLst>
                                </p:cTn>
                              </p:par>
                              <p:par>
                                <p:cTn id="63" presetID="22" presetClass="entr" presetSubtype="2" fill="hold" nodeType="withEffect">
                                  <p:stCondLst>
                                    <p:cond delay="1000"/>
                                  </p:stCondLst>
                                  <p:childTnLst>
                                    <p:set>
                                      <p:cBhvr>
                                        <p:cTn id="64" dur="1" fill="hold">
                                          <p:stCondLst>
                                            <p:cond delay="0"/>
                                          </p:stCondLst>
                                        </p:cTn>
                                        <p:tgtEl>
                                          <p:spTgt spid="554"/>
                                        </p:tgtEl>
                                        <p:attrNameLst>
                                          <p:attrName>style.visibility</p:attrName>
                                        </p:attrNameLst>
                                      </p:cBhvr>
                                      <p:to>
                                        <p:strVal val="visible"/>
                                      </p:to>
                                    </p:set>
                                    <p:animEffect transition="in" filter="wipe(right)">
                                      <p:cBhvr>
                                        <p:cTn id="65" dur="500"/>
                                        <p:tgtEl>
                                          <p:spTgt spid="554"/>
                                        </p:tgtEl>
                                      </p:cBhvr>
                                    </p:animEffect>
                                  </p:childTnLst>
                                </p:cTn>
                              </p:par>
                            </p:childTnLst>
                          </p:cTn>
                        </p:par>
                        <p:par>
                          <p:cTn id="66" fill="hold">
                            <p:stCondLst>
                              <p:cond delay="6500"/>
                            </p:stCondLst>
                            <p:childTnLst>
                              <p:par>
                                <p:cTn id="67" presetID="7" presetClass="emph" presetSubtype="2" fill="hold" nodeType="afterEffect">
                                  <p:stCondLst>
                                    <p:cond delay="0"/>
                                  </p:stCondLst>
                                  <p:childTnLst>
                                    <p:animClr clrSpc="rgb" dir="cw">
                                      <p:cBhvr>
                                        <p:cTn id="68" dur="500" fill="hold"/>
                                        <p:tgtEl>
                                          <p:spTgt spid="889"/>
                                        </p:tgtEl>
                                        <p:attrNameLst>
                                          <p:attrName>stroke.color</p:attrName>
                                        </p:attrNameLst>
                                      </p:cBhvr>
                                      <p:to>
                                        <a:schemeClr val="accent1"/>
                                      </p:to>
                                    </p:animClr>
                                    <p:set>
                                      <p:cBhvr>
                                        <p:cTn id="69" dur="500" fill="hold"/>
                                        <p:tgtEl>
                                          <p:spTgt spid="889"/>
                                        </p:tgtEl>
                                        <p:attrNameLst>
                                          <p:attrName>stroke.on</p:attrName>
                                        </p:attrNameLst>
                                      </p:cBhvr>
                                      <p:to>
                                        <p:strVal val="true"/>
                                      </p:to>
                                    </p:set>
                                  </p:childTnLst>
                                </p:cTn>
                              </p:par>
                              <p:par>
                                <p:cTn id="70" presetID="1" presetClass="entr" presetSubtype="0" fill="hold" nodeType="withEffect">
                                  <p:stCondLst>
                                    <p:cond delay="0"/>
                                  </p:stCondLst>
                                  <p:childTnLst>
                                    <p:set>
                                      <p:cBhvr>
                                        <p:cTn id="71" dur="1" fill="hold">
                                          <p:stCondLst>
                                            <p:cond delay="0"/>
                                          </p:stCondLst>
                                        </p:cTn>
                                        <p:tgtEl>
                                          <p:spTgt spid="931"/>
                                        </p:tgtEl>
                                        <p:attrNameLst>
                                          <p:attrName>style.visibility</p:attrName>
                                        </p:attrNameLst>
                                      </p:cBhvr>
                                      <p:to>
                                        <p:strVal val="visible"/>
                                      </p:to>
                                    </p:set>
                                  </p:childTnLst>
                                </p:cTn>
                              </p:par>
                              <p:par>
                                <p:cTn id="72" presetID="8" presetClass="emph" presetSubtype="0" repeatCount="2000" fill="hold" grpId="1" nodeType="withEffect">
                                  <p:stCondLst>
                                    <p:cond delay="0"/>
                                  </p:stCondLst>
                                  <p:childTnLst>
                                    <p:animRot by="21600000">
                                      <p:cBhvr>
                                        <p:cTn id="73" dur="1000" fill="hold"/>
                                        <p:tgtEl>
                                          <p:spTgt spid="890"/>
                                        </p:tgtEl>
                                        <p:attrNameLst>
                                          <p:attrName>r</p:attrName>
                                        </p:attrNameLst>
                                      </p:cBhvr>
                                    </p:animRot>
                                  </p:childTnLst>
                                </p:cTn>
                              </p:par>
                              <p:par>
                                <p:cTn id="74" presetID="8" presetClass="emph" presetSubtype="0" repeatCount="2000" fill="hold" grpId="1" nodeType="withEffect">
                                  <p:stCondLst>
                                    <p:cond delay="0"/>
                                  </p:stCondLst>
                                  <p:childTnLst>
                                    <p:animRot by="21600000">
                                      <p:cBhvr>
                                        <p:cTn id="75" dur="1000" fill="hold"/>
                                        <p:tgtEl>
                                          <p:spTgt spid="892"/>
                                        </p:tgtEl>
                                        <p:attrNameLst>
                                          <p:attrName>r</p:attrName>
                                        </p:attrNameLst>
                                      </p:cBhvr>
                                    </p:animRot>
                                  </p:childTnLst>
                                </p:cTn>
                              </p:par>
                              <p:par>
                                <p:cTn id="76" presetID="8" presetClass="emph" presetSubtype="0" repeatCount="2000" fill="hold" grpId="1" nodeType="withEffect">
                                  <p:stCondLst>
                                    <p:cond delay="0"/>
                                  </p:stCondLst>
                                  <p:childTnLst>
                                    <p:animRot by="21600000">
                                      <p:cBhvr>
                                        <p:cTn id="77" dur="1000" fill="hold"/>
                                        <p:tgtEl>
                                          <p:spTgt spid="891"/>
                                        </p:tgtEl>
                                        <p:attrNameLst>
                                          <p:attrName>r</p:attrName>
                                        </p:attrNameLst>
                                      </p:cBhvr>
                                    </p:animRot>
                                  </p:childTnLst>
                                </p:cTn>
                              </p:par>
                            </p:childTnLst>
                          </p:cTn>
                        </p:par>
                        <p:par>
                          <p:cTn id="78" fill="hold">
                            <p:stCondLst>
                              <p:cond delay="8500"/>
                            </p:stCondLst>
                            <p:childTnLst>
                              <p:par>
                                <p:cTn id="79" presetID="7" presetClass="emph" presetSubtype="2" fill="hold" nodeType="afterEffect">
                                  <p:stCondLst>
                                    <p:cond delay="0"/>
                                  </p:stCondLst>
                                  <p:childTnLst>
                                    <p:animClr clrSpc="rgb" dir="cw">
                                      <p:cBhvr>
                                        <p:cTn id="80" dur="500" fill="hold"/>
                                        <p:tgtEl>
                                          <p:spTgt spid="889"/>
                                        </p:tgtEl>
                                        <p:attrNameLst>
                                          <p:attrName>stroke.color</p:attrName>
                                        </p:attrNameLst>
                                      </p:cBhvr>
                                      <p:to>
                                        <a:schemeClr val="tx2"/>
                                      </p:to>
                                    </p:animClr>
                                    <p:set>
                                      <p:cBhvr>
                                        <p:cTn id="81" dur="500" fill="hold"/>
                                        <p:tgtEl>
                                          <p:spTgt spid="889"/>
                                        </p:tgtEl>
                                        <p:attrNameLst>
                                          <p:attrName>stroke.on</p:attrName>
                                        </p:attrNameLst>
                                      </p:cBhvr>
                                      <p:to>
                                        <p:strVal val="true"/>
                                      </p:to>
                                    </p:set>
                                  </p:childTnLst>
                                </p:cTn>
                              </p:par>
                              <p:par>
                                <p:cTn id="82" presetID="1" presetClass="exit" presetSubtype="0" fill="hold" nodeType="withEffect">
                                  <p:stCondLst>
                                    <p:cond delay="0"/>
                                  </p:stCondLst>
                                  <p:childTnLst>
                                    <p:set>
                                      <p:cBhvr>
                                        <p:cTn id="83" dur="1" fill="hold">
                                          <p:stCondLst>
                                            <p:cond delay="0"/>
                                          </p:stCondLst>
                                        </p:cTn>
                                        <p:tgtEl>
                                          <p:spTgt spid="944"/>
                                        </p:tgtEl>
                                        <p:attrNameLst>
                                          <p:attrName>style.visibility</p:attrName>
                                        </p:attrNameLst>
                                      </p:cBhvr>
                                      <p:to>
                                        <p:strVal val="hidden"/>
                                      </p:to>
                                    </p:set>
                                  </p:childTnLst>
                                </p:cTn>
                              </p:par>
                              <p:par>
                                <p:cTn id="84" presetID="7" presetClass="emph" presetSubtype="2" fill="hold" nodeType="withEffect">
                                  <p:stCondLst>
                                    <p:cond delay="0"/>
                                  </p:stCondLst>
                                  <p:childTnLst>
                                    <p:animClr clrSpc="rgb" dir="cw">
                                      <p:cBhvr>
                                        <p:cTn id="85" dur="500" fill="hold"/>
                                        <p:tgtEl>
                                          <p:spTgt spid="900"/>
                                        </p:tgtEl>
                                        <p:attrNameLst>
                                          <p:attrName>stroke.color</p:attrName>
                                        </p:attrNameLst>
                                      </p:cBhvr>
                                      <p:to>
                                        <a:schemeClr val="tx2"/>
                                      </p:to>
                                    </p:animClr>
                                    <p:set>
                                      <p:cBhvr>
                                        <p:cTn id="86" dur="500" fill="hold"/>
                                        <p:tgtEl>
                                          <p:spTgt spid="900"/>
                                        </p:tgtEl>
                                        <p:attrNameLst>
                                          <p:attrName>stroke.on</p:attrName>
                                        </p:attrNameLst>
                                      </p:cBhvr>
                                      <p:to>
                                        <p:strVal val="true"/>
                                      </p:to>
                                    </p:set>
                                  </p:childTnLst>
                                </p:cTn>
                              </p:par>
                              <p:par>
                                <p:cTn id="87" presetID="7" presetClass="emph" presetSubtype="2" fill="hold" nodeType="withEffect">
                                  <p:stCondLst>
                                    <p:cond delay="0"/>
                                  </p:stCondLst>
                                  <p:childTnLst>
                                    <p:animClr clrSpc="rgb" dir="cw">
                                      <p:cBhvr>
                                        <p:cTn id="88" dur="500" fill="hold"/>
                                        <p:tgtEl>
                                          <p:spTgt spid="898"/>
                                        </p:tgtEl>
                                        <p:attrNameLst>
                                          <p:attrName>stroke.color</p:attrName>
                                        </p:attrNameLst>
                                      </p:cBhvr>
                                      <p:to>
                                        <a:schemeClr val="tx2"/>
                                      </p:to>
                                    </p:animClr>
                                    <p:set>
                                      <p:cBhvr>
                                        <p:cTn id="89" dur="500" fill="hold"/>
                                        <p:tgtEl>
                                          <p:spTgt spid="898"/>
                                        </p:tgtEl>
                                        <p:attrNameLst>
                                          <p:attrName>stroke.on</p:attrName>
                                        </p:attrNameLst>
                                      </p:cBhvr>
                                      <p:to>
                                        <p:strVal val="true"/>
                                      </p:to>
                                    </p:set>
                                  </p:childTnLst>
                                </p:cTn>
                              </p:par>
                              <p:par>
                                <p:cTn id="90" presetID="7" presetClass="emph" presetSubtype="2" fill="hold" nodeType="withEffect">
                                  <p:stCondLst>
                                    <p:cond delay="0"/>
                                  </p:stCondLst>
                                  <p:childTnLst>
                                    <p:animClr clrSpc="rgb" dir="cw">
                                      <p:cBhvr>
                                        <p:cTn id="91" dur="500" fill="hold"/>
                                        <p:tgtEl>
                                          <p:spTgt spid="901"/>
                                        </p:tgtEl>
                                        <p:attrNameLst>
                                          <p:attrName>stroke.color</p:attrName>
                                        </p:attrNameLst>
                                      </p:cBhvr>
                                      <p:to>
                                        <a:schemeClr val="tx2"/>
                                      </p:to>
                                    </p:animClr>
                                    <p:set>
                                      <p:cBhvr>
                                        <p:cTn id="92" dur="500" fill="hold"/>
                                        <p:tgtEl>
                                          <p:spTgt spid="901"/>
                                        </p:tgtEl>
                                        <p:attrNameLst>
                                          <p:attrName>stroke.on</p:attrName>
                                        </p:attrNameLst>
                                      </p:cBhvr>
                                      <p:to>
                                        <p:strVal val="true"/>
                                      </p:to>
                                    </p:set>
                                  </p:childTnLst>
                                </p:cTn>
                              </p:par>
                              <p:par>
                                <p:cTn id="93" presetID="1" presetClass="exit" presetSubtype="0" fill="hold" nodeType="withEffect">
                                  <p:stCondLst>
                                    <p:cond delay="0"/>
                                  </p:stCondLst>
                                  <p:childTnLst>
                                    <p:set>
                                      <p:cBhvr>
                                        <p:cTn id="94" dur="1" fill="hold">
                                          <p:stCondLst>
                                            <p:cond delay="0"/>
                                          </p:stCondLst>
                                        </p:cTn>
                                        <p:tgtEl>
                                          <p:spTgt spid="931"/>
                                        </p:tgtEl>
                                        <p:attrNameLst>
                                          <p:attrName>style.visibility</p:attrName>
                                        </p:attrNameLst>
                                      </p:cBhvr>
                                      <p:to>
                                        <p:strVal val="hidden"/>
                                      </p:to>
                                    </p:set>
                                  </p:childTnLst>
                                </p:cTn>
                              </p:par>
                            </p:childTnLst>
                          </p:cTn>
                        </p:par>
                        <p:par>
                          <p:cTn id="95" fill="hold">
                            <p:stCondLst>
                              <p:cond delay="9000"/>
                            </p:stCondLst>
                            <p:childTnLst>
                              <p:par>
                                <p:cTn id="96" presetID="22" presetClass="entr" presetSubtype="2" fill="hold" nodeType="afterEffect">
                                  <p:stCondLst>
                                    <p:cond delay="0"/>
                                  </p:stCondLst>
                                  <p:childTnLst>
                                    <p:set>
                                      <p:cBhvr>
                                        <p:cTn id="97" dur="1" fill="hold">
                                          <p:stCondLst>
                                            <p:cond delay="0"/>
                                          </p:stCondLst>
                                        </p:cTn>
                                        <p:tgtEl>
                                          <p:spTgt spid="899"/>
                                        </p:tgtEl>
                                        <p:attrNameLst>
                                          <p:attrName>style.visibility</p:attrName>
                                        </p:attrNameLst>
                                      </p:cBhvr>
                                      <p:to>
                                        <p:strVal val="visible"/>
                                      </p:to>
                                    </p:set>
                                    <p:animEffect transition="in" filter="wipe(right)">
                                      <p:cBhvr>
                                        <p:cTn id="98"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build="p"/>
      <p:bldP spid="871" grpId="0"/>
      <p:bldP spid="872" grpId="0" uiExpand="1"/>
      <p:bldP spid="890" grpId="0" animBg="1"/>
      <p:bldP spid="890" grpId="1" animBg="1"/>
      <p:bldP spid="891" grpId="0" animBg="1"/>
      <p:bldP spid="891" grpId="1" animBg="1"/>
      <p:bldP spid="892" grpId="0" animBg="1"/>
      <p:bldP spid="89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ecution Plan for Group by">
            <a:extLst>
              <a:ext uri="{FF2B5EF4-FFF2-40B4-BE49-F238E27FC236}">
                <a16:creationId xmlns:a16="http://schemas.microsoft.com/office/drawing/2014/main" id="{B4568B87-C32E-9E36-BEEC-FE24F5A37D41}"/>
              </a:ext>
            </a:extLst>
          </p:cNvPr>
          <p:cNvPicPr>
            <a:picLocks noChangeAspect="1"/>
          </p:cNvPicPr>
          <p:nvPr/>
        </p:nvPicPr>
        <p:blipFill>
          <a:blip r:embed="rId3"/>
          <a:stretch>
            <a:fillRect/>
          </a:stretch>
        </p:blipFill>
        <p:spPr>
          <a:xfrm>
            <a:off x="6415193" y="1385563"/>
            <a:ext cx="4705225" cy="4899834"/>
          </a:xfrm>
          <a:prstGeom prst="rect">
            <a:avLst/>
          </a:prstGeom>
        </p:spPr>
      </p:pic>
      <p:sp>
        <p:nvSpPr>
          <p:cNvPr id="13" name="TextBox 12">
            <a:extLst>
              <a:ext uri="{FF2B5EF4-FFF2-40B4-BE49-F238E27FC236}">
                <a16:creationId xmlns:a16="http://schemas.microsoft.com/office/drawing/2014/main" id="{586B8766-2820-D013-3D25-E67C3217E9C9}"/>
              </a:ext>
            </a:extLst>
          </p:cNvPr>
          <p:cNvSpPr txBox="1"/>
          <p:nvPr/>
        </p:nvSpPr>
        <p:spPr>
          <a:xfrm>
            <a:off x="6334814" y="973235"/>
            <a:ext cx="4403963" cy="369332"/>
          </a:xfrm>
          <a:prstGeom prst="rect">
            <a:avLst/>
          </a:prstGeom>
          <a:noFill/>
        </p:spPr>
        <p:txBody>
          <a:bodyPr wrap="none" rtlCol="0">
            <a:spAutoFit/>
          </a:bodyPr>
          <a:lstStyle/>
          <a:p>
            <a:r>
              <a:rPr lang="en-US">
                <a:solidFill>
                  <a:schemeClr val="accent1">
                    <a:lumMod val="75000"/>
                  </a:schemeClr>
                </a:solidFill>
              </a:rPr>
              <a:t>“Group By” on Azure Cosmos DB for Postgres</a:t>
            </a:r>
          </a:p>
        </p:txBody>
      </p:sp>
      <p:sp>
        <p:nvSpPr>
          <p:cNvPr id="15" name="TextBox 14">
            <a:extLst>
              <a:ext uri="{FF2B5EF4-FFF2-40B4-BE49-F238E27FC236}">
                <a16:creationId xmlns:a16="http://schemas.microsoft.com/office/drawing/2014/main" id="{C3C0CD71-6BC5-E733-1D20-B324F5402085}"/>
              </a:ext>
            </a:extLst>
          </p:cNvPr>
          <p:cNvSpPr txBox="1"/>
          <p:nvPr/>
        </p:nvSpPr>
        <p:spPr>
          <a:xfrm>
            <a:off x="685822" y="992740"/>
            <a:ext cx="3522759" cy="646331"/>
          </a:xfrm>
          <a:prstGeom prst="rect">
            <a:avLst/>
          </a:prstGeom>
          <a:noFill/>
        </p:spPr>
        <p:txBody>
          <a:bodyPr wrap="none" rtlCol="0">
            <a:spAutoFit/>
          </a:bodyPr>
          <a:lstStyle/>
          <a:p>
            <a:r>
              <a:rPr lang="en-US">
                <a:solidFill>
                  <a:schemeClr val="accent1">
                    <a:lumMod val="75000"/>
                  </a:schemeClr>
                </a:solidFill>
              </a:rPr>
              <a:t>“Group By” on Single node Postgres</a:t>
            </a:r>
          </a:p>
          <a:p>
            <a:endParaRPr lang="en-US"/>
          </a:p>
        </p:txBody>
      </p:sp>
      <p:sp>
        <p:nvSpPr>
          <p:cNvPr id="19" name="Title 18">
            <a:extLst>
              <a:ext uri="{FF2B5EF4-FFF2-40B4-BE49-F238E27FC236}">
                <a16:creationId xmlns:a16="http://schemas.microsoft.com/office/drawing/2014/main" id="{F84F6E31-D0C2-DE36-332B-BAF9184D6EAB}"/>
              </a:ext>
            </a:extLst>
          </p:cNvPr>
          <p:cNvSpPr txBox="1">
            <a:spLocks noGrp="1"/>
          </p:cNvSpPr>
          <p:nvPr>
            <p:ph type="title" idx="4294967295"/>
          </p:nvPr>
        </p:nvSpPr>
        <p:spPr>
          <a:xfrm>
            <a:off x="640123" y="218660"/>
            <a:ext cx="10480295"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Query plan (Group By)</a:t>
            </a:r>
            <a:endParaRPr kumimoji="0" lang="en-US" sz="4000" b="0" i="0" u="none" strike="noStrike" kern="1200" cap="none" spc="0" normalizeH="0" baseline="0" noProof="0">
              <a:ln>
                <a:noFill/>
              </a:ln>
              <a:solidFill>
                <a:schemeClr val="tx1"/>
              </a:solidFill>
              <a:effectLst/>
              <a:uLnTx/>
              <a:uFillTx/>
              <a:latin typeface="+mn-lt"/>
              <a:ea typeface="+mn-ea"/>
              <a:cs typeface="+mn-cs"/>
            </a:endParaRPr>
          </a:p>
        </p:txBody>
      </p:sp>
      <p:pic>
        <p:nvPicPr>
          <p:cNvPr id="21" name="Picture 20" descr="Execution Plan for Group by on Single node Notice postgres">
            <a:extLst>
              <a:ext uri="{FF2B5EF4-FFF2-40B4-BE49-F238E27FC236}">
                <a16:creationId xmlns:a16="http://schemas.microsoft.com/office/drawing/2014/main" id="{3BE94364-1D56-FAD3-E120-B1A069BCCC21}"/>
              </a:ext>
            </a:extLst>
          </p:cNvPr>
          <p:cNvPicPr>
            <a:picLocks noChangeAspect="1"/>
          </p:cNvPicPr>
          <p:nvPr/>
        </p:nvPicPr>
        <p:blipFill>
          <a:blip r:embed="rId4"/>
          <a:stretch>
            <a:fillRect/>
          </a:stretch>
        </p:blipFill>
        <p:spPr>
          <a:xfrm>
            <a:off x="731868" y="1385563"/>
            <a:ext cx="5093235" cy="3173477"/>
          </a:xfrm>
          <a:prstGeom prst="rect">
            <a:avLst/>
          </a:prstGeom>
        </p:spPr>
      </p:pic>
    </p:spTree>
    <p:extLst>
      <p:ext uri="{BB962C8B-B14F-4D97-AF65-F5344CB8AC3E}">
        <p14:creationId xmlns:p14="http://schemas.microsoft.com/office/powerpoint/2010/main" val="2240087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08B111-604F-289F-7DE3-5B9BD64255CA}"/>
              </a:ext>
            </a:extLst>
          </p:cNvPr>
          <p:cNvSpPr txBox="1">
            <a:spLocks noGrp="1"/>
          </p:cNvSpPr>
          <p:nvPr>
            <p:ph type="title" idx="4294967295"/>
          </p:nvPr>
        </p:nvSpPr>
        <p:spPr>
          <a:xfrm>
            <a:off x="391632" y="525291"/>
            <a:ext cx="3966463" cy="5571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Parallelize execution with Group by</a:t>
            </a:r>
          </a:p>
        </p:txBody>
      </p:sp>
      <p:pic>
        <p:nvPicPr>
          <p:cNvPr id="2" name="Picture 1" descr="Execution Plan for Group By">
            <a:extLst>
              <a:ext uri="{FF2B5EF4-FFF2-40B4-BE49-F238E27FC236}">
                <a16:creationId xmlns:a16="http://schemas.microsoft.com/office/drawing/2014/main" id="{D17F8496-6440-081A-0B17-56D3754D1957}"/>
              </a:ext>
            </a:extLst>
          </p:cNvPr>
          <p:cNvPicPr>
            <a:picLocks noChangeAspect="1"/>
          </p:cNvPicPr>
          <p:nvPr/>
        </p:nvPicPr>
        <p:blipFill>
          <a:blip r:embed="rId3"/>
          <a:stretch>
            <a:fillRect/>
          </a:stretch>
        </p:blipFill>
        <p:spPr>
          <a:xfrm>
            <a:off x="4913756" y="246274"/>
            <a:ext cx="5840301" cy="6365452"/>
          </a:xfrm>
          <a:prstGeom prst="rect">
            <a:avLst/>
          </a:prstGeom>
        </p:spPr>
      </p:pic>
    </p:spTree>
    <p:extLst>
      <p:ext uri="{BB962C8B-B14F-4D97-AF65-F5344CB8AC3E}">
        <p14:creationId xmlns:p14="http://schemas.microsoft.com/office/powerpoint/2010/main" val="293662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Overview</a:t>
            </a:r>
          </a:p>
        </p:txBody>
      </p:sp>
    </p:spTree>
    <p:extLst>
      <p:ext uri="{BB962C8B-B14F-4D97-AF65-F5344CB8AC3E}">
        <p14:creationId xmlns:p14="http://schemas.microsoft.com/office/powerpoint/2010/main" val="41987005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3" name="left code line" title="Decorative">
            <a:extLst>
              <a:ext uri="{FF2B5EF4-FFF2-40B4-BE49-F238E27FC236}">
                <a16:creationId xmlns:a16="http://schemas.microsoft.com/office/drawing/2014/main" id="{E30532BD-A20C-49C6-A197-7B6B3AA875EF}"/>
              </a:ext>
            </a:extLst>
          </p:cNvPr>
          <p:cNvCxnSpPr>
            <a:cxnSpLocks/>
          </p:cNvCxnSpPr>
          <p:nvPr/>
        </p:nvCxnSpPr>
        <p:spPr>
          <a:xfrm>
            <a:off x="853037" y="1615357"/>
            <a:ext cx="0" cy="679071"/>
          </a:xfrm>
          <a:prstGeom prst="line">
            <a:avLst/>
          </a:prstGeom>
          <a:noFill/>
          <a:ln w="19050" cap="flat" cmpd="sng" algn="ctr">
            <a:solidFill>
              <a:srgbClr val="50E6FF"/>
            </a:solidFill>
            <a:prstDash val="solid"/>
            <a:headEnd type="none"/>
            <a:tailEnd type="none"/>
          </a:ln>
          <a:effectLst/>
        </p:spPr>
      </p:cxnSp>
      <p:sp>
        <p:nvSpPr>
          <p:cNvPr id="553" name="Title 3">
            <a:extLst>
              <a:ext uri="{FF2B5EF4-FFF2-40B4-BE49-F238E27FC236}">
                <a16:creationId xmlns:a16="http://schemas.microsoft.com/office/drawing/2014/main" id="{C76599AC-737D-4792-A626-85AF4E631DFB}"/>
              </a:ext>
            </a:extLst>
          </p:cNvPr>
          <p:cNvSpPr>
            <a:spLocks noGrp="1"/>
          </p:cNvSpPr>
          <p:nvPr>
            <p:ph type="title"/>
          </p:nvPr>
        </p:nvSpPr>
        <p:spPr>
          <a:xfrm>
            <a:off x="678412" y="356442"/>
            <a:ext cx="9989581" cy="790874"/>
          </a:xfrm>
        </p:spPr>
        <p:txBody>
          <a:bodyPr anchor="ctr">
            <a:normAutofit/>
          </a:bodyPr>
          <a:lstStyle/>
          <a:p>
            <a:pPr algn="ctr">
              <a:lnSpc>
                <a:spcPct val="90000"/>
              </a:lnSpc>
            </a:pPr>
            <a:r>
              <a:rPr lang="en-US" sz="4000" b="1">
                <a:solidFill>
                  <a:schemeClr val="accent1">
                    <a:lumMod val="75000"/>
                  </a:schemeClr>
                </a:solidFill>
                <a:latin typeface="Segoe UI Semibold"/>
                <a:cs typeface="Segoe UI Semibold"/>
              </a:rPr>
              <a:t>CO-LOCATION</a:t>
            </a:r>
            <a:endParaRPr lang="en-US" sz="4000"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EB436850-3304-57BF-2399-32EF512E075A}"/>
              </a:ext>
            </a:extLst>
          </p:cNvPr>
          <p:cNvSpPr txBox="1"/>
          <p:nvPr/>
        </p:nvSpPr>
        <p:spPr>
          <a:xfrm>
            <a:off x="961805" y="1765626"/>
            <a:ext cx="7928193" cy="341632"/>
          </a:xfrm>
          <a:prstGeom prst="rect">
            <a:avLst/>
          </a:prstGeom>
          <a:noFill/>
        </p:spPr>
        <p:txBody>
          <a:bodyPr wrap="square" lIns="91440" tIns="45720" rIns="91440" bIns="45720" rtlCol="0">
            <a:spAutoFit/>
          </a:bodyPr>
          <a:lstStyle/>
          <a:p>
            <a:pPr algn="l">
              <a:lnSpc>
                <a:spcPct val="90000"/>
              </a:lnSpc>
              <a:spcAft>
                <a:spcPts val="600"/>
              </a:spcAft>
            </a:pPr>
            <a:r>
              <a:rPr lang="en-US" b="1">
                <a:solidFill>
                  <a:schemeClr val="accent1">
                    <a:lumMod val="75000"/>
                  </a:schemeClr>
                </a:solidFill>
                <a:latin typeface="Segoe UI Semibold" panose="020B0502040204020203" pitchFamily="34" charset="0"/>
                <a:cs typeface="Segoe UI Semibold" panose="020B0502040204020203" pitchFamily="34" charset="0"/>
              </a:rPr>
              <a:t>Data distributed against common shard key are collocated on same shards</a:t>
            </a:r>
          </a:p>
        </p:txBody>
      </p:sp>
      <p:pic>
        <p:nvPicPr>
          <p:cNvPr id="8" name="Picture 7" descr="Decorative">
            <a:extLst>
              <a:ext uri="{FF2B5EF4-FFF2-40B4-BE49-F238E27FC236}">
                <a16:creationId xmlns:a16="http://schemas.microsoft.com/office/drawing/2014/main" id="{BA9871B7-36CE-0651-E201-8389C2270F71}"/>
              </a:ext>
            </a:extLst>
          </p:cNvPr>
          <p:cNvPicPr>
            <a:picLocks noChangeAspect="1"/>
          </p:cNvPicPr>
          <p:nvPr/>
        </p:nvPicPr>
        <p:blipFill>
          <a:blip r:embed="rId3"/>
          <a:stretch>
            <a:fillRect/>
          </a:stretch>
        </p:blipFill>
        <p:spPr>
          <a:xfrm>
            <a:off x="961805" y="2505068"/>
            <a:ext cx="9223596" cy="3295343"/>
          </a:xfrm>
          <a:prstGeom prst="rect">
            <a:avLst/>
          </a:prstGeom>
        </p:spPr>
      </p:pic>
    </p:spTree>
    <p:extLst>
      <p:ext uri="{BB962C8B-B14F-4D97-AF65-F5344CB8AC3E}">
        <p14:creationId xmlns:p14="http://schemas.microsoft.com/office/powerpoint/2010/main" val="411024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ecorative">
            <a:extLst>
              <a:ext uri="{FF2B5EF4-FFF2-40B4-BE49-F238E27FC236}">
                <a16:creationId xmlns:a16="http://schemas.microsoft.com/office/drawing/2014/main" id="{8B0D07A3-AEA0-C335-5F1F-10AC06F3F623}"/>
              </a:ext>
            </a:extLst>
          </p:cNvPr>
          <p:cNvPicPr>
            <a:picLocks noChangeAspect="1"/>
          </p:cNvPicPr>
          <p:nvPr/>
        </p:nvPicPr>
        <p:blipFill>
          <a:blip r:embed="rId3"/>
          <a:stretch>
            <a:fillRect/>
          </a:stretch>
        </p:blipFill>
        <p:spPr>
          <a:xfrm>
            <a:off x="641622" y="1202348"/>
            <a:ext cx="5065373" cy="3482443"/>
          </a:xfrm>
          <a:prstGeom prst="rect">
            <a:avLst/>
          </a:prstGeom>
        </p:spPr>
      </p:pic>
      <p:pic>
        <p:nvPicPr>
          <p:cNvPr id="8" name="Picture 7" descr="Decorative">
            <a:extLst>
              <a:ext uri="{FF2B5EF4-FFF2-40B4-BE49-F238E27FC236}">
                <a16:creationId xmlns:a16="http://schemas.microsoft.com/office/drawing/2014/main" id="{4AF109AE-5984-F8F0-BAFF-5E230AC96755}"/>
              </a:ext>
            </a:extLst>
          </p:cNvPr>
          <p:cNvPicPr>
            <a:picLocks noChangeAspect="1"/>
          </p:cNvPicPr>
          <p:nvPr/>
        </p:nvPicPr>
        <p:blipFill>
          <a:blip r:embed="rId4"/>
          <a:stretch>
            <a:fillRect/>
          </a:stretch>
        </p:blipFill>
        <p:spPr>
          <a:xfrm>
            <a:off x="6453372" y="1011200"/>
            <a:ext cx="4672089" cy="5785871"/>
          </a:xfrm>
          <a:prstGeom prst="rect">
            <a:avLst/>
          </a:prstGeom>
        </p:spPr>
      </p:pic>
      <p:sp>
        <p:nvSpPr>
          <p:cNvPr id="10" name="TextBox 9">
            <a:extLst>
              <a:ext uri="{FF2B5EF4-FFF2-40B4-BE49-F238E27FC236}">
                <a16:creationId xmlns:a16="http://schemas.microsoft.com/office/drawing/2014/main" id="{8D5CA288-E551-C8A6-B83C-2261D4AD1D5C}"/>
              </a:ext>
            </a:extLst>
          </p:cNvPr>
          <p:cNvSpPr txBox="1"/>
          <p:nvPr/>
        </p:nvSpPr>
        <p:spPr>
          <a:xfrm>
            <a:off x="641622" y="669362"/>
            <a:ext cx="2655697" cy="646331"/>
          </a:xfrm>
          <a:prstGeom prst="rect">
            <a:avLst/>
          </a:prstGeom>
          <a:noFill/>
        </p:spPr>
        <p:txBody>
          <a:bodyPr wrap="square" rtlCol="0">
            <a:spAutoFit/>
          </a:bodyPr>
          <a:lstStyle/>
          <a:p>
            <a:r>
              <a:rPr lang="en-US">
                <a:solidFill>
                  <a:schemeClr val="accent1">
                    <a:lumMod val="75000"/>
                  </a:schemeClr>
                </a:solidFill>
              </a:rPr>
              <a:t>Single node Postgres</a:t>
            </a:r>
          </a:p>
          <a:p>
            <a:endParaRPr lang="en-US"/>
          </a:p>
        </p:txBody>
      </p:sp>
      <p:sp>
        <p:nvSpPr>
          <p:cNvPr id="12" name="TextBox 11">
            <a:extLst>
              <a:ext uri="{FF2B5EF4-FFF2-40B4-BE49-F238E27FC236}">
                <a16:creationId xmlns:a16="http://schemas.microsoft.com/office/drawing/2014/main" id="{CBDEE7A6-0049-8A0A-F3E2-282D35C8BDEA}"/>
              </a:ext>
            </a:extLst>
          </p:cNvPr>
          <p:cNvSpPr txBox="1"/>
          <p:nvPr/>
        </p:nvSpPr>
        <p:spPr>
          <a:xfrm>
            <a:off x="6345446" y="641868"/>
            <a:ext cx="2991525" cy="369332"/>
          </a:xfrm>
          <a:prstGeom prst="rect">
            <a:avLst/>
          </a:prstGeom>
          <a:noFill/>
        </p:spPr>
        <p:txBody>
          <a:bodyPr wrap="none" rtlCol="0">
            <a:spAutoFit/>
          </a:bodyPr>
          <a:lstStyle/>
          <a:p>
            <a:r>
              <a:rPr lang="en-US">
                <a:solidFill>
                  <a:schemeClr val="accent1">
                    <a:lumMod val="75000"/>
                  </a:schemeClr>
                </a:solidFill>
              </a:rPr>
              <a:t>Azure Cosmos DB for Postgres</a:t>
            </a:r>
          </a:p>
        </p:txBody>
      </p:sp>
      <p:sp>
        <p:nvSpPr>
          <p:cNvPr id="14" name="Title 13">
            <a:extLst>
              <a:ext uri="{FF2B5EF4-FFF2-40B4-BE49-F238E27FC236}">
                <a16:creationId xmlns:a16="http://schemas.microsoft.com/office/drawing/2014/main" id="{D2035B1D-B694-3134-E609-12AEE8689353}"/>
              </a:ext>
            </a:extLst>
          </p:cNvPr>
          <p:cNvSpPr txBox="1">
            <a:spLocks noGrp="1"/>
          </p:cNvSpPr>
          <p:nvPr>
            <p:ph type="title" idx="4294967295"/>
          </p:nvPr>
        </p:nvSpPr>
        <p:spPr>
          <a:xfrm>
            <a:off x="645166" y="23031"/>
            <a:ext cx="10480295"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Query plan (JOIN)</a:t>
            </a:r>
            <a:endParaRPr kumimoji="0" lang="en-US" sz="36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8303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08B111-604F-289F-7DE3-5B9BD64255CA}"/>
              </a:ext>
            </a:extLst>
          </p:cNvPr>
          <p:cNvSpPr txBox="1">
            <a:spLocks noGrp="1"/>
          </p:cNvSpPr>
          <p:nvPr>
            <p:ph type="title" idx="4294967295"/>
          </p:nvPr>
        </p:nvSpPr>
        <p:spPr>
          <a:xfrm>
            <a:off x="497958" y="643050"/>
            <a:ext cx="3414823" cy="5571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Scope JOIN within node</a:t>
            </a:r>
          </a:p>
        </p:txBody>
      </p:sp>
      <p:pic>
        <p:nvPicPr>
          <p:cNvPr id="9" name="Picture 8" descr="Execution Plan for Join queries">
            <a:extLst>
              <a:ext uri="{FF2B5EF4-FFF2-40B4-BE49-F238E27FC236}">
                <a16:creationId xmlns:a16="http://schemas.microsoft.com/office/drawing/2014/main" id="{9C296FAB-04BA-D5FB-8734-628D18ACEE46}"/>
              </a:ext>
            </a:extLst>
          </p:cNvPr>
          <p:cNvPicPr>
            <a:picLocks noChangeAspect="1"/>
          </p:cNvPicPr>
          <p:nvPr/>
        </p:nvPicPr>
        <p:blipFill>
          <a:blip r:embed="rId3"/>
          <a:stretch>
            <a:fillRect/>
          </a:stretch>
        </p:blipFill>
        <p:spPr>
          <a:xfrm>
            <a:off x="4763386" y="154579"/>
            <a:ext cx="5603359" cy="6548841"/>
          </a:xfrm>
          <a:prstGeom prst="rect">
            <a:avLst/>
          </a:prstGeom>
        </p:spPr>
      </p:pic>
    </p:spTree>
    <p:extLst>
      <p:ext uri="{BB962C8B-B14F-4D97-AF65-F5344CB8AC3E}">
        <p14:creationId xmlns:p14="http://schemas.microsoft.com/office/powerpoint/2010/main" val="2519998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Performance Tuning</a:t>
            </a:r>
          </a:p>
        </p:txBody>
      </p:sp>
    </p:spTree>
    <p:extLst>
      <p:ext uri="{BB962C8B-B14F-4D97-AF65-F5344CB8AC3E}">
        <p14:creationId xmlns:p14="http://schemas.microsoft.com/office/powerpoint/2010/main" val="2277903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2F91-2AB3-0EA0-C850-24FED77FCD54}"/>
              </a:ext>
            </a:extLst>
          </p:cNvPr>
          <p:cNvSpPr>
            <a:spLocks noGrp="1"/>
          </p:cNvSpPr>
          <p:nvPr>
            <p:ph type="title"/>
          </p:nvPr>
        </p:nvSpPr>
        <p:spPr>
          <a:xfrm>
            <a:off x="747197" y="283610"/>
            <a:ext cx="10272823" cy="783191"/>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Distributed Query Scoping</a:t>
            </a:r>
          </a:p>
        </p:txBody>
      </p:sp>
      <p:sp>
        <p:nvSpPr>
          <p:cNvPr id="5" name="TextBox 4">
            <a:extLst>
              <a:ext uri="{FF2B5EF4-FFF2-40B4-BE49-F238E27FC236}">
                <a16:creationId xmlns:a16="http://schemas.microsoft.com/office/drawing/2014/main" id="{69F5D69D-8D37-548A-5E82-13652AC69F6D}"/>
              </a:ext>
            </a:extLst>
          </p:cNvPr>
          <p:cNvSpPr txBox="1"/>
          <p:nvPr/>
        </p:nvSpPr>
        <p:spPr>
          <a:xfrm>
            <a:off x="507964" y="1872457"/>
            <a:ext cx="5503235" cy="523220"/>
          </a:xfrm>
          <a:prstGeom prst="rect">
            <a:avLst/>
          </a:prstGeom>
          <a:noFill/>
        </p:spPr>
        <p:txBody>
          <a:bodyPr wrap="square">
            <a:spAutoFit/>
          </a:bodyPr>
          <a:lstStyle/>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UPDATE</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ads</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SET</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impressions_count</a:t>
            </a:r>
            <a:r>
              <a:rPr lang="en-IN" sz="1400" u="none" strike="noStrike">
                <a:effectLst/>
                <a:latin typeface="Consolas" panose="020B0609020204030204" pitchFamily="49" charset="0"/>
                <a:cs typeface="Consolas" panose="020B0609020204030204" pitchFamily="49" charset="0"/>
              </a:rPr>
              <a:t> = impressions_count+1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WHERE</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id</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 42; </a:t>
            </a:r>
            <a:endParaRPr lang="en-US" sz="140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0338C6E-EE43-6A3D-8966-77CC5696DCE1}"/>
              </a:ext>
            </a:extLst>
          </p:cNvPr>
          <p:cNvSpPr txBox="1"/>
          <p:nvPr/>
        </p:nvSpPr>
        <p:spPr>
          <a:xfrm>
            <a:off x="507964" y="1503125"/>
            <a:ext cx="4673074" cy="338554"/>
          </a:xfrm>
          <a:prstGeom prst="rect">
            <a:avLst/>
          </a:prstGeom>
          <a:noFill/>
        </p:spPr>
        <p:txBody>
          <a:bodyPr wrap="none" rtlCol="0">
            <a:spAutoFit/>
          </a:bodyPr>
          <a:lstStyle/>
          <a:p>
            <a:r>
              <a:rPr lang="en-IN" sz="1600" u="none" strike="noStrike">
                <a:solidFill>
                  <a:srgbClr val="63B456"/>
                </a:solidFill>
                <a:effectLst/>
                <a:latin typeface="Consolas" panose="020B0609020204030204" pitchFamily="49" charset="0"/>
                <a:cs typeface="Consolas" panose="020B0609020204030204" pitchFamily="49" charset="0"/>
              </a:rPr>
              <a:t>-- Missing filter on distribution column</a:t>
            </a:r>
            <a:endParaRPr lang="en-US" sz="1600"/>
          </a:p>
        </p:txBody>
      </p:sp>
      <p:sp>
        <p:nvSpPr>
          <p:cNvPr id="7" name="TextBox 6">
            <a:extLst>
              <a:ext uri="{FF2B5EF4-FFF2-40B4-BE49-F238E27FC236}">
                <a16:creationId xmlns:a16="http://schemas.microsoft.com/office/drawing/2014/main" id="{B8D8ED4C-B4D5-7D3D-1EBC-59160D7CFFE7}"/>
              </a:ext>
            </a:extLst>
          </p:cNvPr>
          <p:cNvSpPr txBox="1"/>
          <p:nvPr/>
        </p:nvSpPr>
        <p:spPr>
          <a:xfrm>
            <a:off x="6223591" y="1893154"/>
            <a:ext cx="5650906" cy="523220"/>
          </a:xfrm>
          <a:prstGeom prst="rect">
            <a:avLst/>
          </a:prstGeom>
          <a:noFill/>
        </p:spPr>
        <p:txBody>
          <a:bodyPr wrap="none" rtlCol="0">
            <a:spAutoFit/>
          </a:bodyPr>
          <a:lstStyle/>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UPDATE</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ads</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SET</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impressions_count</a:t>
            </a:r>
            <a:r>
              <a:rPr lang="en-IN" sz="1400" u="none" strike="noStrike">
                <a:effectLst/>
                <a:latin typeface="Consolas" panose="020B0609020204030204" pitchFamily="49" charset="0"/>
                <a:cs typeface="Consolas" panose="020B0609020204030204" pitchFamily="49" charset="0"/>
              </a:rPr>
              <a:t> = impressions_count+1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WHERE id = 42 AND </a:t>
            </a:r>
            <a:r>
              <a:rPr lang="en-IN" sz="1400" b="1" u="none" strike="noStrike" err="1">
                <a:solidFill>
                  <a:srgbClr val="00B0F0"/>
                </a:solidFill>
                <a:effectLst/>
                <a:latin typeface="Consolas" panose="020B0609020204030204" pitchFamily="49" charset="0"/>
                <a:cs typeface="Consolas" panose="020B0609020204030204" pitchFamily="49" charset="0"/>
              </a:rPr>
              <a:t>company_id</a:t>
            </a:r>
            <a:r>
              <a:rPr lang="en-IN" sz="1400" b="1" u="none" strike="noStrike">
                <a:solidFill>
                  <a:srgbClr val="00B0F0"/>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 1;</a:t>
            </a:r>
            <a:endParaRPr lang="en-US" sz="140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651870D8-7009-8B1C-1649-C0FAFFD08BC7}"/>
              </a:ext>
            </a:extLst>
          </p:cNvPr>
          <p:cNvSpPr txBox="1"/>
          <p:nvPr/>
        </p:nvSpPr>
        <p:spPr>
          <a:xfrm>
            <a:off x="6223591" y="1503125"/>
            <a:ext cx="4448654" cy="338554"/>
          </a:xfrm>
          <a:prstGeom prst="rect">
            <a:avLst/>
          </a:prstGeom>
          <a:noFill/>
        </p:spPr>
        <p:txBody>
          <a:bodyPr wrap="none" rtlCol="0">
            <a:spAutoFit/>
          </a:bodyPr>
          <a:lstStyle/>
          <a:p>
            <a:r>
              <a:rPr lang="en-IN" sz="1600" u="none" strike="noStrike">
                <a:solidFill>
                  <a:srgbClr val="63B456"/>
                </a:solidFill>
                <a:effectLst/>
                <a:latin typeface="Consolas" panose="020B0609020204030204" pitchFamily="49" charset="0"/>
                <a:cs typeface="Consolas" panose="020B0609020204030204" pitchFamily="49" charset="0"/>
              </a:rPr>
              <a:t>-- Added filter on distribution column</a:t>
            </a:r>
            <a:endParaRPr lang="en-US" sz="1600"/>
          </a:p>
        </p:txBody>
      </p:sp>
      <p:sp>
        <p:nvSpPr>
          <p:cNvPr id="11" name="TextBox 10">
            <a:extLst>
              <a:ext uri="{FF2B5EF4-FFF2-40B4-BE49-F238E27FC236}">
                <a16:creationId xmlns:a16="http://schemas.microsoft.com/office/drawing/2014/main" id="{4AF628EB-550E-3406-195E-4846827EA10D}"/>
              </a:ext>
            </a:extLst>
          </p:cNvPr>
          <p:cNvSpPr txBox="1"/>
          <p:nvPr/>
        </p:nvSpPr>
        <p:spPr>
          <a:xfrm>
            <a:off x="507964" y="3190701"/>
            <a:ext cx="4458272" cy="954107"/>
          </a:xfrm>
          <a:prstGeom prst="rect">
            <a:avLst/>
          </a:prstGeom>
          <a:noFill/>
        </p:spPr>
        <p:txBody>
          <a:bodyPr wrap="none" rtlCol="0">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count(</a:t>
            </a:r>
            <a:r>
              <a:rPr lang="en-IN" sz="1400" err="1">
                <a:effectLst/>
                <a:latin typeface="Consolas" panose="020B0609020204030204" pitchFamily="49" charset="0"/>
                <a:cs typeface="Consolas" panose="020B0609020204030204" pitchFamily="49" charset="0"/>
              </a:rPr>
              <a:t>event_id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page</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LEFT JOIN</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event</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USING </a:t>
            </a:r>
            <a:r>
              <a:rPr lang="en-IN" sz="1400">
                <a:effectLst/>
                <a:latin typeface="Consolas" panose="020B0609020204030204" pitchFamily="49" charset="0"/>
                <a:cs typeface="Consolas" panose="020B0609020204030204" pitchFamily="49" charset="0"/>
              </a:rPr>
              <a:t>(</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tenant_id</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208050"/>
                </a:solidFill>
                <a:effectLst/>
                <a:latin typeface="Consolas" panose="020B0609020204030204" pitchFamily="49" charset="0"/>
                <a:cs typeface="Consolas" panose="020B0609020204030204" pitchFamily="49" charset="0"/>
              </a:rPr>
              <a:t>6</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AND path LIKE </a:t>
            </a:r>
            <a:r>
              <a:rPr lang="en-IN" sz="1400">
                <a:solidFill>
                  <a:srgbClr val="4070A0"/>
                </a:solidFill>
                <a:effectLst/>
                <a:latin typeface="Consolas" panose="020B0609020204030204" pitchFamily="49" charset="0"/>
                <a:cs typeface="Consolas" panose="020B0609020204030204" pitchFamily="49" charset="0"/>
              </a:rPr>
              <a:t>'/blog%’</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GROUP BY </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F485B898-77B0-57A2-BEDA-3E22ECCCCCF3}"/>
              </a:ext>
            </a:extLst>
          </p:cNvPr>
          <p:cNvSpPr txBox="1"/>
          <p:nvPr/>
        </p:nvSpPr>
        <p:spPr>
          <a:xfrm>
            <a:off x="6223591" y="3190700"/>
            <a:ext cx="4458272" cy="954107"/>
          </a:xfrm>
          <a:prstGeom prst="rect">
            <a:avLst/>
          </a:prstGeom>
          <a:noFill/>
        </p:spPr>
        <p:txBody>
          <a:bodyPr wrap="none" rtlCol="0">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count(</a:t>
            </a:r>
            <a:r>
              <a:rPr lang="en-IN" sz="1400" err="1">
                <a:effectLst/>
                <a:latin typeface="Consolas" panose="020B0609020204030204" pitchFamily="49" charset="0"/>
                <a:cs typeface="Consolas" panose="020B0609020204030204" pitchFamily="49" charset="0"/>
              </a:rPr>
              <a:t>event_id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page</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LEFT JOIN</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event</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USING </a:t>
            </a:r>
            <a:r>
              <a:rPr lang="en-IN" sz="1400">
                <a:effectLst/>
                <a:latin typeface="Consolas" panose="020B0609020204030204" pitchFamily="49" charset="0"/>
                <a:cs typeface="Consolas" panose="020B0609020204030204" pitchFamily="49" charset="0"/>
              </a:rPr>
              <a:t>(</a:t>
            </a:r>
            <a:r>
              <a:rPr lang="en-IN" sz="1400" b="1" err="1">
                <a:solidFill>
                  <a:srgbClr val="00B0F0"/>
                </a:solidFill>
                <a:effectLst/>
                <a:latin typeface="Consolas" panose="020B0609020204030204" pitchFamily="49" charset="0"/>
                <a:cs typeface="Consolas" panose="020B0609020204030204" pitchFamily="49" charset="0"/>
              </a:rPr>
              <a:t>tenant_id</a:t>
            </a:r>
            <a:r>
              <a:rPr lang="en-IN" sz="1400">
                <a:solidFill>
                  <a:srgbClr val="00B0F0"/>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tenant_id</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208050"/>
                </a:solidFill>
                <a:effectLst/>
                <a:latin typeface="Consolas" panose="020B0609020204030204" pitchFamily="49" charset="0"/>
                <a:cs typeface="Consolas" panose="020B0609020204030204" pitchFamily="49" charset="0"/>
              </a:rPr>
              <a:t>6</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AND path LIKE </a:t>
            </a:r>
            <a:r>
              <a:rPr lang="en-IN" sz="1400">
                <a:solidFill>
                  <a:srgbClr val="4070A0"/>
                </a:solidFill>
                <a:effectLst/>
                <a:latin typeface="Consolas" panose="020B0609020204030204" pitchFamily="49" charset="0"/>
                <a:cs typeface="Consolas" panose="020B0609020204030204" pitchFamily="49" charset="0"/>
              </a:rPr>
              <a:t>'/blog%’</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GROUP BY </a:t>
            </a:r>
            <a:r>
              <a:rPr lang="en-IN" sz="1400" err="1">
                <a:effectLst/>
                <a:latin typeface="Consolas" panose="020B0609020204030204" pitchFamily="49" charset="0"/>
                <a:cs typeface="Consolas" panose="020B0609020204030204" pitchFamily="49" charset="0"/>
              </a:rPr>
              <a:t>page_id</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ECDD11A2-C447-1BF0-490D-88BF2D646A74}"/>
              </a:ext>
            </a:extLst>
          </p:cNvPr>
          <p:cNvSpPr txBox="1"/>
          <p:nvPr/>
        </p:nvSpPr>
        <p:spPr>
          <a:xfrm>
            <a:off x="507964" y="2882923"/>
            <a:ext cx="3961341" cy="307777"/>
          </a:xfrm>
          <a:prstGeom prst="rect">
            <a:avLst/>
          </a:prstGeom>
          <a:noFill/>
        </p:spPr>
        <p:txBody>
          <a:bodyPr wrap="none" rtlCol="0">
            <a:spAutoFit/>
          </a:bodyPr>
          <a:lstStyle/>
          <a:p>
            <a:r>
              <a:rPr lang="en-US" sz="1400">
                <a:solidFill>
                  <a:srgbClr val="00B050"/>
                </a:solidFill>
                <a:latin typeface="Consolas" panose="020B0609020204030204" pitchFamily="49" charset="0"/>
                <a:cs typeface="Consolas" panose="020B0609020204030204" pitchFamily="49" charset="0"/>
              </a:rPr>
              <a:t>-- Missing distribution column in join</a:t>
            </a:r>
          </a:p>
        </p:txBody>
      </p:sp>
      <p:sp>
        <p:nvSpPr>
          <p:cNvPr id="16" name="TextBox 15">
            <a:extLst>
              <a:ext uri="{FF2B5EF4-FFF2-40B4-BE49-F238E27FC236}">
                <a16:creationId xmlns:a16="http://schemas.microsoft.com/office/drawing/2014/main" id="{43488D66-4B01-FB67-FDDB-3D5CDC821127}"/>
              </a:ext>
            </a:extLst>
          </p:cNvPr>
          <p:cNvSpPr txBox="1"/>
          <p:nvPr/>
        </p:nvSpPr>
        <p:spPr>
          <a:xfrm>
            <a:off x="6223591" y="2882922"/>
            <a:ext cx="3762568" cy="307777"/>
          </a:xfrm>
          <a:prstGeom prst="rect">
            <a:avLst/>
          </a:prstGeom>
          <a:noFill/>
        </p:spPr>
        <p:txBody>
          <a:bodyPr wrap="none" rtlCol="0">
            <a:spAutoFit/>
          </a:bodyPr>
          <a:lstStyle/>
          <a:p>
            <a:r>
              <a:rPr lang="en-US" sz="1400">
                <a:solidFill>
                  <a:srgbClr val="00B050"/>
                </a:solidFill>
                <a:latin typeface="Consolas" panose="020B0609020204030204" pitchFamily="49" charset="0"/>
                <a:cs typeface="Consolas" panose="020B0609020204030204" pitchFamily="49" charset="0"/>
              </a:rPr>
              <a:t>-- Added distribution column in join</a:t>
            </a:r>
          </a:p>
        </p:txBody>
      </p:sp>
      <p:cxnSp>
        <p:nvCxnSpPr>
          <p:cNvPr id="18" name="Straight Connector 17" title="Decorative">
            <a:extLst>
              <a:ext uri="{FF2B5EF4-FFF2-40B4-BE49-F238E27FC236}">
                <a16:creationId xmlns:a16="http://schemas.microsoft.com/office/drawing/2014/main" id="{26119141-7D57-266C-DEC6-DF0379427EE1}"/>
              </a:ext>
            </a:extLst>
          </p:cNvPr>
          <p:cNvCxnSpPr>
            <a:cxnSpLocks/>
          </p:cNvCxnSpPr>
          <p:nvPr/>
        </p:nvCxnSpPr>
        <p:spPr>
          <a:xfrm>
            <a:off x="6013282" y="1503125"/>
            <a:ext cx="0" cy="451966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7DBB1F-4648-6AAD-6E0E-CEE0BC477D8B}"/>
              </a:ext>
            </a:extLst>
          </p:cNvPr>
          <p:cNvSpPr txBox="1"/>
          <p:nvPr/>
        </p:nvSpPr>
        <p:spPr>
          <a:xfrm>
            <a:off x="507964" y="4477591"/>
            <a:ext cx="4259499" cy="1323439"/>
          </a:xfrm>
          <a:prstGeom prst="rect">
            <a:avLst/>
          </a:prstGeom>
          <a:noFill/>
        </p:spPr>
        <p:txBody>
          <a:bodyPr wrap="none" rtlCol="0">
            <a:spAutoFit/>
          </a:bodyPr>
          <a:lstStyle/>
          <a:p>
            <a:pPr>
              <a:spcAft>
                <a:spcPts val="1200"/>
              </a:spcAft>
            </a:pPr>
            <a:r>
              <a:rPr lang="en-IN" sz="1400" u="none" strike="noStrike">
                <a:solidFill>
                  <a:srgbClr val="63B456"/>
                </a:solidFill>
                <a:effectLst/>
                <a:latin typeface="Consolas" panose="020B0609020204030204" pitchFamily="49" charset="0"/>
                <a:cs typeface="Consolas" panose="020B0609020204030204" pitchFamily="49" charset="0"/>
              </a:rPr>
              <a:t>-- logically correct, but slow</a:t>
            </a:r>
            <a:r>
              <a:rPr lang="en-IN" sz="1400" u="none" strike="noStrike">
                <a:solidFill>
                  <a:srgbClr val="E6E6E6"/>
                </a:solidFill>
                <a:effectLst/>
                <a:latin typeface="Consolas" panose="020B0609020204030204" pitchFamily="49" charset="0"/>
                <a:cs typeface="Consolas" panose="020B0609020204030204" pitchFamily="49" charset="0"/>
              </a:rPr>
              <a:t> </a:t>
            </a:r>
          </a:p>
          <a:p>
            <a:r>
              <a:rPr lang="en-IN" sz="1400">
                <a:latin typeface="Consolas" panose="020B0609020204030204" pitchFamily="49" charset="0"/>
                <a:cs typeface="Consolas" panose="020B0609020204030204" pitchFamily="49" charset="0"/>
              </a:rPr>
              <a:t>;</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WITH</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single_ad</a:t>
            </a:r>
            <a:r>
              <a:rPr lang="en-IN" sz="1400" u="none" strike="noStrike">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AS</a:t>
            </a:r>
            <a:r>
              <a:rPr lang="en-IN" sz="1400" u="none" strike="noStrike">
                <a:solidFill>
                  <a:srgbClr val="E6E6E6"/>
                </a:solidFill>
                <a:effectLst/>
                <a:latin typeface="Consolas" panose="020B0609020204030204" pitchFamily="49" charset="0"/>
                <a:cs typeface="Consolas" panose="020B0609020204030204" pitchFamily="49" charset="0"/>
              </a:rPr>
              <a:t> </a:t>
            </a:r>
          </a:p>
          <a:p>
            <a:r>
              <a:rPr lang="en-IN" sz="1400" u="none" strike="noStrike">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SELECT * FROM </a:t>
            </a:r>
            <a:r>
              <a:rPr lang="en-IN" sz="1400" u="none" strike="noStrike">
                <a:effectLst/>
                <a:latin typeface="Consolas" panose="020B0609020204030204" pitchFamily="49" charset="0"/>
                <a:cs typeface="Consolas" panose="020B0609020204030204" pitchFamily="49" charset="0"/>
              </a:rPr>
              <a:t>ads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WHERE id</a:t>
            </a:r>
            <a:r>
              <a:rPr lang="en-IN" sz="1400" u="none" strike="noStrike">
                <a:effectLst/>
                <a:latin typeface="Consolas" panose="020B0609020204030204" pitchFamily="49" charset="0"/>
                <a:cs typeface="Consolas" panose="020B0609020204030204" pitchFamily="49" charset="0"/>
              </a:rPr>
              <a:t>=1 )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SELECT * FROM </a:t>
            </a:r>
            <a:r>
              <a:rPr lang="en-IN" sz="1400" u="none" strike="noStrike" err="1">
                <a:effectLst/>
                <a:latin typeface="Consolas" panose="020B0609020204030204" pitchFamily="49" charset="0"/>
                <a:cs typeface="Consolas" panose="020B0609020204030204" pitchFamily="49" charset="0"/>
              </a:rPr>
              <a:t>single_ad</a:t>
            </a:r>
            <a:r>
              <a:rPr lang="en-IN" sz="1400" u="none" strike="noStrike">
                <a:effectLst/>
                <a:latin typeface="Consolas" panose="020B0609020204030204" pitchFamily="49" charset="0"/>
                <a:cs typeface="Consolas" panose="020B0609020204030204" pitchFamily="49" charset="0"/>
              </a:rPr>
              <a:t> s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JOIN</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campaigns c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ON</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a:t>
            </a:r>
            <a:r>
              <a:rPr lang="en-IN" sz="1400" u="none" strike="noStrike" err="1">
                <a:effectLst/>
                <a:latin typeface="Consolas" panose="020B0609020204030204" pitchFamily="49" charset="0"/>
                <a:cs typeface="Consolas" panose="020B0609020204030204" pitchFamily="49" charset="0"/>
              </a:rPr>
              <a:t>s.campaign_id</a:t>
            </a:r>
            <a:r>
              <a:rPr lang="en-IN" sz="1400" u="none" strike="noStrike">
                <a:effectLst/>
                <a:latin typeface="Consolas" panose="020B0609020204030204" pitchFamily="49" charset="0"/>
                <a:cs typeface="Consolas" panose="020B0609020204030204" pitchFamily="49" charset="0"/>
              </a:rPr>
              <a:t>=</a:t>
            </a:r>
            <a:r>
              <a:rPr lang="en-IN" sz="1400" u="none" strike="noStrike" err="1">
                <a:effectLst/>
                <a:latin typeface="Consolas" panose="020B0609020204030204" pitchFamily="49" charset="0"/>
                <a:cs typeface="Consolas" panose="020B0609020204030204" pitchFamily="49" charset="0"/>
              </a:rPr>
              <a:t>c.id</a:t>
            </a:r>
            <a:r>
              <a:rPr lang="en-IN" sz="1400" u="none" strike="noStrike">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885F573-CE52-F418-1A40-F34D5DECD1CF}"/>
              </a:ext>
            </a:extLst>
          </p:cNvPr>
          <p:cNvSpPr txBox="1"/>
          <p:nvPr/>
        </p:nvSpPr>
        <p:spPr>
          <a:xfrm>
            <a:off x="6223591" y="4463740"/>
            <a:ext cx="5153975" cy="1538883"/>
          </a:xfrm>
          <a:prstGeom prst="rect">
            <a:avLst/>
          </a:prstGeom>
          <a:noFill/>
        </p:spPr>
        <p:txBody>
          <a:bodyPr wrap="none" rtlCol="0">
            <a:spAutoFit/>
          </a:bodyPr>
          <a:lstStyle/>
          <a:p>
            <a:pPr>
              <a:spcAft>
                <a:spcPts val="1200"/>
              </a:spcAft>
            </a:pPr>
            <a:r>
              <a:rPr lang="en-IN" sz="1400" u="none" strike="noStrike">
                <a:solidFill>
                  <a:srgbClr val="63B456"/>
                </a:solidFill>
                <a:effectLst/>
                <a:latin typeface="Consolas" panose="020B0609020204030204" pitchFamily="49" charset="0"/>
                <a:cs typeface="Consolas" panose="020B0609020204030204" pitchFamily="49" charset="0"/>
              </a:rPr>
              <a:t>-- faster, joining on distribution column</a:t>
            </a:r>
            <a:r>
              <a:rPr lang="en-IN" sz="1400" u="none" strike="noStrike">
                <a:solidFill>
                  <a:srgbClr val="E6E6E6"/>
                </a:solidFill>
                <a:effectLst/>
                <a:latin typeface="Consolas" panose="020B0609020204030204" pitchFamily="49" charset="0"/>
                <a:cs typeface="Consolas" panose="020B0609020204030204" pitchFamily="49" charset="0"/>
              </a:rPr>
              <a:t> </a:t>
            </a:r>
          </a:p>
          <a:p>
            <a:r>
              <a:rPr lang="en-IN" sz="1400">
                <a:latin typeface="Consolas" panose="020B0609020204030204" pitchFamily="49" charset="0"/>
                <a:cs typeface="Consolas" panose="020B0609020204030204" pitchFamily="49" charset="0"/>
              </a:rPr>
              <a:t>;</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WITH</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single_ad</a:t>
            </a:r>
            <a:r>
              <a:rPr lang="en-IN" sz="1400" u="none" strike="noStrike">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AS</a:t>
            </a:r>
            <a:r>
              <a:rPr lang="en-IN" sz="1400" u="none" strike="noStrike">
                <a:solidFill>
                  <a:srgbClr val="E6E6E6"/>
                </a:solidFill>
                <a:effectLst/>
                <a:latin typeface="Consolas" panose="020B0609020204030204" pitchFamily="49" charset="0"/>
                <a:cs typeface="Consolas" panose="020B0609020204030204" pitchFamily="49" charset="0"/>
              </a:rPr>
              <a:t>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 SELECT * FROM </a:t>
            </a:r>
            <a:r>
              <a:rPr lang="en-IN" sz="1400" u="none" strike="noStrike">
                <a:effectLst/>
                <a:latin typeface="Consolas" panose="020B0609020204030204" pitchFamily="49" charset="0"/>
                <a:cs typeface="Consolas" panose="020B0609020204030204" pitchFamily="49" charset="0"/>
              </a:rPr>
              <a:t>ads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WHERE</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id=1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and</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solidFill>
                  <a:srgbClr val="00B0F0"/>
                </a:solidFill>
                <a:effectLst/>
                <a:latin typeface="Consolas" panose="020B0609020204030204" pitchFamily="49" charset="0"/>
                <a:cs typeface="Consolas" panose="020B0609020204030204" pitchFamily="49" charset="0"/>
              </a:rPr>
              <a:t>company_id</a:t>
            </a:r>
            <a:r>
              <a:rPr lang="en-IN" sz="1400" u="none" strike="noStrike">
                <a:effectLst/>
                <a:latin typeface="Consolas" panose="020B0609020204030204" pitchFamily="49" charset="0"/>
                <a:cs typeface="Consolas" panose="020B0609020204030204" pitchFamily="49" charset="0"/>
              </a:rPr>
              <a:t>=1 )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SELECT * FROM </a:t>
            </a:r>
            <a:r>
              <a:rPr lang="en-IN" sz="1400" u="none" strike="noStrike" err="1">
                <a:effectLst/>
                <a:latin typeface="Consolas" panose="020B0609020204030204" pitchFamily="49" charset="0"/>
                <a:cs typeface="Consolas" panose="020B0609020204030204" pitchFamily="49" charset="0"/>
              </a:rPr>
              <a:t>single_ad</a:t>
            </a:r>
            <a:r>
              <a:rPr lang="en-IN" sz="1400" u="none" strike="noStrike">
                <a:effectLst/>
                <a:latin typeface="Consolas" panose="020B0609020204030204" pitchFamily="49" charset="0"/>
                <a:cs typeface="Consolas" panose="020B0609020204030204" pitchFamily="49" charset="0"/>
              </a:rPr>
              <a:t> s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JOIN</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campaigns c</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ON</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a:t>
            </a:r>
            <a:r>
              <a:rPr lang="en-IN" sz="1400" u="none" strike="noStrike" err="1">
                <a:effectLst/>
                <a:latin typeface="Consolas" panose="020B0609020204030204" pitchFamily="49" charset="0"/>
                <a:cs typeface="Consolas" panose="020B0609020204030204" pitchFamily="49" charset="0"/>
              </a:rPr>
              <a:t>s.campaign_id</a:t>
            </a:r>
            <a:r>
              <a:rPr lang="en-IN" sz="1400" u="none" strike="noStrike">
                <a:effectLst/>
                <a:latin typeface="Consolas" panose="020B0609020204030204" pitchFamily="49" charset="0"/>
                <a:cs typeface="Consolas" panose="020B0609020204030204" pitchFamily="49" charset="0"/>
              </a:rPr>
              <a:t>=</a:t>
            </a:r>
            <a:r>
              <a:rPr lang="en-IN" sz="1400" u="none" strike="noStrike" err="1">
                <a:effectLst/>
                <a:latin typeface="Consolas" panose="020B0609020204030204" pitchFamily="49" charset="0"/>
                <a:cs typeface="Consolas" panose="020B0609020204030204" pitchFamily="49" charset="0"/>
              </a:rPr>
              <a:t>c.id</a:t>
            </a:r>
            <a:r>
              <a:rPr lang="en-IN" sz="1400" u="none" strike="noStrike">
                <a:effectLst/>
                <a:latin typeface="Consolas" panose="020B0609020204030204" pitchFamily="49" charset="0"/>
                <a:cs typeface="Consolas" panose="020B0609020204030204" pitchFamily="49" charset="0"/>
              </a:rPr>
              <a:t>) </a:t>
            </a:r>
          </a:p>
          <a:p>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WHERE</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s.</a:t>
            </a:r>
            <a:r>
              <a:rPr lang="en-IN" sz="1400" u="none" strike="noStrike" err="1">
                <a:solidFill>
                  <a:srgbClr val="00B0F0"/>
                </a:solidFill>
                <a:effectLst/>
                <a:latin typeface="Consolas" panose="020B0609020204030204" pitchFamily="49" charset="0"/>
                <a:cs typeface="Consolas" panose="020B0609020204030204" pitchFamily="49" charset="0"/>
              </a:rPr>
              <a:t>company_id</a:t>
            </a:r>
            <a:r>
              <a:rPr lang="en-IN" sz="1400" u="none" strike="noStrike">
                <a:effectLst/>
                <a:latin typeface="Consolas" panose="020B0609020204030204" pitchFamily="49" charset="0"/>
                <a:cs typeface="Consolas" panose="020B0609020204030204" pitchFamily="49" charset="0"/>
              </a:rPr>
              <a:t>=1 </a:t>
            </a:r>
            <a:r>
              <a:rPr lang="en-IN" sz="1400" u="none" strike="noStrike">
                <a:solidFill>
                  <a:schemeClr val="accent1">
                    <a:lumMod val="75000"/>
                  </a:schemeClr>
                </a:solidFill>
                <a:effectLst/>
                <a:latin typeface="Consolas" panose="020B0609020204030204" pitchFamily="49" charset="0"/>
                <a:cs typeface="Consolas" panose="020B0609020204030204" pitchFamily="49" charset="0"/>
              </a:rPr>
              <a:t>AND</a:t>
            </a:r>
            <a:r>
              <a:rPr lang="en-IN" sz="1400" u="none" strike="noStrike">
                <a:solidFill>
                  <a:srgbClr val="E6E6E6"/>
                </a:solidFill>
                <a:effectLst/>
                <a:latin typeface="Consolas" panose="020B0609020204030204" pitchFamily="49" charset="0"/>
                <a:cs typeface="Consolas" panose="020B0609020204030204" pitchFamily="49" charset="0"/>
              </a:rPr>
              <a:t> </a:t>
            </a:r>
            <a:r>
              <a:rPr lang="en-IN" sz="1400" u="none" strike="noStrike" err="1">
                <a:effectLst/>
                <a:latin typeface="Consolas" panose="020B0609020204030204" pitchFamily="49" charset="0"/>
                <a:cs typeface="Consolas" panose="020B0609020204030204" pitchFamily="49" charset="0"/>
              </a:rPr>
              <a:t>c.</a:t>
            </a:r>
            <a:r>
              <a:rPr lang="en-IN" sz="1400" u="none" strike="noStrike" err="1">
                <a:solidFill>
                  <a:srgbClr val="00B0F0"/>
                </a:solidFill>
                <a:effectLst/>
                <a:latin typeface="Consolas" panose="020B0609020204030204" pitchFamily="49" charset="0"/>
                <a:cs typeface="Consolas" panose="020B0609020204030204" pitchFamily="49" charset="0"/>
              </a:rPr>
              <a:t>company_id</a:t>
            </a:r>
            <a:r>
              <a:rPr lang="en-IN" sz="1400" u="none" strike="noStrike">
                <a:solidFill>
                  <a:srgbClr val="00B0F0"/>
                </a:solidFill>
                <a:effectLst/>
                <a:latin typeface="Consolas" panose="020B0609020204030204" pitchFamily="49" charset="0"/>
                <a:cs typeface="Consolas" panose="020B0609020204030204" pitchFamily="49" charset="0"/>
              </a:rPr>
              <a:t> </a:t>
            </a:r>
            <a:r>
              <a:rPr lang="en-IN" sz="1400" u="none" strike="noStrike">
                <a:effectLst/>
                <a:latin typeface="Consolas" panose="020B0609020204030204" pitchFamily="49" charset="0"/>
                <a:cs typeface="Consolas" panose="020B0609020204030204" pitchFamily="49" charset="0"/>
              </a:rPr>
              <a:t>= 1;</a:t>
            </a:r>
            <a:endParaRPr lang="en-US"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794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59D-8D8A-4281-4FED-CD2081CA1D6A}"/>
              </a:ext>
            </a:extLst>
          </p:cNvPr>
          <p:cNvSpPr>
            <a:spLocks noGrp="1"/>
          </p:cNvSpPr>
          <p:nvPr>
            <p:ph type="title"/>
          </p:nvPr>
        </p:nvSpPr>
        <p:spPr>
          <a:xfrm>
            <a:off x="816935" y="248167"/>
            <a:ext cx="10134600" cy="858033"/>
          </a:xfrm>
        </p:spPr>
        <p:txBody>
          <a:bodyPr>
            <a:normAutofit/>
          </a:bodyPr>
          <a:lstStyle/>
          <a:p>
            <a:pPr algn="ctr"/>
            <a:r>
              <a:rPr lang="en-IN" sz="4000" b="1" u="none" strike="noStrike">
                <a:solidFill>
                  <a:schemeClr val="accent1">
                    <a:lumMod val="75000"/>
                  </a:schemeClr>
                </a:solidFill>
                <a:effectLst/>
                <a:latin typeface="Segoe UI Semibold" panose="020B0502040204020203" pitchFamily="34" charset="0"/>
                <a:cs typeface="Segoe UI Semibold" panose="020B0502040204020203" pitchFamily="34" charset="0"/>
              </a:rPr>
              <a:t>System health and locks</a:t>
            </a:r>
            <a:endParaRPr lang="en-US" sz="4000"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C00DB5D7-4A36-0510-FB5B-0DAE67663F06}"/>
              </a:ext>
            </a:extLst>
          </p:cNvPr>
          <p:cNvSpPr txBox="1"/>
          <p:nvPr/>
        </p:nvSpPr>
        <p:spPr>
          <a:xfrm>
            <a:off x="897829" y="1278088"/>
            <a:ext cx="10610603" cy="5478423"/>
          </a:xfrm>
          <a:prstGeom prst="rect">
            <a:avLst/>
          </a:prstGeom>
          <a:noFill/>
        </p:spPr>
        <p:txBody>
          <a:bodyPr wrap="square" rtlCol="0">
            <a:spAutoFit/>
          </a:bodyPr>
          <a:lstStyle/>
          <a:p>
            <a:r>
              <a:rPr lang="en-IN" sz="1600">
                <a:solidFill>
                  <a:schemeClr val="accent6">
                    <a:lumMod val="75000"/>
                  </a:schemeClr>
                </a:solidFill>
                <a:effectLst/>
                <a:latin typeface="Consolas" panose="020B0609020204030204" pitchFamily="49" charset="0"/>
                <a:cs typeface="Consolas" panose="020B0609020204030204" pitchFamily="49" charset="0"/>
              </a:rPr>
              <a:t>-- Equivalent of </a:t>
            </a:r>
            <a:r>
              <a:rPr lang="en-IN" sz="1600" err="1">
                <a:solidFill>
                  <a:schemeClr val="accent6">
                    <a:lumMod val="75000"/>
                  </a:schemeClr>
                </a:solidFill>
                <a:effectLst/>
                <a:latin typeface="Consolas" panose="020B0609020204030204" pitchFamily="49" charset="0"/>
                <a:cs typeface="Consolas" panose="020B0609020204030204" pitchFamily="49" charset="0"/>
              </a:rPr>
              <a:t>pg_stat_statement</a:t>
            </a:r>
            <a:r>
              <a:rPr lang="en-IN" sz="1600">
                <a:solidFill>
                  <a:schemeClr val="accent6">
                    <a:lumMod val="75000"/>
                  </a:schemeClr>
                </a:solidFill>
                <a:effectLst/>
                <a:latin typeface="Consolas" panose="020B0609020204030204" pitchFamily="49" charset="0"/>
                <a:cs typeface="Consolas" panose="020B0609020204030204" pitchFamily="49" charset="0"/>
              </a:rPr>
              <a:t> with additional detail on source node containing data</a:t>
            </a:r>
          </a:p>
          <a:p>
            <a:r>
              <a:rPr lang="en-IN" sz="1600">
                <a:solidFill>
                  <a:schemeClr val="accent6">
                    <a:lumMod val="75000"/>
                  </a:schemeClr>
                </a:solidFill>
                <a:latin typeface="Consolas" panose="020B0609020204030204" pitchFamily="49" charset="0"/>
                <a:cs typeface="Consolas" panose="020B0609020204030204" pitchFamily="49" charset="0"/>
              </a:rPr>
              <a:t>-- Applicable for Citus 11 and above</a:t>
            </a:r>
            <a:endParaRPr lang="en-IN" sz="1600">
              <a:solidFill>
                <a:schemeClr val="accent6">
                  <a:lumMod val="75000"/>
                </a:schemeClr>
              </a:solidFill>
              <a:effectLst/>
              <a:latin typeface="Consolas" panose="020B0609020204030204" pitchFamily="49" charset="0"/>
              <a:cs typeface="Consolas" panose="020B0609020204030204" pitchFamily="49" charset="0"/>
            </a:endParaRPr>
          </a:p>
          <a:p>
            <a:endParaRPr lang="en-IN" sz="1600" b="0">
              <a:solidFill>
                <a:srgbClr val="42BDBD"/>
              </a:solidFill>
              <a:effectLst/>
            </a:endParaRPr>
          </a:p>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global_pid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nodeid</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is_worker_query</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query</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citus_stat_activity</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global_pid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110000000123</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endParaRPr lang="en-IN" sz="1400">
              <a:solidFill>
                <a:srgbClr val="00BFFF"/>
              </a:solidFill>
              <a:latin typeface="Consolas" panose="020B0609020204030204" pitchFamily="49" charset="0"/>
              <a:cs typeface="Consolas" panose="020B0609020204030204" pitchFamily="49" charset="0"/>
            </a:endParaRPr>
          </a:p>
          <a:p>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RECORD</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1</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endParaRPr lang="en-IN" sz="1400">
              <a:latin typeface="Consolas" panose="020B0609020204030204" pitchFamily="49" charset="0"/>
              <a:cs typeface="Consolas" panose="020B0609020204030204" pitchFamily="49" charset="0"/>
            </a:endParaRPr>
          </a:p>
          <a:p>
            <a:r>
              <a:rPr lang="en-IN" sz="1400" b="1" err="1">
                <a:solidFill>
                  <a:schemeClr val="accent2">
                    <a:lumMod val="75000"/>
                  </a:schemeClr>
                </a:solidFill>
                <a:effectLst/>
                <a:latin typeface="Consolas" panose="020B0609020204030204" pitchFamily="49" charset="0"/>
                <a:cs typeface="Consolas" panose="020B0609020204030204" pitchFamily="49" charset="0"/>
              </a:rPr>
              <a:t>global_pid</a:t>
            </a:r>
            <a:r>
              <a:rPr lang="en-IN" sz="1400" b="1">
                <a:solidFill>
                  <a:schemeClr val="accent2">
                    <a:lumMod val="75000"/>
                  </a:schemeClr>
                </a:solidFill>
                <a:latin typeface="Consolas" panose="020B0609020204030204" pitchFamily="49" charset="0"/>
                <a:cs typeface="Consolas" panose="020B0609020204030204" pitchFamily="49" charset="0"/>
              </a:rPr>
              <a:t> </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b="1">
                <a:solidFill>
                  <a:srgbClr val="5CB85C"/>
                </a:solidFill>
                <a:effectLst/>
                <a:latin typeface="Consolas" panose="020B0609020204030204" pitchFamily="49" charset="0"/>
                <a:cs typeface="Consolas" panose="020B0609020204030204" pitchFamily="49" charset="0"/>
              </a:rPr>
              <a:t>110000000123</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nodeid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11</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is_worker_query</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f</a:t>
            </a:r>
            <a:r>
              <a:rPr lang="en-IN" sz="1400">
                <a:latin typeface="Consolas" panose="020B0609020204030204" pitchFamily="49" charset="0"/>
                <a:cs typeface="Consolas" panose="020B0609020204030204" pitchFamily="49" charset="0"/>
              </a:rPr>
              <a:t> </a:t>
            </a:r>
          </a:p>
          <a:p>
            <a:r>
              <a:rPr lang="en-IN" sz="1400">
                <a:effectLst/>
                <a:latin typeface="Consolas" panose="020B0609020204030204" pitchFamily="49" charset="0"/>
                <a:cs typeface="Consolas" panose="020B0609020204030204" pitchFamily="49" charset="0"/>
              </a:rPr>
              <a:t>query</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42BDBD"/>
                </a:solidFill>
                <a:effectLst/>
                <a:latin typeface="Consolas" panose="020B0609020204030204" pitchFamily="49" charset="0"/>
                <a:cs typeface="Consolas" panose="020B0609020204030204" pitchFamily="49" charset="0"/>
              </a:rPr>
              <a:t>UPDATE</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tbl</a:t>
            </a:r>
            <a:r>
              <a:rPr lang="en-IN" sz="1400">
                <a:latin typeface="Consolas" panose="020B0609020204030204" pitchFamily="49" charset="0"/>
                <a:cs typeface="Consolas" panose="020B0609020204030204" pitchFamily="49" charset="0"/>
              </a:rPr>
              <a:t> </a:t>
            </a:r>
            <a:r>
              <a:rPr lang="en-IN" sz="1400">
                <a:solidFill>
                  <a:srgbClr val="42BDBD"/>
                </a:solidFill>
                <a:effectLst/>
                <a:latin typeface="Consolas" panose="020B0609020204030204" pitchFamily="49" charset="0"/>
                <a:cs typeface="Consolas" panose="020B0609020204030204" pitchFamily="49" charset="0"/>
              </a:rPr>
              <a:t>SET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b</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100</a:t>
            </a:r>
            <a:r>
              <a:rPr lang="en-IN" sz="1400">
                <a:latin typeface="Consolas" panose="020B0609020204030204" pitchFamily="49" charset="0"/>
                <a:cs typeface="Consolas" panose="020B0609020204030204" pitchFamily="49" charset="0"/>
              </a:rPr>
              <a:t> </a:t>
            </a:r>
            <a:r>
              <a:rPr lang="en-IN" sz="1400">
                <a:solidFill>
                  <a:srgbClr val="42BDBD"/>
                </a:solidFill>
                <a:effectLst/>
                <a:latin typeface="Consolas" panose="020B0609020204030204" pitchFamily="49" charset="0"/>
                <a:cs typeface="Consolas" panose="020B0609020204030204" pitchFamily="49" charset="0"/>
              </a:rPr>
              <a:t>WHERE</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0</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endParaRPr lang="en-IN" sz="1400">
              <a:solidFill>
                <a:schemeClr val="accent6">
                  <a:lumMod val="75000"/>
                </a:schemeClr>
              </a:solidFill>
              <a:latin typeface="Consolas" panose="020B0609020204030204" pitchFamily="49" charset="0"/>
              <a:cs typeface="Consolas" panose="020B0609020204030204" pitchFamily="49" charset="0"/>
            </a:endParaRPr>
          </a:p>
          <a:p>
            <a:endParaRPr lang="en-IN" sz="1600">
              <a:solidFill>
                <a:schemeClr val="accent6">
                  <a:lumMod val="75000"/>
                </a:schemeClr>
              </a:solidFill>
              <a:effectLst/>
              <a:latin typeface="Consolas" panose="020B0609020204030204" pitchFamily="49" charset="0"/>
              <a:cs typeface="Consolas" panose="020B0609020204030204" pitchFamily="49" charset="0"/>
            </a:endParaRPr>
          </a:p>
          <a:p>
            <a:endParaRPr lang="en-IN" sz="1600">
              <a:solidFill>
                <a:schemeClr val="accent6">
                  <a:lumMod val="75000"/>
                </a:schemeClr>
              </a:solidFill>
              <a:effectLst/>
              <a:latin typeface="Consolas" panose="020B0609020204030204" pitchFamily="49" charset="0"/>
              <a:cs typeface="Consolas" panose="020B0609020204030204" pitchFamily="49" charset="0"/>
            </a:endParaRPr>
          </a:p>
          <a:p>
            <a:r>
              <a:rPr lang="en-IN" sz="1600">
                <a:solidFill>
                  <a:schemeClr val="accent6">
                    <a:lumMod val="75000"/>
                  </a:schemeClr>
                </a:solidFill>
                <a:effectLst/>
                <a:latin typeface="Consolas" panose="020B0609020204030204" pitchFamily="49" charset="0"/>
                <a:cs typeface="Consolas" panose="020B0609020204030204" pitchFamily="49" charset="0"/>
              </a:rPr>
              <a:t>-- Update command here is blocking Delete</a:t>
            </a:r>
          </a:p>
          <a:p>
            <a:endParaRPr lang="en-IN" sz="1600">
              <a:solidFill>
                <a:schemeClr val="accent6">
                  <a:lumMod val="75000"/>
                </a:schemeClr>
              </a:solidFill>
              <a:effectLst/>
              <a:latin typeface="Consolas" panose="020B0609020204030204" pitchFamily="49" charset="0"/>
              <a:cs typeface="Consolas" panose="020B0609020204030204" pitchFamily="49" charset="0"/>
            </a:endParaRPr>
          </a:p>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citus_lock_waits</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RECORD</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1</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waiting_gpid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20000000345</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blocking_gpid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b="1">
                <a:solidFill>
                  <a:schemeClr val="accent2">
                    <a:lumMod val="75000"/>
                  </a:schemeClr>
                </a:solidFill>
                <a:effectLst/>
                <a:latin typeface="Consolas" panose="020B0609020204030204" pitchFamily="49" charset="0"/>
                <a:cs typeface="Consolas" panose="020B0609020204030204" pitchFamily="49" charset="0"/>
              </a:rPr>
              <a:t>110000000123</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blocked_statement</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DELETE</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tbl</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0</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current_statement_in_blocking_process</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UPDATE</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tbl</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SET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b</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100</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0</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waiting_nodeid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2</a:t>
            </a:r>
            <a:r>
              <a:rPr lang="en-IN" sz="1400">
                <a:latin typeface="Consolas" panose="020B0609020204030204" pitchFamily="49" charset="0"/>
                <a:cs typeface="Consolas" panose="020B0609020204030204" pitchFamily="49" charset="0"/>
              </a:rPr>
              <a:t> </a:t>
            </a:r>
          </a:p>
          <a:p>
            <a:r>
              <a:rPr lang="en-IN" sz="1400" err="1">
                <a:effectLst/>
                <a:latin typeface="Consolas" panose="020B0609020204030204" pitchFamily="49" charset="0"/>
                <a:cs typeface="Consolas" panose="020B0609020204030204" pitchFamily="49" charset="0"/>
              </a:rPr>
              <a:t>blocking_nodeid</a:t>
            </a:r>
            <a:r>
              <a:rPr lang="en-IN" sz="1400">
                <a:latin typeface="Consolas" panose="020B0609020204030204" pitchFamily="49" charset="0"/>
                <a:cs typeface="Consolas" panose="020B0609020204030204" pitchFamily="49" charset="0"/>
              </a:rPr>
              <a:t> 				</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5CB85C"/>
                </a:solidFill>
                <a:effectLst/>
                <a:latin typeface="Consolas" panose="020B0609020204030204" pitchFamily="49" charset="0"/>
                <a:cs typeface="Consolas" panose="020B0609020204030204" pitchFamily="49" charset="0"/>
              </a:rPr>
              <a:t>11</a:t>
            </a:r>
          </a:p>
          <a:p>
            <a:endParaRPr lang="en-IN" sz="1400">
              <a:solidFill>
                <a:srgbClr val="5CB85C"/>
              </a:solidFill>
              <a:latin typeface="Consolas" panose="020B0609020204030204" pitchFamily="49" charset="0"/>
              <a:cs typeface="Consolas" panose="020B0609020204030204" pitchFamily="49" charset="0"/>
            </a:endParaRPr>
          </a:p>
          <a:p>
            <a:endParaRPr lang="en-US"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09038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0B3F-81EB-B74E-0873-68E4AE25A634}"/>
              </a:ext>
            </a:extLst>
          </p:cNvPr>
          <p:cNvSpPr>
            <a:spLocks noGrp="1"/>
          </p:cNvSpPr>
          <p:nvPr>
            <p:ph type="title"/>
          </p:nvPr>
        </p:nvSpPr>
        <p:spPr>
          <a:xfrm>
            <a:off x="336696" y="320457"/>
            <a:ext cx="11391015" cy="868252"/>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Vacuuming</a:t>
            </a:r>
          </a:p>
        </p:txBody>
      </p:sp>
      <p:pic>
        <p:nvPicPr>
          <p:cNvPr id="4" name="Picture 3" descr="Decorative">
            <a:extLst>
              <a:ext uri="{FF2B5EF4-FFF2-40B4-BE49-F238E27FC236}">
                <a16:creationId xmlns:a16="http://schemas.microsoft.com/office/drawing/2014/main" id="{05B50A3F-FB7C-14E8-42B1-0A4047905A2F}"/>
              </a:ext>
            </a:extLst>
          </p:cNvPr>
          <p:cNvPicPr>
            <a:picLocks noChangeAspect="1"/>
          </p:cNvPicPr>
          <p:nvPr/>
        </p:nvPicPr>
        <p:blipFill>
          <a:blip r:embed="rId3"/>
          <a:stretch>
            <a:fillRect/>
          </a:stretch>
        </p:blipFill>
        <p:spPr>
          <a:xfrm>
            <a:off x="5874697" y="1293921"/>
            <a:ext cx="5980606" cy="4681574"/>
          </a:xfrm>
          <a:prstGeom prst="rect">
            <a:avLst/>
          </a:prstGeom>
        </p:spPr>
      </p:pic>
      <p:graphicFrame>
        <p:nvGraphicFramePr>
          <p:cNvPr id="7" name="Table 6">
            <a:extLst>
              <a:ext uri="{FF2B5EF4-FFF2-40B4-BE49-F238E27FC236}">
                <a16:creationId xmlns:a16="http://schemas.microsoft.com/office/drawing/2014/main" id="{22765DA6-FAC1-6CCF-6A04-840EA261CA85}"/>
              </a:ext>
            </a:extLst>
          </p:cNvPr>
          <p:cNvGraphicFramePr>
            <a:graphicFrameLocks noGrp="1"/>
          </p:cNvGraphicFramePr>
          <p:nvPr>
            <p:extLst>
              <p:ext uri="{D42A27DB-BD31-4B8C-83A1-F6EECF244321}">
                <p14:modId xmlns:p14="http://schemas.microsoft.com/office/powerpoint/2010/main" val="1545931193"/>
              </p:ext>
            </p:extLst>
          </p:nvPr>
        </p:nvGraphicFramePr>
        <p:xfrm>
          <a:off x="336697" y="1456660"/>
          <a:ext cx="5362354" cy="4465670"/>
        </p:xfrm>
        <a:graphic>
          <a:graphicData uri="http://schemas.openxmlformats.org/drawingml/2006/table">
            <a:tbl>
              <a:tblPr firstRow="1">
                <a:tableStyleId>{5C22544A-7EE6-4342-B048-85BDC9FD1C3A}</a:tableStyleId>
              </a:tblPr>
              <a:tblGrid>
                <a:gridCol w="2142268">
                  <a:extLst>
                    <a:ext uri="{9D8B030D-6E8A-4147-A177-3AD203B41FA5}">
                      <a16:colId xmlns:a16="http://schemas.microsoft.com/office/drawing/2014/main" val="1299565592"/>
                    </a:ext>
                  </a:extLst>
                </a:gridCol>
                <a:gridCol w="3220086">
                  <a:extLst>
                    <a:ext uri="{9D8B030D-6E8A-4147-A177-3AD203B41FA5}">
                      <a16:colId xmlns:a16="http://schemas.microsoft.com/office/drawing/2014/main" val="2293994417"/>
                    </a:ext>
                  </a:extLst>
                </a:gridCol>
              </a:tblGrid>
              <a:tr h="288252">
                <a:tc gridSpan="2">
                  <a:txBody>
                    <a:bodyPr/>
                    <a:lstStyle/>
                    <a:p>
                      <a:pPr marL="108000" algn="l" fontAlgn="b"/>
                      <a:r>
                        <a:rPr lang="en-IN" sz="1400" b="0" i="0" u="none" strike="noStrike">
                          <a:solidFill>
                            <a:schemeClr val="bg1"/>
                          </a:solidFill>
                          <a:effectLst/>
                          <a:latin typeface="Segoe UI" panose="020B0502040204020203" pitchFamily="34" charset="0"/>
                          <a:cs typeface="Segoe UI" panose="020B0502040204020203" pitchFamily="34" charset="0"/>
                        </a:rPr>
                        <a:t>Vacuum not triggered enough</a:t>
                      </a: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2335126891"/>
                  </a:ext>
                </a:extLst>
              </a:tr>
              <a:tr h="398062">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autovacuum_vacuum_scale_factor</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Lower the value to trigger vacuuming more frequently, useful for larger tables with more updates / deletes.</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696587492"/>
                  </a:ext>
                </a:extLst>
              </a:tr>
              <a:tr h="398062">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autovacuum_vacuum_insert_scale_factor</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Lower the values to trigger vacuuming more frequently for large, insert-heavy tables.</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892969194"/>
                  </a:ext>
                </a:extLst>
              </a:tr>
              <a:tr h="288252">
                <a:tc gridSpan="2">
                  <a:txBody>
                    <a:bodyPr/>
                    <a:lstStyle/>
                    <a:p>
                      <a:pPr marL="108000" algn="l" fontAlgn="b"/>
                      <a:r>
                        <a:rPr lang="en-IN" sz="1400" b="0" i="0" u="none" strike="noStrike">
                          <a:solidFill>
                            <a:schemeClr val="bg1"/>
                          </a:solidFill>
                          <a:effectLst/>
                          <a:latin typeface="Segoe UI" panose="020B0502040204020203" pitchFamily="34" charset="0"/>
                          <a:cs typeface="Segoe UI" panose="020B0502040204020203" pitchFamily="34" charset="0"/>
                        </a:rPr>
                        <a:t>Vacuum too slow</a:t>
                      </a: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1703718326"/>
                  </a:ext>
                </a:extLst>
              </a:tr>
              <a:tr h="321194">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autovacuum_vacuum_cost_delay</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Decrease to reduce cost limiting sleep time and make vacuuming faster.</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159703852"/>
                  </a:ext>
                </a:extLst>
              </a:tr>
              <a:tr h="476728">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autovacuum_vacuum_cost_limit</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Increase the cost to be accumulated before vacuum will sleep, thereby reducing sleep frequency and making vacuum go faster.</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693227402"/>
                  </a:ext>
                </a:extLst>
              </a:tr>
              <a:tr h="321194">
                <a:tc>
                  <a:txBody>
                    <a:bodyPr/>
                    <a:lstStyle/>
                    <a:p>
                      <a:pPr marL="72000" algn="l" fontAlgn="b"/>
                      <a:r>
                        <a:rPr lang="en-IN" sz="1000" b="0" i="0" u="none" strike="noStrike">
                          <a:effectLst/>
                          <a:latin typeface="Segoe UI" panose="020B0502040204020203" pitchFamily="34" charset="0"/>
                          <a:cs typeface="Segoe UI" panose="020B0502040204020203" pitchFamily="34" charset="0"/>
                        </a:rPr>
                        <a:t>autovacuum_max_workers</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Increase to allow more parallel workers to be triggered by </a:t>
                      </a:r>
                      <a:r>
                        <a:rPr lang="en-IN" sz="960" b="0" i="0" u="none" strike="noStrike" err="1">
                          <a:effectLst/>
                          <a:latin typeface="Segoe UI" panose="020B0502040204020203" pitchFamily="34" charset="0"/>
                          <a:cs typeface="Segoe UI" panose="020B0502040204020203" pitchFamily="34" charset="0"/>
                        </a:rPr>
                        <a:t>autovacuum</a:t>
                      </a:r>
                      <a:r>
                        <a:rPr lang="en-IN" sz="960" b="0" i="0" u="none" strike="noStrike">
                          <a:effectLst/>
                          <a:latin typeface="Segoe UI" panose="020B0502040204020203" pitchFamily="34" charset="0"/>
                          <a:cs typeface="Segoe UI" panose="020B0502040204020203" pitchFamily="34" charset="0"/>
                        </a:rPr>
                        <a:t>.</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914468147"/>
                  </a:ext>
                </a:extLst>
              </a:tr>
              <a:tr h="334155">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max_parallel_maintenance_workers</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Increase to allow `VACUUM` to vacuum more indexes in parallel.*</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348495004"/>
                  </a:ext>
                </a:extLst>
              </a:tr>
              <a:tr h="288252">
                <a:tc gridSpan="2">
                  <a:txBody>
                    <a:bodyPr/>
                    <a:lstStyle/>
                    <a:p>
                      <a:pPr marL="108000" algn="l" fontAlgn="b"/>
                      <a:r>
                        <a:rPr lang="en-IN" sz="1400" b="0" i="0" u="none" strike="noStrike">
                          <a:solidFill>
                            <a:schemeClr val="bg1"/>
                          </a:solidFill>
                          <a:effectLst/>
                          <a:latin typeface="Segoe UI" panose="020B0502040204020203" pitchFamily="34" charset="0"/>
                          <a:cs typeface="Segoe UI" panose="020B0502040204020203" pitchFamily="34" charset="0"/>
                        </a:rPr>
                        <a:t>Vacuum isn’t cleaning up dead rows</a:t>
                      </a: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2940726692"/>
                  </a:ext>
                </a:extLst>
              </a:tr>
              <a:tr h="321194">
                <a:tc>
                  <a:txBody>
                    <a:bodyPr/>
                    <a:lstStyle/>
                    <a:p>
                      <a:pPr marL="72000" algn="l" fontAlgn="b"/>
                      <a:r>
                        <a:rPr lang="en-IN" sz="1000" b="0" i="0" u="none" strike="noStrike">
                          <a:effectLst/>
                          <a:latin typeface="Segoe UI" panose="020B0502040204020203" pitchFamily="34" charset="0"/>
                          <a:cs typeface="Segoe UI" panose="020B0502040204020203" pitchFamily="34" charset="0"/>
                        </a:rPr>
                        <a:t>statement_timeout</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Set to automatically terminate long-running queries after a specified time.**</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848895364"/>
                  </a:ext>
                </a:extLst>
              </a:tr>
              <a:tr h="398062">
                <a:tc>
                  <a:txBody>
                    <a:bodyPr/>
                    <a:lstStyle/>
                    <a:p>
                      <a:pPr marL="72000" algn="l" fontAlgn="b"/>
                      <a:r>
                        <a:rPr lang="en-IN" sz="1000" b="0" i="0" u="none" strike="noStrike">
                          <a:effectLst/>
                          <a:latin typeface="Segoe UI" panose="020B0502040204020203" pitchFamily="34" charset="0"/>
                          <a:cs typeface="Segoe UI" panose="020B0502040204020203" pitchFamily="34" charset="0"/>
                        </a:rPr>
                        <a:t>log_min_duration_statement</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a:effectLst/>
                          <a:latin typeface="Segoe UI" panose="020B0502040204020203" pitchFamily="34" charset="0"/>
                          <a:cs typeface="Segoe UI" panose="020B0502040204020203" pitchFamily="34" charset="0"/>
                        </a:rPr>
                        <a:t>Set to log each completed statement which takes longer than the specified timeout.**</a:t>
                      </a:r>
                      <a:endParaRPr lang="en-IN" sz="96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956672849"/>
                  </a:ext>
                </a:extLst>
              </a:tr>
              <a:tr h="632263">
                <a:tc>
                  <a:txBody>
                    <a:bodyPr/>
                    <a:lstStyle/>
                    <a:p>
                      <a:pPr marL="72000" algn="l" fontAlgn="b"/>
                      <a:r>
                        <a:rPr lang="en-IN" sz="1000" b="0" i="0" u="none" strike="noStrike" err="1">
                          <a:effectLst/>
                          <a:latin typeface="Segoe UI" panose="020B0502040204020203" pitchFamily="34" charset="0"/>
                          <a:cs typeface="Segoe UI" panose="020B0502040204020203" pitchFamily="34" charset="0"/>
                        </a:rPr>
                        <a:t>hot_standby_feedback</a:t>
                      </a:r>
                      <a:endParaRPr lang="en-IN" sz="1000" b="0" i="0" u="none" strike="noStrike">
                        <a:solidFill>
                          <a:srgbClr val="333333"/>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l" fontAlgn="b"/>
                      <a:r>
                        <a:rPr lang="en-IN" sz="960" b="0" i="0" u="none" strike="noStrike" dirty="0">
                          <a:effectLst/>
                          <a:latin typeface="Segoe UI" panose="020B0502040204020203" pitchFamily="34" charset="0"/>
                          <a:cs typeface="Segoe UI" panose="020B0502040204020203" pitchFamily="34" charset="0"/>
                        </a:rPr>
                        <a:t>Set to “on” so the standby sends feedback to the primary about running queries. Decreases query cancellation, but can increase bloat. Consider switching “off” if bloat is too high.</a:t>
                      </a:r>
                      <a:endParaRPr lang="en-IN" sz="960" b="0" i="0" u="none" strike="noStrike" dirty="0">
                        <a:solidFill>
                          <a:srgbClr val="333333"/>
                        </a:solidFill>
                        <a:effectLst/>
                        <a:latin typeface="Segoe UI" panose="020B0502040204020203" pitchFamily="34" charset="0"/>
                        <a:cs typeface="Segoe UI" panose="020B0502040204020203" pitchFamily="34" charset="0"/>
                      </a:endParaRPr>
                    </a:p>
                  </a:txBody>
                  <a:tcPr marL="9525" marR="9525" marT="9525"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745868921"/>
                  </a:ext>
                </a:extLst>
              </a:tr>
            </a:tbl>
          </a:graphicData>
        </a:graphic>
      </p:graphicFrame>
    </p:spTree>
    <p:extLst>
      <p:ext uri="{BB962C8B-B14F-4D97-AF65-F5344CB8AC3E}">
        <p14:creationId xmlns:p14="http://schemas.microsoft.com/office/powerpoint/2010/main" val="871295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3A31-4F1E-DE0A-73EF-9B456716C47E}"/>
              </a:ext>
            </a:extLst>
          </p:cNvPr>
          <p:cNvSpPr>
            <a:spLocks noGrp="1"/>
          </p:cNvSpPr>
          <p:nvPr>
            <p:ph type="title"/>
          </p:nvPr>
        </p:nvSpPr>
        <p:spPr>
          <a:xfrm>
            <a:off x="643467" y="321735"/>
            <a:ext cx="11041503" cy="842048"/>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Judicial Logging</a:t>
            </a:r>
          </a:p>
        </p:txBody>
      </p:sp>
      <p:graphicFrame>
        <p:nvGraphicFramePr>
          <p:cNvPr id="6" name="Table 5">
            <a:extLst>
              <a:ext uri="{FF2B5EF4-FFF2-40B4-BE49-F238E27FC236}">
                <a16:creationId xmlns:a16="http://schemas.microsoft.com/office/drawing/2014/main" id="{AB401380-AA6C-A357-CAE8-78242E9E11B5}"/>
              </a:ext>
            </a:extLst>
          </p:cNvPr>
          <p:cNvGraphicFramePr>
            <a:graphicFrameLocks noGrp="1"/>
          </p:cNvGraphicFramePr>
          <p:nvPr>
            <p:extLst>
              <p:ext uri="{D42A27DB-BD31-4B8C-83A1-F6EECF244321}">
                <p14:modId xmlns:p14="http://schemas.microsoft.com/office/powerpoint/2010/main" val="2462366232"/>
              </p:ext>
            </p:extLst>
          </p:nvPr>
        </p:nvGraphicFramePr>
        <p:xfrm>
          <a:off x="6007254" y="1960052"/>
          <a:ext cx="5677716" cy="3193280"/>
        </p:xfrm>
        <a:graphic>
          <a:graphicData uri="http://schemas.openxmlformats.org/drawingml/2006/table">
            <a:tbl>
              <a:tblPr firstRow="1" bandRow="1">
                <a:tableStyleId>{5C22544A-7EE6-4342-B048-85BDC9FD1C3A}</a:tableStyleId>
              </a:tblPr>
              <a:tblGrid>
                <a:gridCol w="2483254">
                  <a:extLst>
                    <a:ext uri="{9D8B030D-6E8A-4147-A177-3AD203B41FA5}">
                      <a16:colId xmlns:a16="http://schemas.microsoft.com/office/drawing/2014/main" val="2269063747"/>
                    </a:ext>
                  </a:extLst>
                </a:gridCol>
                <a:gridCol w="1531917">
                  <a:extLst>
                    <a:ext uri="{9D8B030D-6E8A-4147-A177-3AD203B41FA5}">
                      <a16:colId xmlns:a16="http://schemas.microsoft.com/office/drawing/2014/main" val="3223974127"/>
                    </a:ext>
                  </a:extLst>
                </a:gridCol>
                <a:gridCol w="1662545">
                  <a:extLst>
                    <a:ext uri="{9D8B030D-6E8A-4147-A177-3AD203B41FA5}">
                      <a16:colId xmlns:a16="http://schemas.microsoft.com/office/drawing/2014/main" val="1323599435"/>
                    </a:ext>
                  </a:extLst>
                </a:gridCol>
              </a:tblGrid>
              <a:tr h="256639">
                <a:tc>
                  <a:txBody>
                    <a:bodyPr/>
                    <a:lstStyle/>
                    <a:p>
                      <a:pPr algn="ctr" fontAlgn="b"/>
                      <a:r>
                        <a:rPr lang="en-IN" sz="1600" b="1" i="0" u="none" strike="noStrike">
                          <a:effectLst/>
                          <a:latin typeface="Segoe UI Semibold" panose="020B0502040204020203" pitchFamily="34" charset="0"/>
                          <a:cs typeface="Segoe UI Semibold" panose="020B0502040204020203" pitchFamily="34" charset="0"/>
                        </a:rPr>
                        <a:t>setting</a:t>
                      </a:r>
                      <a:endParaRPr lang="en-IN" sz="1600" b="1" i="0" u="none" strike="noStrike">
                        <a:solidFill>
                          <a:srgbClr val="000000"/>
                        </a:solidFill>
                        <a:effectLst/>
                        <a:latin typeface="Segoe UI Semibold" panose="020B0502040204020203" pitchFamily="34" charset="0"/>
                        <a:cs typeface="Segoe UI Semibold" panose="020B0502040204020203" pitchFamily="34" charset="0"/>
                      </a:endParaRPr>
                    </a:p>
                  </a:txBody>
                  <a:tcPr marL="8347" marR="8347" marT="8347" marB="0" anchor="b"/>
                </a:tc>
                <a:tc>
                  <a:txBody>
                    <a:bodyPr/>
                    <a:lstStyle/>
                    <a:p>
                      <a:pPr algn="ctr" fontAlgn="b"/>
                      <a:r>
                        <a:rPr lang="en-IN" sz="1600" b="1" i="0" u="none" strike="noStrike">
                          <a:effectLst/>
                          <a:latin typeface="Segoe UI Semibold" panose="020B0502040204020203" pitchFamily="34" charset="0"/>
                          <a:cs typeface="Segoe UI Semibold" panose="020B0502040204020203" pitchFamily="34" charset="0"/>
                        </a:rPr>
                        <a:t>value</a:t>
                      </a:r>
                      <a:endParaRPr lang="en-IN" sz="1600" b="1" i="0" u="none" strike="noStrike">
                        <a:solidFill>
                          <a:srgbClr val="000000"/>
                        </a:solidFill>
                        <a:effectLst/>
                        <a:latin typeface="Segoe UI Semibold" panose="020B0502040204020203" pitchFamily="34" charset="0"/>
                        <a:cs typeface="Segoe UI Semibold" panose="020B0502040204020203" pitchFamily="34" charset="0"/>
                      </a:endParaRPr>
                    </a:p>
                  </a:txBody>
                  <a:tcPr marL="8347" marR="8347" marT="8347" marB="0" anchor="b"/>
                </a:tc>
                <a:tc>
                  <a:txBody>
                    <a:bodyPr/>
                    <a:lstStyle/>
                    <a:p>
                      <a:pPr algn="ctr" fontAlgn="b"/>
                      <a:r>
                        <a:rPr lang="en-IN" sz="1600" b="1" i="0" u="none" strike="noStrike">
                          <a:effectLst/>
                          <a:latin typeface="Segoe UI Semibold" panose="020B0502040204020203" pitchFamily="34" charset="0"/>
                          <a:cs typeface="Segoe UI Semibold" panose="020B0502040204020203" pitchFamily="34" charset="0"/>
                        </a:rPr>
                        <a:t>reason</a:t>
                      </a:r>
                      <a:endParaRPr lang="en-IN" sz="1600" b="1" i="0" u="none" strike="noStrike">
                        <a:solidFill>
                          <a:srgbClr val="000000"/>
                        </a:solidFill>
                        <a:effectLst/>
                        <a:latin typeface="Segoe UI Semibold" panose="020B0502040204020203" pitchFamily="34" charset="0"/>
                        <a:cs typeface="Segoe UI Semibold" panose="020B0502040204020203" pitchFamily="34" charset="0"/>
                      </a:endParaRPr>
                    </a:p>
                  </a:txBody>
                  <a:tcPr marL="8347" marR="8347" marT="8347" marB="0" anchor="b"/>
                </a:tc>
                <a:extLst>
                  <a:ext uri="{0D108BD9-81ED-4DB2-BD59-A6C34878D82A}">
                    <a16:rowId xmlns:a16="http://schemas.microsoft.com/office/drawing/2014/main" val="1419664948"/>
                  </a:ext>
                </a:extLst>
              </a:tr>
              <a:tr h="468870">
                <a:tc>
                  <a:txBody>
                    <a:bodyPr/>
                    <a:lstStyle/>
                    <a:p>
                      <a:pPr marL="180000" algn="l" fontAlgn="ctr"/>
                      <a:r>
                        <a:rPr lang="en-IN" sz="1400" u="none" strike="noStrike">
                          <a:effectLst/>
                        </a:rPr>
                        <a:t>log_statement_stats</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OFF</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Avoid profiling overhead</a:t>
                      </a:r>
                      <a:endParaRPr lang="en-IN" sz="1400" b="0" i="0" u="none" strike="noStrike">
                        <a:solidFill>
                          <a:srgbClr val="000000"/>
                        </a:solidFill>
                        <a:effectLst/>
                        <a:latin typeface="Segoe UI Semibold" panose="020B0502040204020203" pitchFamily="34" charset="0"/>
                      </a:endParaRPr>
                    </a:p>
                  </a:txBody>
                  <a:tcPr marL="8347" marR="8347" marT="8347" marB="0" anchor="ctr"/>
                </a:tc>
                <a:extLst>
                  <a:ext uri="{0D108BD9-81ED-4DB2-BD59-A6C34878D82A}">
                    <a16:rowId xmlns:a16="http://schemas.microsoft.com/office/drawing/2014/main" val="3235216207"/>
                  </a:ext>
                </a:extLst>
              </a:tr>
              <a:tr h="681103">
                <a:tc>
                  <a:txBody>
                    <a:bodyPr/>
                    <a:lstStyle/>
                    <a:p>
                      <a:pPr marL="180000" algn="l" fontAlgn="ctr"/>
                      <a:r>
                        <a:rPr lang="en-IN" sz="1400" u="none" strike="noStrike">
                          <a:effectLst/>
                        </a:rPr>
                        <a:t>log_duration</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OFF</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Don't need to know the duration of normal queries</a:t>
                      </a:r>
                      <a:endParaRPr lang="en-IN" sz="1400" b="0" i="0" u="none" strike="noStrike">
                        <a:solidFill>
                          <a:srgbClr val="000000"/>
                        </a:solidFill>
                        <a:effectLst/>
                        <a:latin typeface="Segoe UI Semibold" panose="020B0502040204020203" pitchFamily="34" charset="0"/>
                      </a:endParaRPr>
                    </a:p>
                  </a:txBody>
                  <a:tcPr marL="8347" marR="8347" marT="8347" marB="0" anchor="ctr"/>
                </a:tc>
                <a:extLst>
                  <a:ext uri="{0D108BD9-81ED-4DB2-BD59-A6C34878D82A}">
                    <a16:rowId xmlns:a16="http://schemas.microsoft.com/office/drawing/2014/main" val="3902877590"/>
                  </a:ext>
                </a:extLst>
              </a:tr>
              <a:tr h="681103">
                <a:tc>
                  <a:txBody>
                    <a:bodyPr/>
                    <a:lstStyle/>
                    <a:p>
                      <a:pPr marL="180000" algn="l" fontAlgn="ctr"/>
                      <a:r>
                        <a:rPr lang="en-IN" sz="1400" u="none" strike="noStrike">
                          <a:effectLst/>
                        </a:rPr>
                        <a:t>log_statement</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NONE</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1755" algn="l" fontAlgn="ctr"/>
                      <a:r>
                        <a:rPr lang="en-IN" sz="1400" u="none" strike="noStrike">
                          <a:effectLst/>
                        </a:rPr>
                        <a:t>Don't log queries without specific reason</a:t>
                      </a:r>
                      <a:endParaRPr lang="en-IN" sz="1400" b="0" i="0" u="none" strike="noStrike">
                        <a:solidFill>
                          <a:srgbClr val="000000"/>
                        </a:solidFill>
                        <a:effectLst/>
                        <a:latin typeface="Segoe UI Semibold" panose="020B0502040204020203" pitchFamily="34" charset="0"/>
                      </a:endParaRPr>
                    </a:p>
                  </a:txBody>
                  <a:tcPr marL="8347" marR="8347" marT="8347" marB="0" anchor="ctr"/>
                </a:tc>
                <a:extLst>
                  <a:ext uri="{0D108BD9-81ED-4DB2-BD59-A6C34878D82A}">
                    <a16:rowId xmlns:a16="http://schemas.microsoft.com/office/drawing/2014/main" val="2046104426"/>
                  </a:ext>
                </a:extLst>
              </a:tr>
              <a:tr h="1105565">
                <a:tc>
                  <a:txBody>
                    <a:bodyPr/>
                    <a:lstStyle/>
                    <a:p>
                      <a:pPr marL="180000" algn="l" fontAlgn="ctr"/>
                      <a:r>
                        <a:rPr lang="en-IN" sz="1400" u="none" strike="noStrike" err="1">
                          <a:effectLst/>
                        </a:rPr>
                        <a:t>log_min_duration_statement</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a:effectLst/>
                        </a:rPr>
                        <a:t>A value longer than what you think normal queries should take</a:t>
                      </a:r>
                      <a:endParaRPr lang="en-IN" sz="1400" b="0" i="0" u="none" strike="noStrike">
                        <a:solidFill>
                          <a:srgbClr val="000000"/>
                        </a:solidFill>
                        <a:effectLst/>
                        <a:latin typeface="Segoe UI Semibold" panose="020B0502040204020203" pitchFamily="34" charset="0"/>
                      </a:endParaRPr>
                    </a:p>
                  </a:txBody>
                  <a:tcPr marL="8347" marR="8347" marT="8347" marB="0" anchor="ctr"/>
                </a:tc>
                <a:tc>
                  <a:txBody>
                    <a:bodyPr/>
                    <a:lstStyle/>
                    <a:p>
                      <a:pPr marL="72000" algn="l" fontAlgn="ctr"/>
                      <a:r>
                        <a:rPr lang="en-IN" sz="1400" u="none" strike="noStrike" dirty="0">
                          <a:effectLst/>
                        </a:rPr>
                        <a:t>Shows the abnormally long queries</a:t>
                      </a:r>
                      <a:endParaRPr lang="en-IN" sz="1400" b="0" i="0" u="none" strike="noStrike" dirty="0">
                        <a:solidFill>
                          <a:srgbClr val="000000"/>
                        </a:solidFill>
                        <a:effectLst/>
                        <a:latin typeface="Segoe UI Semibold" panose="020B0502040204020203" pitchFamily="34" charset="0"/>
                      </a:endParaRPr>
                    </a:p>
                  </a:txBody>
                  <a:tcPr marL="8347" marR="8347" marT="8347" marB="0" anchor="ctr"/>
                </a:tc>
                <a:extLst>
                  <a:ext uri="{0D108BD9-81ED-4DB2-BD59-A6C34878D82A}">
                    <a16:rowId xmlns:a16="http://schemas.microsoft.com/office/drawing/2014/main" val="1303828206"/>
                  </a:ext>
                </a:extLst>
              </a:tr>
            </a:tbl>
          </a:graphicData>
        </a:graphic>
      </p:graphicFrame>
      <p:graphicFrame>
        <p:nvGraphicFramePr>
          <p:cNvPr id="85" name="TextBox 3" title="Decorative">
            <a:extLst>
              <a:ext uri="{FF2B5EF4-FFF2-40B4-BE49-F238E27FC236}">
                <a16:creationId xmlns:a16="http://schemas.microsoft.com/office/drawing/2014/main" id="{3314A995-A1EF-1873-11EC-F96B821F79CE}"/>
              </a:ext>
            </a:extLst>
          </p:cNvPr>
          <p:cNvGraphicFramePr/>
          <p:nvPr>
            <p:extLst>
              <p:ext uri="{D42A27DB-BD31-4B8C-83A1-F6EECF244321}">
                <p14:modId xmlns:p14="http://schemas.microsoft.com/office/powerpoint/2010/main" val="3781130119"/>
              </p:ext>
            </p:extLst>
          </p:nvPr>
        </p:nvGraphicFramePr>
        <p:xfrm>
          <a:off x="845347" y="2054990"/>
          <a:ext cx="4427297" cy="3098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2371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59D-8D8A-4281-4FED-CD2081CA1D6A}"/>
              </a:ext>
            </a:extLst>
          </p:cNvPr>
          <p:cNvSpPr>
            <a:spLocks noGrp="1"/>
          </p:cNvSpPr>
          <p:nvPr>
            <p:ph type="title"/>
          </p:nvPr>
        </p:nvSpPr>
        <p:spPr>
          <a:xfrm>
            <a:off x="838200" y="365125"/>
            <a:ext cx="10134600" cy="858033"/>
          </a:xfrm>
        </p:spPr>
        <p:txBody>
          <a:bodyPr>
            <a:normAutofit/>
          </a:bodyPr>
          <a:lstStyle/>
          <a:p>
            <a:pPr algn="ctr"/>
            <a:r>
              <a:rPr lang="en-IN" sz="4000" b="1" u="none" strike="noStrike">
                <a:solidFill>
                  <a:schemeClr val="accent1">
                    <a:lumMod val="75000"/>
                  </a:schemeClr>
                </a:solidFill>
                <a:effectLst/>
                <a:latin typeface="Segoe UI Semibold" panose="020B0502040204020203" pitchFamily="34" charset="0"/>
                <a:cs typeface="Segoe UI Semibold" panose="020B0502040204020203" pitchFamily="34" charset="0"/>
              </a:rPr>
              <a:t>Additional Tips</a:t>
            </a:r>
            <a:endParaRPr lang="en-US" sz="4000"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C00DB5D7-4A36-0510-FB5B-0DAE67663F06}"/>
              </a:ext>
            </a:extLst>
          </p:cNvPr>
          <p:cNvSpPr txBox="1"/>
          <p:nvPr/>
        </p:nvSpPr>
        <p:spPr>
          <a:xfrm>
            <a:off x="908462" y="1578147"/>
            <a:ext cx="10375076" cy="3293209"/>
          </a:xfrm>
          <a:prstGeom prst="rect">
            <a:avLst/>
          </a:prstGeom>
          <a:noFill/>
        </p:spPr>
        <p:txBody>
          <a:bodyPr wrap="square" rtlCol="0">
            <a:spAutoFit/>
          </a:bodyPr>
          <a:lstStyle/>
          <a:p>
            <a:pPr marL="285750" indent="-285750">
              <a:buFont typeface="Arial" panose="020B0604020202020204" pitchFamily="34" charset="0"/>
              <a:buChar char="•"/>
            </a:pPr>
            <a:r>
              <a:rPr lang="en-IN" sz="1600" u="none" strike="noStrike">
                <a:effectLst/>
                <a:latin typeface="Segoe UI" panose="020B0502040204020203" pitchFamily="34" charset="0"/>
                <a:cs typeface="Segoe UI" panose="020B0502040204020203" pitchFamily="34" charset="0"/>
              </a:rPr>
              <a:t>PostgreSQL supports </a:t>
            </a:r>
            <a:r>
              <a:rPr lang="en-IN" sz="1600" u="none" strike="noStrike">
                <a:effectLst/>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building indices concurrently</a:t>
            </a:r>
            <a:r>
              <a:rPr lang="en-IN" sz="1600" u="none" strike="noStrike">
                <a:effectLst/>
                <a:latin typeface="Segoe UI" panose="020B0502040204020203" pitchFamily="34" charset="0"/>
                <a:cs typeface="Segoe UI" panose="020B0502040204020203" pitchFamily="34" charset="0"/>
              </a:rPr>
              <a:t>, to avoid taking a write lock on the table.</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a:effectLst/>
                <a:latin typeface="Segoe UI" panose="020B0502040204020203" pitchFamily="34" charset="0"/>
                <a:cs typeface="Segoe UI" panose="020B0502040204020203" pitchFamily="34" charset="0"/>
              </a:rPr>
              <a:t>Consider setting </a:t>
            </a:r>
            <a:r>
              <a:rPr lang="en-IN" sz="1600" u="none" strike="noStrike">
                <a:effectLst/>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lock_timeout</a:t>
            </a:r>
            <a:r>
              <a:rPr lang="en-IN" sz="1600" u="none" strike="noStrike">
                <a:effectLst/>
                <a:latin typeface="Segoe UI" panose="020B0502040204020203" pitchFamily="34" charset="0"/>
                <a:cs typeface="Segoe UI" panose="020B0502040204020203" pitchFamily="34" charset="0"/>
              </a:rPr>
              <a:t> in a SQL session prior to running a heavy DDL command. With </a:t>
            </a:r>
            <a:r>
              <a:rPr lang="en-IN" sz="1600" u="none" strike="noStrike" err="1">
                <a:effectLst/>
                <a:latin typeface="Segoe UI" panose="020B0502040204020203" pitchFamily="34" charset="0"/>
                <a:cs typeface="Segoe UI" panose="020B0502040204020203" pitchFamily="34" charset="0"/>
              </a:rPr>
              <a:t>lock_timeout</a:t>
            </a:r>
            <a:r>
              <a:rPr lang="en-IN" sz="1600" u="none" strike="noStrike">
                <a:effectLst/>
                <a:latin typeface="Segoe UI" panose="020B0502040204020203" pitchFamily="34" charset="0"/>
                <a:cs typeface="Segoe UI" panose="020B0502040204020203" pitchFamily="34" charset="0"/>
              </a:rPr>
              <a:t>, PostgreSQL will </a:t>
            </a:r>
            <a:r>
              <a:rPr lang="en-IN" sz="1600" u="sng" strike="noStrike">
                <a:effectLst/>
                <a:latin typeface="Segoe UI" panose="020B0502040204020203" pitchFamily="34" charset="0"/>
                <a:cs typeface="Segoe UI" panose="020B0502040204020203" pitchFamily="34" charset="0"/>
              </a:rPr>
              <a:t>abort the DDL command if the command waits too long for a write lock</a:t>
            </a:r>
            <a:r>
              <a:rPr lang="en-IN" sz="1600" u="none" strike="noStrike">
                <a:effectLst/>
                <a:latin typeface="Segoe UI" panose="020B0502040204020203" pitchFamily="34" charset="0"/>
                <a:cs typeface="Segoe UI" panose="020B0502040204020203" pitchFamily="34" charset="0"/>
              </a:rPr>
              <a:t>. A DDL command waiting for a lock can cause later queries to queue behind itself.</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sz="1600" b="1">
                <a:latin typeface="Segoe UI" panose="020B0502040204020203" pitchFamily="34" charset="0"/>
                <a:cs typeface="Segoe UI" panose="020B0502040204020203" pitchFamily="34" charset="0"/>
              </a:rPr>
              <a:t>Client Side connection pooling : </a:t>
            </a:r>
            <a:r>
              <a:rPr lang="en-IN" sz="1600" u="none" strike="noStrike">
                <a:effectLst/>
                <a:latin typeface="Segoe UI" panose="020B0502040204020203" pitchFamily="34" charset="0"/>
                <a:cs typeface="Segoe UI" panose="020B0502040204020203" pitchFamily="34" charset="0"/>
              </a:rPr>
              <a:t>A connection pool holds open database connections for reuse. An application requests a connection from the pool when needed, and the pool returns one that is already established if possible, or establishes a new one. When done, the application releases the connection back to the pool rather than closing it.</a:t>
            </a:r>
          </a:p>
          <a:p>
            <a:pPr algn="l"/>
            <a:r>
              <a:rPr lang="en-IN" sz="1600" u="none" strike="noStrike">
                <a:effectLst/>
                <a:latin typeface="Segoe UI" panose="020B0502040204020203" pitchFamily="34" charset="0"/>
                <a:cs typeface="Segoe UI" panose="020B0502040204020203" pitchFamily="34" charset="0"/>
              </a:rPr>
              <a:t>     Adding a client-side connection pool is an easy way to boost application performance with minimal code</a:t>
            </a:r>
          </a:p>
          <a:p>
            <a:pPr algn="l"/>
            <a:r>
              <a:rPr lang="en-IN" sz="1600">
                <a:latin typeface="Segoe UI" panose="020B0502040204020203" pitchFamily="34" charset="0"/>
                <a:cs typeface="Segoe UI" panose="020B0502040204020203" pitchFamily="34" charset="0"/>
              </a:rPr>
              <a:t>     </a:t>
            </a:r>
            <a:r>
              <a:rPr lang="en-IN" sz="1600" u="none" strike="noStrike">
                <a:effectLst/>
                <a:latin typeface="Segoe UI" panose="020B0502040204020203" pitchFamily="34" charset="0"/>
                <a:cs typeface="Segoe UI" panose="020B0502040204020203" pitchFamily="34" charset="0"/>
              </a:rPr>
              <a:t>changes.</a:t>
            </a:r>
            <a:r>
              <a:rPr lang="en-IN" sz="1600">
                <a:latin typeface="Segoe UI" panose="020B0502040204020203" pitchFamily="34" charset="0"/>
                <a:cs typeface="Segoe UI" panose="020B0502040204020203" pitchFamily="34" charset="0"/>
              </a:rPr>
              <a:t> </a:t>
            </a:r>
            <a:r>
              <a:rPr lang="en-IN" sz="1600" b="0" i="0" u="none" strike="noStrike">
                <a:effectLst/>
                <a:latin typeface="Segoe UI" panose="020B0502040204020203" pitchFamily="34" charset="0"/>
              </a:rPr>
              <a:t>In our</a:t>
            </a:r>
            <a:r>
              <a:rPr lang="en-IN" sz="1600">
                <a:latin typeface="Segoe UI" panose="020B0502040204020203" pitchFamily="34" charset="0"/>
              </a:rPr>
              <a:t> </a:t>
            </a:r>
            <a:r>
              <a:rPr lang="en-IN" sz="1600" b="0" i="0" u="none" strike="noStrike">
                <a:effectLst/>
                <a:latin typeface="Segoe UI" panose="020B0502040204020203" pitchFamily="34" charset="0"/>
              </a:rPr>
              <a:t>measurements, running single-row insert statements goes about </a:t>
            </a:r>
            <a:r>
              <a:rPr lang="en-IN" sz="1600" b="1" i="0" u="none" strike="noStrike">
                <a:effectLst/>
                <a:latin typeface="Segoe UI" panose="020B0502040204020203" pitchFamily="34" charset="0"/>
              </a:rPr>
              <a:t>24x faster</a:t>
            </a:r>
            <a:r>
              <a:rPr lang="en-IN" sz="1600" b="0" i="0" u="none" strike="noStrike">
                <a:effectLst/>
                <a:latin typeface="Segoe UI" panose="020B0502040204020203" pitchFamily="34" charset="0"/>
              </a:rPr>
              <a:t> on a Hyperscale</a:t>
            </a:r>
          </a:p>
          <a:p>
            <a:pPr algn="l"/>
            <a:r>
              <a:rPr lang="en-IN" sz="1600">
                <a:latin typeface="Segoe UI" panose="020B0502040204020203" pitchFamily="34" charset="0"/>
              </a:rPr>
              <a:t>     </a:t>
            </a:r>
            <a:r>
              <a:rPr lang="en-IN" sz="1600" b="0" i="0" u="none" strike="noStrike">
                <a:effectLst/>
                <a:latin typeface="Segoe UI" panose="020B0502040204020203" pitchFamily="34" charset="0"/>
              </a:rPr>
              <a:t>(Citus) server group with pooling</a:t>
            </a:r>
            <a:r>
              <a:rPr lang="en-IN" sz="1600">
                <a:latin typeface="Segoe UI" panose="020B0502040204020203" pitchFamily="34" charset="0"/>
              </a:rPr>
              <a:t> </a:t>
            </a:r>
            <a:r>
              <a:rPr lang="en-IN" sz="1600" b="0" i="0" u="none" strike="noStrike">
                <a:effectLst/>
                <a:latin typeface="Segoe UI" panose="020B0502040204020203" pitchFamily="34" charset="0"/>
              </a:rPr>
              <a:t>enabled.</a:t>
            </a:r>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39773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Management</a:t>
            </a:r>
          </a:p>
        </p:txBody>
      </p:sp>
    </p:spTree>
    <p:extLst>
      <p:ext uri="{BB962C8B-B14F-4D97-AF65-F5344CB8AC3E}">
        <p14:creationId xmlns:p14="http://schemas.microsoft.com/office/powerpoint/2010/main" val="7295193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582114" y="292013"/>
            <a:ext cx="10734666"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Linearly Scaled Throughput</a:t>
            </a:r>
          </a:p>
        </p:txBody>
      </p:sp>
      <p:cxnSp>
        <p:nvCxnSpPr>
          <p:cNvPr id="9" name="Straight Arrow Connector 8" descr="Represents Cluster Size" title="Graph visual representing scale on X Axis">
            <a:extLst>
              <a:ext uri="{FF2B5EF4-FFF2-40B4-BE49-F238E27FC236}">
                <a16:creationId xmlns:a16="http://schemas.microsoft.com/office/drawing/2014/main" id="{633AB502-58DE-26B1-A539-FAF1482BE1B5}"/>
              </a:ext>
            </a:extLst>
          </p:cNvPr>
          <p:cNvCxnSpPr>
            <a:cxnSpLocks/>
          </p:cNvCxnSpPr>
          <p:nvPr/>
        </p:nvCxnSpPr>
        <p:spPr>
          <a:xfrm>
            <a:off x="2186467" y="5481489"/>
            <a:ext cx="79644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descr="New Order Per Minute representing scale for incoming writes." title="Graph visual representing scale on Y Axis">
            <a:extLst>
              <a:ext uri="{FF2B5EF4-FFF2-40B4-BE49-F238E27FC236}">
                <a16:creationId xmlns:a16="http://schemas.microsoft.com/office/drawing/2014/main" id="{689BD039-CC61-FEB6-EA15-F145E4152C60}"/>
              </a:ext>
            </a:extLst>
          </p:cNvPr>
          <p:cNvCxnSpPr/>
          <p:nvPr/>
        </p:nvCxnSpPr>
        <p:spPr>
          <a:xfrm flipV="1">
            <a:off x="2186467" y="1686729"/>
            <a:ext cx="0" cy="3794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descr="Benchmark scale to represent 50K writes" title="Graph visual representing scale parallel to X Axis">
            <a:extLst>
              <a:ext uri="{FF2B5EF4-FFF2-40B4-BE49-F238E27FC236}">
                <a16:creationId xmlns:a16="http://schemas.microsoft.com/office/drawing/2014/main" id="{CBBEB396-C83A-D742-8DD4-0C6D013AE994}"/>
              </a:ext>
            </a:extLst>
          </p:cNvPr>
          <p:cNvCxnSpPr/>
          <p:nvPr/>
        </p:nvCxnSpPr>
        <p:spPr>
          <a:xfrm>
            <a:off x="2186467" y="4832265"/>
            <a:ext cx="7269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descr="Benchmark scale to represent 150K writes" title="Graph visual representing scale parallel to X Axis">
            <a:extLst>
              <a:ext uri="{FF2B5EF4-FFF2-40B4-BE49-F238E27FC236}">
                <a16:creationId xmlns:a16="http://schemas.microsoft.com/office/drawing/2014/main" id="{9253CD19-92CD-0335-8DD1-7AFBAD842768}"/>
              </a:ext>
            </a:extLst>
          </p:cNvPr>
          <p:cNvCxnSpPr/>
          <p:nvPr/>
        </p:nvCxnSpPr>
        <p:spPr>
          <a:xfrm>
            <a:off x="2186467" y="3553629"/>
            <a:ext cx="7269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Benchmark scale to represent 100K writes" title="Graph visual representing scale parallel to X Axis">
            <a:extLst>
              <a:ext uri="{FF2B5EF4-FFF2-40B4-BE49-F238E27FC236}">
                <a16:creationId xmlns:a16="http://schemas.microsoft.com/office/drawing/2014/main" id="{21C3B586-CEE2-E1C5-9AF0-A75EFE69DFBC}"/>
              </a:ext>
            </a:extLst>
          </p:cNvPr>
          <p:cNvCxnSpPr/>
          <p:nvPr/>
        </p:nvCxnSpPr>
        <p:spPr>
          <a:xfrm>
            <a:off x="2186467" y="4176945"/>
            <a:ext cx="7269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descr="Benchmark scale to represent 200K writes" title="Graph visual representing scale parallel to X Axis">
            <a:extLst>
              <a:ext uri="{FF2B5EF4-FFF2-40B4-BE49-F238E27FC236}">
                <a16:creationId xmlns:a16="http://schemas.microsoft.com/office/drawing/2014/main" id="{646748EA-DAE0-8FB0-917D-CBBEC4FAB1A9}"/>
              </a:ext>
            </a:extLst>
          </p:cNvPr>
          <p:cNvCxnSpPr/>
          <p:nvPr/>
        </p:nvCxnSpPr>
        <p:spPr>
          <a:xfrm>
            <a:off x="2186467" y="2912025"/>
            <a:ext cx="7269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descr="Benchmark scale to represent 250K writes" title="Graph visual representing scale parallel to X Axis">
            <a:extLst>
              <a:ext uri="{FF2B5EF4-FFF2-40B4-BE49-F238E27FC236}">
                <a16:creationId xmlns:a16="http://schemas.microsoft.com/office/drawing/2014/main" id="{1E6CE4DE-164F-D435-6B15-9F27D5EF19A6}"/>
              </a:ext>
            </a:extLst>
          </p:cNvPr>
          <p:cNvCxnSpPr/>
          <p:nvPr/>
        </p:nvCxnSpPr>
        <p:spPr>
          <a:xfrm>
            <a:off x="2186467" y="2305473"/>
            <a:ext cx="726948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descr="Cluster size : 8 core coordinator with 2 worker nodes of 8 cores each, allows ~44K writes per second" title="Scale representation">
            <a:extLst>
              <a:ext uri="{FF2B5EF4-FFF2-40B4-BE49-F238E27FC236}">
                <a16:creationId xmlns:a16="http://schemas.microsoft.com/office/drawing/2014/main" id="{7827359F-D0E7-E85A-22DE-1E1BA28FD3DF}"/>
              </a:ext>
            </a:extLst>
          </p:cNvPr>
          <p:cNvSpPr/>
          <p:nvPr/>
        </p:nvSpPr>
        <p:spPr>
          <a:xfrm>
            <a:off x="2954566" y="4960294"/>
            <a:ext cx="640072" cy="52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descr="Cluster size : 8 core coordinator with 4 worker nodes of 8 cores each, allows ~94K writes per second" title="Scale representation">
            <a:extLst>
              <a:ext uri="{FF2B5EF4-FFF2-40B4-BE49-F238E27FC236}">
                <a16:creationId xmlns:a16="http://schemas.microsoft.com/office/drawing/2014/main" id="{E2EF62B9-AF48-B103-4192-CA0E21F3A5E7}"/>
              </a:ext>
            </a:extLst>
          </p:cNvPr>
          <p:cNvSpPr/>
          <p:nvPr/>
        </p:nvSpPr>
        <p:spPr>
          <a:xfrm>
            <a:off x="4239363" y="4233332"/>
            <a:ext cx="708587" cy="1248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descr="Cluster size : 8 core coordinator with 6 worker nodes of 8 cores each, allows ~167K writes per second" title="Scale representation">
            <a:extLst>
              <a:ext uri="{FF2B5EF4-FFF2-40B4-BE49-F238E27FC236}">
                <a16:creationId xmlns:a16="http://schemas.microsoft.com/office/drawing/2014/main" id="{77786914-3DA5-DDA0-F049-D0CB0109D94E}"/>
              </a:ext>
            </a:extLst>
          </p:cNvPr>
          <p:cNvSpPr/>
          <p:nvPr/>
        </p:nvSpPr>
        <p:spPr>
          <a:xfrm>
            <a:off x="5647534" y="3312837"/>
            <a:ext cx="745842" cy="2157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descr="Cluster size : 8 core coordinator with 8 worker nodes of 8 cores each, allows ~215K writes per second" title="Scale representation">
            <a:extLst>
              <a:ext uri="{FF2B5EF4-FFF2-40B4-BE49-F238E27FC236}">
                <a16:creationId xmlns:a16="http://schemas.microsoft.com/office/drawing/2014/main" id="{6AECAFF2-2867-140D-9EBA-2B839E99BC88}"/>
              </a:ext>
            </a:extLst>
          </p:cNvPr>
          <p:cNvSpPr/>
          <p:nvPr/>
        </p:nvSpPr>
        <p:spPr>
          <a:xfrm>
            <a:off x="7144895" y="2689521"/>
            <a:ext cx="745836" cy="278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6A951B8-55E4-6B97-C557-E192DF3EC41A}"/>
              </a:ext>
            </a:extLst>
          </p:cNvPr>
          <p:cNvSpPr txBox="1"/>
          <p:nvPr/>
        </p:nvSpPr>
        <p:spPr>
          <a:xfrm>
            <a:off x="1563346" y="4693765"/>
            <a:ext cx="577402" cy="276999"/>
          </a:xfrm>
          <a:prstGeom prst="rect">
            <a:avLst/>
          </a:prstGeom>
          <a:noFill/>
        </p:spPr>
        <p:txBody>
          <a:bodyPr wrap="none" rtlCol="0">
            <a:spAutoFit/>
          </a:bodyPr>
          <a:lstStyle/>
          <a:p>
            <a:r>
              <a:rPr lang="en-US" sz="1200"/>
              <a:t>50000</a:t>
            </a:r>
          </a:p>
        </p:txBody>
      </p:sp>
      <p:sp>
        <p:nvSpPr>
          <p:cNvPr id="24" name="TextBox 23">
            <a:extLst>
              <a:ext uri="{FF2B5EF4-FFF2-40B4-BE49-F238E27FC236}">
                <a16:creationId xmlns:a16="http://schemas.microsoft.com/office/drawing/2014/main" id="{A40ED5DE-A610-0903-61B7-87D4B1F30AA2}"/>
              </a:ext>
            </a:extLst>
          </p:cNvPr>
          <p:cNvSpPr txBox="1"/>
          <p:nvPr/>
        </p:nvSpPr>
        <p:spPr>
          <a:xfrm>
            <a:off x="1563346" y="3433233"/>
            <a:ext cx="655949" cy="276999"/>
          </a:xfrm>
          <a:prstGeom prst="rect">
            <a:avLst/>
          </a:prstGeom>
          <a:noFill/>
        </p:spPr>
        <p:txBody>
          <a:bodyPr wrap="none" rtlCol="0">
            <a:spAutoFit/>
          </a:bodyPr>
          <a:lstStyle/>
          <a:p>
            <a:r>
              <a:rPr lang="en-US" sz="1200"/>
              <a:t>150000</a:t>
            </a:r>
          </a:p>
        </p:txBody>
      </p:sp>
      <p:sp>
        <p:nvSpPr>
          <p:cNvPr id="25" name="TextBox 24">
            <a:extLst>
              <a:ext uri="{FF2B5EF4-FFF2-40B4-BE49-F238E27FC236}">
                <a16:creationId xmlns:a16="http://schemas.microsoft.com/office/drawing/2014/main" id="{F133D1EF-D00F-8EB8-E9F4-0348A0D00630}"/>
              </a:ext>
            </a:extLst>
          </p:cNvPr>
          <p:cNvSpPr txBox="1"/>
          <p:nvPr/>
        </p:nvSpPr>
        <p:spPr>
          <a:xfrm>
            <a:off x="1563346" y="2153478"/>
            <a:ext cx="655949" cy="276999"/>
          </a:xfrm>
          <a:prstGeom prst="rect">
            <a:avLst/>
          </a:prstGeom>
          <a:noFill/>
        </p:spPr>
        <p:txBody>
          <a:bodyPr wrap="none" rtlCol="0">
            <a:spAutoFit/>
          </a:bodyPr>
          <a:lstStyle/>
          <a:p>
            <a:r>
              <a:rPr lang="en-US" sz="1200"/>
              <a:t>250000</a:t>
            </a:r>
          </a:p>
        </p:txBody>
      </p:sp>
      <p:sp>
        <p:nvSpPr>
          <p:cNvPr id="26" name="TextBox 25">
            <a:extLst>
              <a:ext uri="{FF2B5EF4-FFF2-40B4-BE49-F238E27FC236}">
                <a16:creationId xmlns:a16="http://schemas.microsoft.com/office/drawing/2014/main" id="{1F73566F-BBE1-F61A-DE1A-78DF68A69F67}"/>
              </a:ext>
            </a:extLst>
          </p:cNvPr>
          <p:cNvSpPr txBox="1"/>
          <p:nvPr/>
        </p:nvSpPr>
        <p:spPr>
          <a:xfrm>
            <a:off x="1563346" y="2773525"/>
            <a:ext cx="655949" cy="276999"/>
          </a:xfrm>
          <a:prstGeom prst="rect">
            <a:avLst/>
          </a:prstGeom>
          <a:noFill/>
        </p:spPr>
        <p:txBody>
          <a:bodyPr wrap="none" rtlCol="0">
            <a:spAutoFit/>
          </a:bodyPr>
          <a:lstStyle/>
          <a:p>
            <a:r>
              <a:rPr lang="en-US" sz="1200"/>
              <a:t>200000</a:t>
            </a:r>
          </a:p>
        </p:txBody>
      </p:sp>
      <p:sp>
        <p:nvSpPr>
          <p:cNvPr id="27" name="TextBox 26">
            <a:extLst>
              <a:ext uri="{FF2B5EF4-FFF2-40B4-BE49-F238E27FC236}">
                <a16:creationId xmlns:a16="http://schemas.microsoft.com/office/drawing/2014/main" id="{8E007355-B49E-49FB-EF38-2F658C2EBC39}"/>
              </a:ext>
            </a:extLst>
          </p:cNvPr>
          <p:cNvSpPr txBox="1"/>
          <p:nvPr/>
        </p:nvSpPr>
        <p:spPr>
          <a:xfrm>
            <a:off x="1563346" y="4038445"/>
            <a:ext cx="655949" cy="276999"/>
          </a:xfrm>
          <a:prstGeom prst="rect">
            <a:avLst/>
          </a:prstGeom>
          <a:noFill/>
        </p:spPr>
        <p:txBody>
          <a:bodyPr wrap="none" rtlCol="0">
            <a:spAutoFit/>
          </a:bodyPr>
          <a:lstStyle/>
          <a:p>
            <a:r>
              <a:rPr lang="en-US" sz="1200"/>
              <a:t>100000</a:t>
            </a:r>
          </a:p>
        </p:txBody>
      </p:sp>
      <p:sp>
        <p:nvSpPr>
          <p:cNvPr id="28" name="TextBox 27">
            <a:extLst>
              <a:ext uri="{FF2B5EF4-FFF2-40B4-BE49-F238E27FC236}">
                <a16:creationId xmlns:a16="http://schemas.microsoft.com/office/drawing/2014/main" id="{E2E3B4CE-D666-D496-2466-EFE2F84F102F}"/>
              </a:ext>
            </a:extLst>
          </p:cNvPr>
          <p:cNvSpPr txBox="1"/>
          <p:nvPr/>
        </p:nvSpPr>
        <p:spPr>
          <a:xfrm rot="16200000">
            <a:off x="-15880" y="3178286"/>
            <a:ext cx="2384627" cy="646331"/>
          </a:xfrm>
          <a:prstGeom prst="rect">
            <a:avLst/>
          </a:prstGeom>
          <a:noFill/>
        </p:spPr>
        <p:txBody>
          <a:bodyPr wrap="none" rtlCol="0">
            <a:spAutoFit/>
          </a:bodyPr>
          <a:lstStyle/>
          <a:p>
            <a:pPr algn="ctr"/>
            <a:r>
              <a:rPr lang="en-US" b="1">
                <a:solidFill>
                  <a:schemeClr val="accent5">
                    <a:lumMod val="75000"/>
                  </a:schemeClr>
                </a:solidFill>
              </a:rPr>
              <a:t>NOPM  </a:t>
            </a:r>
          </a:p>
          <a:p>
            <a:pPr algn="ctr"/>
            <a:r>
              <a:rPr lang="en-US">
                <a:solidFill>
                  <a:schemeClr val="accent5">
                    <a:lumMod val="75000"/>
                  </a:schemeClr>
                </a:solidFill>
              </a:rPr>
              <a:t>New Orders Per minute</a:t>
            </a:r>
          </a:p>
        </p:txBody>
      </p:sp>
      <p:sp>
        <p:nvSpPr>
          <p:cNvPr id="29" name="TextBox 28">
            <a:extLst>
              <a:ext uri="{FF2B5EF4-FFF2-40B4-BE49-F238E27FC236}">
                <a16:creationId xmlns:a16="http://schemas.microsoft.com/office/drawing/2014/main" id="{DF11456A-AFBD-35DC-67ED-E9AE4B710A8D}"/>
              </a:ext>
            </a:extLst>
          </p:cNvPr>
          <p:cNvSpPr txBox="1"/>
          <p:nvPr/>
        </p:nvSpPr>
        <p:spPr>
          <a:xfrm>
            <a:off x="4013917" y="1655094"/>
            <a:ext cx="3871060" cy="369332"/>
          </a:xfrm>
          <a:prstGeom prst="rect">
            <a:avLst/>
          </a:prstGeom>
          <a:noFill/>
        </p:spPr>
        <p:txBody>
          <a:bodyPr wrap="none" rtlCol="0">
            <a:spAutoFit/>
          </a:bodyPr>
          <a:lstStyle/>
          <a:p>
            <a:r>
              <a:rPr lang="en-US">
                <a:solidFill>
                  <a:schemeClr val="accent5">
                    <a:lumMod val="75000"/>
                  </a:schemeClr>
                </a:solidFill>
                <a:hlinkClick r:id="rId3"/>
              </a:rPr>
              <a:t>Sample Hammer DB TPC-C Benchmarks</a:t>
            </a:r>
            <a:endParaRPr lang="en-US">
              <a:solidFill>
                <a:schemeClr val="accent5">
                  <a:lumMod val="75000"/>
                </a:schemeClr>
              </a:solidFill>
            </a:endParaRPr>
          </a:p>
        </p:txBody>
      </p:sp>
      <p:sp>
        <p:nvSpPr>
          <p:cNvPr id="30" name="TextBox 29">
            <a:extLst>
              <a:ext uri="{FF2B5EF4-FFF2-40B4-BE49-F238E27FC236}">
                <a16:creationId xmlns:a16="http://schemas.microsoft.com/office/drawing/2014/main" id="{D24E4706-85E4-6CC0-E965-B48AECB3A848}"/>
              </a:ext>
            </a:extLst>
          </p:cNvPr>
          <p:cNvSpPr txBox="1"/>
          <p:nvPr/>
        </p:nvSpPr>
        <p:spPr>
          <a:xfrm>
            <a:off x="5123861" y="6043098"/>
            <a:ext cx="1269835" cy="369332"/>
          </a:xfrm>
          <a:prstGeom prst="rect">
            <a:avLst/>
          </a:prstGeom>
          <a:noFill/>
        </p:spPr>
        <p:txBody>
          <a:bodyPr wrap="none" rtlCol="0">
            <a:spAutoFit/>
          </a:bodyPr>
          <a:lstStyle/>
          <a:p>
            <a:r>
              <a:rPr lang="en-US" b="1">
                <a:solidFill>
                  <a:schemeClr val="accent5">
                    <a:lumMod val="75000"/>
                  </a:schemeClr>
                </a:solidFill>
              </a:rPr>
              <a:t>Cluster Size</a:t>
            </a:r>
          </a:p>
        </p:txBody>
      </p:sp>
      <p:sp>
        <p:nvSpPr>
          <p:cNvPr id="31" name="TextBox 30">
            <a:extLst>
              <a:ext uri="{FF2B5EF4-FFF2-40B4-BE49-F238E27FC236}">
                <a16:creationId xmlns:a16="http://schemas.microsoft.com/office/drawing/2014/main" id="{14270951-0C17-F5E1-BF50-F6BDC23E2707}"/>
              </a:ext>
            </a:extLst>
          </p:cNvPr>
          <p:cNvSpPr txBox="1"/>
          <p:nvPr/>
        </p:nvSpPr>
        <p:spPr>
          <a:xfrm>
            <a:off x="2760967" y="5525718"/>
            <a:ext cx="1027269" cy="307777"/>
          </a:xfrm>
          <a:prstGeom prst="rect">
            <a:avLst/>
          </a:prstGeom>
          <a:noFill/>
        </p:spPr>
        <p:txBody>
          <a:bodyPr wrap="none" rtlCol="0">
            <a:spAutoFit/>
          </a:bodyPr>
          <a:lstStyle/>
          <a:p>
            <a:r>
              <a:rPr lang="en-US" sz="1400"/>
              <a:t>c-8 + 2*w-8</a:t>
            </a:r>
          </a:p>
        </p:txBody>
      </p:sp>
      <p:sp>
        <p:nvSpPr>
          <p:cNvPr id="37" name="TextBox 36">
            <a:extLst>
              <a:ext uri="{FF2B5EF4-FFF2-40B4-BE49-F238E27FC236}">
                <a16:creationId xmlns:a16="http://schemas.microsoft.com/office/drawing/2014/main" id="{8F57F56E-2F98-487D-3E76-4A0F92434460}"/>
              </a:ext>
            </a:extLst>
          </p:cNvPr>
          <p:cNvSpPr txBox="1"/>
          <p:nvPr/>
        </p:nvSpPr>
        <p:spPr>
          <a:xfrm>
            <a:off x="4080021" y="5525678"/>
            <a:ext cx="1027269" cy="307777"/>
          </a:xfrm>
          <a:prstGeom prst="rect">
            <a:avLst/>
          </a:prstGeom>
          <a:noFill/>
        </p:spPr>
        <p:txBody>
          <a:bodyPr wrap="none" rtlCol="0">
            <a:spAutoFit/>
          </a:bodyPr>
          <a:lstStyle/>
          <a:p>
            <a:r>
              <a:rPr lang="en-US" sz="1400"/>
              <a:t>c-8 + 4*w-8</a:t>
            </a:r>
          </a:p>
        </p:txBody>
      </p:sp>
      <p:sp>
        <p:nvSpPr>
          <p:cNvPr id="38" name="TextBox 37">
            <a:extLst>
              <a:ext uri="{FF2B5EF4-FFF2-40B4-BE49-F238E27FC236}">
                <a16:creationId xmlns:a16="http://schemas.microsoft.com/office/drawing/2014/main" id="{32EA6E69-4238-01BF-DCE2-E8F784B404C2}"/>
              </a:ext>
            </a:extLst>
          </p:cNvPr>
          <p:cNvSpPr txBox="1"/>
          <p:nvPr/>
        </p:nvSpPr>
        <p:spPr>
          <a:xfrm>
            <a:off x="5506820" y="5525677"/>
            <a:ext cx="1027269" cy="307777"/>
          </a:xfrm>
          <a:prstGeom prst="rect">
            <a:avLst/>
          </a:prstGeom>
          <a:noFill/>
        </p:spPr>
        <p:txBody>
          <a:bodyPr wrap="none" rtlCol="0">
            <a:spAutoFit/>
          </a:bodyPr>
          <a:lstStyle/>
          <a:p>
            <a:r>
              <a:rPr lang="en-US" sz="1400"/>
              <a:t>c-8 + 6*w-8</a:t>
            </a:r>
          </a:p>
        </p:txBody>
      </p:sp>
      <p:sp>
        <p:nvSpPr>
          <p:cNvPr id="39" name="TextBox 38">
            <a:extLst>
              <a:ext uri="{FF2B5EF4-FFF2-40B4-BE49-F238E27FC236}">
                <a16:creationId xmlns:a16="http://schemas.microsoft.com/office/drawing/2014/main" id="{7DF9A1C9-E77F-07BD-24E1-43649EB3DEDE}"/>
              </a:ext>
            </a:extLst>
          </p:cNvPr>
          <p:cNvSpPr txBox="1"/>
          <p:nvPr/>
        </p:nvSpPr>
        <p:spPr>
          <a:xfrm>
            <a:off x="6980908" y="5531729"/>
            <a:ext cx="1027269" cy="307777"/>
          </a:xfrm>
          <a:prstGeom prst="rect">
            <a:avLst/>
          </a:prstGeom>
          <a:noFill/>
        </p:spPr>
        <p:txBody>
          <a:bodyPr wrap="none" rtlCol="0">
            <a:spAutoFit/>
          </a:bodyPr>
          <a:lstStyle/>
          <a:p>
            <a:r>
              <a:rPr lang="en-US" sz="1400"/>
              <a:t>c-8 + 8*w-8</a:t>
            </a:r>
          </a:p>
        </p:txBody>
      </p:sp>
      <p:sp>
        <p:nvSpPr>
          <p:cNvPr id="41" name="TextBox 40">
            <a:extLst>
              <a:ext uri="{FF2B5EF4-FFF2-40B4-BE49-F238E27FC236}">
                <a16:creationId xmlns:a16="http://schemas.microsoft.com/office/drawing/2014/main" id="{E1E0C2EB-DCD9-7D69-C481-A14348344560}"/>
              </a:ext>
            </a:extLst>
          </p:cNvPr>
          <p:cNvSpPr txBox="1"/>
          <p:nvPr/>
        </p:nvSpPr>
        <p:spPr>
          <a:xfrm>
            <a:off x="2930147" y="4689081"/>
            <a:ext cx="686406" cy="307777"/>
          </a:xfrm>
          <a:prstGeom prst="rect">
            <a:avLst/>
          </a:prstGeom>
          <a:noFill/>
        </p:spPr>
        <p:txBody>
          <a:bodyPr wrap="none" rtlCol="0">
            <a:spAutoFit/>
          </a:bodyPr>
          <a:lstStyle/>
          <a:p>
            <a:r>
              <a:rPr lang="en-US" sz="1400" b="1"/>
              <a:t>43,796</a:t>
            </a:r>
          </a:p>
        </p:txBody>
      </p:sp>
      <p:sp>
        <p:nvSpPr>
          <p:cNvPr id="44" name="TextBox 43">
            <a:extLst>
              <a:ext uri="{FF2B5EF4-FFF2-40B4-BE49-F238E27FC236}">
                <a16:creationId xmlns:a16="http://schemas.microsoft.com/office/drawing/2014/main" id="{466EE455-6956-5FC5-D0C5-EE11FCD0764A}"/>
              </a:ext>
            </a:extLst>
          </p:cNvPr>
          <p:cNvSpPr txBox="1"/>
          <p:nvPr/>
        </p:nvSpPr>
        <p:spPr>
          <a:xfrm>
            <a:off x="4266619" y="3946777"/>
            <a:ext cx="686406" cy="307777"/>
          </a:xfrm>
          <a:prstGeom prst="rect">
            <a:avLst/>
          </a:prstGeom>
          <a:noFill/>
        </p:spPr>
        <p:txBody>
          <a:bodyPr wrap="none" rtlCol="0">
            <a:spAutoFit/>
          </a:bodyPr>
          <a:lstStyle/>
          <a:p>
            <a:r>
              <a:rPr lang="en-US" sz="1400" b="1"/>
              <a:t>94,938</a:t>
            </a:r>
          </a:p>
        </p:txBody>
      </p:sp>
      <p:sp>
        <p:nvSpPr>
          <p:cNvPr id="47" name="TextBox 46">
            <a:extLst>
              <a:ext uri="{FF2B5EF4-FFF2-40B4-BE49-F238E27FC236}">
                <a16:creationId xmlns:a16="http://schemas.microsoft.com/office/drawing/2014/main" id="{46E229D6-CD0F-E3E5-604D-2A7E1A23B491}"/>
              </a:ext>
            </a:extLst>
          </p:cNvPr>
          <p:cNvSpPr txBox="1"/>
          <p:nvPr/>
        </p:nvSpPr>
        <p:spPr>
          <a:xfrm>
            <a:off x="5630763" y="3025925"/>
            <a:ext cx="779381" cy="307777"/>
          </a:xfrm>
          <a:prstGeom prst="rect">
            <a:avLst/>
          </a:prstGeom>
          <a:noFill/>
        </p:spPr>
        <p:txBody>
          <a:bodyPr wrap="none" rtlCol="0">
            <a:spAutoFit/>
          </a:bodyPr>
          <a:lstStyle/>
          <a:p>
            <a:r>
              <a:rPr lang="en-US" sz="1400" b="1"/>
              <a:t>166,426</a:t>
            </a:r>
          </a:p>
        </p:txBody>
      </p:sp>
      <p:sp>
        <p:nvSpPr>
          <p:cNvPr id="105" name="TextBox 104">
            <a:extLst>
              <a:ext uri="{FF2B5EF4-FFF2-40B4-BE49-F238E27FC236}">
                <a16:creationId xmlns:a16="http://schemas.microsoft.com/office/drawing/2014/main" id="{5AC98693-A437-E657-9734-A873DB8D80A9}"/>
              </a:ext>
            </a:extLst>
          </p:cNvPr>
          <p:cNvSpPr txBox="1"/>
          <p:nvPr/>
        </p:nvSpPr>
        <p:spPr>
          <a:xfrm>
            <a:off x="7144895" y="2400380"/>
            <a:ext cx="779381" cy="307777"/>
          </a:xfrm>
          <a:prstGeom prst="rect">
            <a:avLst/>
          </a:prstGeom>
          <a:noFill/>
        </p:spPr>
        <p:txBody>
          <a:bodyPr wrap="none" rtlCol="0">
            <a:spAutoFit/>
          </a:bodyPr>
          <a:lstStyle/>
          <a:p>
            <a:r>
              <a:rPr lang="en-US" sz="1400" b="1"/>
              <a:t>215,464</a:t>
            </a:r>
          </a:p>
        </p:txBody>
      </p:sp>
      <p:sp>
        <p:nvSpPr>
          <p:cNvPr id="106" name="TextBox 105">
            <a:extLst>
              <a:ext uri="{FF2B5EF4-FFF2-40B4-BE49-F238E27FC236}">
                <a16:creationId xmlns:a16="http://schemas.microsoft.com/office/drawing/2014/main" id="{E1AE8291-B818-A3DA-91D7-B1FCEB23B8D5}"/>
              </a:ext>
            </a:extLst>
          </p:cNvPr>
          <p:cNvSpPr txBox="1"/>
          <p:nvPr/>
        </p:nvSpPr>
        <p:spPr>
          <a:xfrm>
            <a:off x="2723438" y="5739223"/>
            <a:ext cx="1083758" cy="276999"/>
          </a:xfrm>
          <a:prstGeom prst="rect">
            <a:avLst/>
          </a:prstGeom>
          <a:noFill/>
        </p:spPr>
        <p:txBody>
          <a:bodyPr wrap="none" rtlCol="0">
            <a:spAutoFit/>
          </a:bodyPr>
          <a:lstStyle/>
          <a:p>
            <a:r>
              <a:rPr lang="en-US" sz="1200">
                <a:solidFill>
                  <a:schemeClr val="accent1">
                    <a:lumMod val="75000"/>
                  </a:schemeClr>
                </a:solidFill>
              </a:rPr>
              <a:t>2-node cluster</a:t>
            </a:r>
          </a:p>
        </p:txBody>
      </p:sp>
      <p:sp>
        <p:nvSpPr>
          <p:cNvPr id="107" name="TextBox 106">
            <a:extLst>
              <a:ext uri="{FF2B5EF4-FFF2-40B4-BE49-F238E27FC236}">
                <a16:creationId xmlns:a16="http://schemas.microsoft.com/office/drawing/2014/main" id="{00DC1D64-9F91-C214-4270-ABB1227C26A6}"/>
              </a:ext>
            </a:extLst>
          </p:cNvPr>
          <p:cNvSpPr txBox="1"/>
          <p:nvPr/>
        </p:nvSpPr>
        <p:spPr>
          <a:xfrm>
            <a:off x="4076415" y="5756585"/>
            <a:ext cx="1083758" cy="276999"/>
          </a:xfrm>
          <a:prstGeom prst="rect">
            <a:avLst/>
          </a:prstGeom>
          <a:noFill/>
        </p:spPr>
        <p:txBody>
          <a:bodyPr wrap="none" rtlCol="0">
            <a:spAutoFit/>
          </a:bodyPr>
          <a:lstStyle/>
          <a:p>
            <a:r>
              <a:rPr lang="en-US" sz="1200">
                <a:solidFill>
                  <a:schemeClr val="accent1">
                    <a:lumMod val="75000"/>
                  </a:schemeClr>
                </a:solidFill>
              </a:rPr>
              <a:t>4-node cluster</a:t>
            </a:r>
          </a:p>
        </p:txBody>
      </p:sp>
      <p:sp>
        <p:nvSpPr>
          <p:cNvPr id="108" name="TextBox 107">
            <a:extLst>
              <a:ext uri="{FF2B5EF4-FFF2-40B4-BE49-F238E27FC236}">
                <a16:creationId xmlns:a16="http://schemas.microsoft.com/office/drawing/2014/main" id="{5F834BA0-D845-8022-1B39-BAC840531420}"/>
              </a:ext>
            </a:extLst>
          </p:cNvPr>
          <p:cNvSpPr txBox="1"/>
          <p:nvPr/>
        </p:nvSpPr>
        <p:spPr>
          <a:xfrm>
            <a:off x="5506820" y="5750028"/>
            <a:ext cx="1083758" cy="276999"/>
          </a:xfrm>
          <a:prstGeom prst="rect">
            <a:avLst/>
          </a:prstGeom>
          <a:noFill/>
        </p:spPr>
        <p:txBody>
          <a:bodyPr wrap="none" rtlCol="0">
            <a:spAutoFit/>
          </a:bodyPr>
          <a:lstStyle/>
          <a:p>
            <a:r>
              <a:rPr lang="en-US" sz="1200">
                <a:solidFill>
                  <a:schemeClr val="accent1">
                    <a:lumMod val="75000"/>
                  </a:schemeClr>
                </a:solidFill>
              </a:rPr>
              <a:t>6-node cluster</a:t>
            </a:r>
          </a:p>
        </p:txBody>
      </p:sp>
      <p:sp>
        <p:nvSpPr>
          <p:cNvPr id="109" name="TextBox 108">
            <a:extLst>
              <a:ext uri="{FF2B5EF4-FFF2-40B4-BE49-F238E27FC236}">
                <a16:creationId xmlns:a16="http://schemas.microsoft.com/office/drawing/2014/main" id="{53D58202-DEC5-AF21-2CA8-13B78AD3ED64}"/>
              </a:ext>
            </a:extLst>
          </p:cNvPr>
          <p:cNvSpPr txBox="1"/>
          <p:nvPr/>
        </p:nvSpPr>
        <p:spPr>
          <a:xfrm>
            <a:off x="6954793" y="5766282"/>
            <a:ext cx="1083758" cy="276999"/>
          </a:xfrm>
          <a:prstGeom prst="rect">
            <a:avLst/>
          </a:prstGeom>
          <a:noFill/>
        </p:spPr>
        <p:txBody>
          <a:bodyPr wrap="none" rtlCol="0">
            <a:spAutoFit/>
          </a:bodyPr>
          <a:lstStyle/>
          <a:p>
            <a:r>
              <a:rPr lang="en-US" sz="1200">
                <a:solidFill>
                  <a:schemeClr val="accent1">
                    <a:lumMod val="75000"/>
                  </a:schemeClr>
                </a:solidFill>
              </a:rPr>
              <a:t>8-node cluster</a:t>
            </a:r>
          </a:p>
        </p:txBody>
      </p:sp>
      <p:sp>
        <p:nvSpPr>
          <p:cNvPr id="110" name="TextBox 109">
            <a:extLst>
              <a:ext uri="{FF2B5EF4-FFF2-40B4-BE49-F238E27FC236}">
                <a16:creationId xmlns:a16="http://schemas.microsoft.com/office/drawing/2014/main" id="{32A0C0F2-4CB1-6D92-0DC6-E5815C118BFA}"/>
              </a:ext>
            </a:extLst>
          </p:cNvPr>
          <p:cNvSpPr txBox="1"/>
          <p:nvPr/>
        </p:nvSpPr>
        <p:spPr>
          <a:xfrm>
            <a:off x="1924204" y="1031410"/>
            <a:ext cx="6797758" cy="369332"/>
          </a:xfrm>
          <a:prstGeom prst="rect">
            <a:avLst/>
          </a:prstGeom>
          <a:noFill/>
        </p:spPr>
        <p:txBody>
          <a:bodyPr wrap="none" rtlCol="0">
            <a:spAutoFit/>
          </a:bodyPr>
          <a:lstStyle/>
          <a:p>
            <a:r>
              <a:rPr lang="en-US" sz="1600">
                <a:solidFill>
                  <a:schemeClr val="accent1">
                    <a:lumMod val="75000"/>
                  </a:schemeClr>
                </a:solidFill>
                <a:latin typeface="Segoe UI" panose="020B0502040204020203" pitchFamily="34" charset="0"/>
                <a:cs typeface="Segoe UI" panose="020B0502040204020203" pitchFamily="34" charset="0"/>
              </a:rPr>
              <a:t>Delivers</a:t>
            </a:r>
            <a:r>
              <a:rPr lang="en-US" b="1">
                <a:solidFill>
                  <a:schemeClr val="accent1">
                    <a:lumMod val="75000"/>
                  </a:schemeClr>
                </a:solidFill>
                <a:latin typeface="Segoe UI Semibold" panose="020B0502040204020203" pitchFamily="34" charset="0"/>
                <a:cs typeface="Segoe UI Semibold" panose="020B0502040204020203" pitchFamily="34" charset="0"/>
              </a:rPr>
              <a:t> </a:t>
            </a:r>
            <a:r>
              <a:rPr lang="en-US">
                <a:solidFill>
                  <a:schemeClr val="accent1">
                    <a:lumMod val="75000"/>
                  </a:schemeClr>
                </a:solidFill>
                <a:latin typeface="Segoe UI Semibold" panose="020B0502040204020203" pitchFamily="34" charset="0"/>
                <a:cs typeface="Segoe UI Semibold" panose="020B0502040204020203" pitchFamily="34" charset="0"/>
              </a:rPr>
              <a:t>2 Million </a:t>
            </a:r>
            <a:r>
              <a:rPr lang="en-US" b="1">
                <a:solidFill>
                  <a:schemeClr val="accent1">
                    <a:lumMod val="75000"/>
                  </a:schemeClr>
                </a:solidFill>
                <a:latin typeface="Segoe UI Semibold" panose="020B0502040204020203" pitchFamily="34" charset="0"/>
                <a:cs typeface="Segoe UI Semibold" panose="020B0502040204020203" pitchFamily="34" charset="0"/>
              </a:rPr>
              <a:t>NOPM </a:t>
            </a:r>
            <a:r>
              <a:rPr lang="en-US" sz="1600">
                <a:solidFill>
                  <a:schemeClr val="accent1">
                    <a:lumMod val="75000"/>
                  </a:schemeClr>
                </a:solidFill>
                <a:latin typeface="Segoe UI" panose="020B0502040204020203" pitchFamily="34" charset="0"/>
                <a:cs typeface="Segoe UI" panose="020B0502040204020203" pitchFamily="34" charset="0"/>
              </a:rPr>
              <a:t>with 20 nodes cluster having 64 </a:t>
            </a:r>
            <a:r>
              <a:rPr lang="en-US" sz="1600" err="1">
                <a:solidFill>
                  <a:schemeClr val="accent1">
                    <a:lumMod val="75000"/>
                  </a:schemeClr>
                </a:solidFill>
                <a:latin typeface="Segoe UI" panose="020B0502040204020203" pitchFamily="34" charset="0"/>
                <a:cs typeface="Segoe UI" panose="020B0502040204020203" pitchFamily="34" charset="0"/>
              </a:rPr>
              <a:t>vcores</a:t>
            </a:r>
            <a:r>
              <a:rPr lang="en-US" sz="1600">
                <a:solidFill>
                  <a:schemeClr val="accent1">
                    <a:lumMod val="75000"/>
                  </a:schemeClr>
                </a:solidFill>
                <a:latin typeface="Segoe UI" panose="020B0502040204020203" pitchFamily="34" charset="0"/>
                <a:cs typeface="Segoe UI" panose="020B0502040204020203" pitchFamily="34" charset="0"/>
              </a:rPr>
              <a:t> each</a:t>
            </a:r>
          </a:p>
        </p:txBody>
      </p:sp>
    </p:spTree>
    <p:extLst>
      <p:ext uri="{BB962C8B-B14F-4D97-AF65-F5344CB8AC3E}">
        <p14:creationId xmlns:p14="http://schemas.microsoft.com/office/powerpoint/2010/main" val="279635987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D990-4ABF-9D4A-CAFA-4F09879099E9}"/>
              </a:ext>
            </a:extLst>
          </p:cNvPr>
          <p:cNvSpPr>
            <a:spLocks noGrp="1"/>
          </p:cNvSpPr>
          <p:nvPr>
            <p:ph type="title"/>
          </p:nvPr>
        </p:nvSpPr>
        <p:spPr>
          <a:xfrm>
            <a:off x="444471" y="2382730"/>
            <a:ext cx="2624967" cy="1313604"/>
          </a:xfrm>
        </p:spPr>
        <p:txBody>
          <a:bodyPr vert="horz" lIns="91440" tIns="45720" rIns="91440" bIns="45720" rtlCol="0" anchor="b">
            <a:normAutofit/>
          </a:bodyPr>
          <a:lstStyle/>
          <a:p>
            <a:r>
              <a:rPr lang="en-US" sz="4000" b="1" kern="1200">
                <a:solidFill>
                  <a:schemeClr val="accent1">
                    <a:lumMod val="75000"/>
                  </a:schemeClr>
                </a:solidFill>
                <a:latin typeface="Segoe UI Semibold" panose="020B0502040204020203" pitchFamily="34" charset="0"/>
                <a:cs typeface="Segoe UI Semibold" panose="020B0502040204020203" pitchFamily="34" charset="0"/>
              </a:rPr>
              <a:t>Replica Creation</a:t>
            </a:r>
          </a:p>
        </p:txBody>
      </p:sp>
      <p:pic>
        <p:nvPicPr>
          <p:cNvPr id="3" name="Picture 2" descr="Decorative">
            <a:extLst>
              <a:ext uri="{FF2B5EF4-FFF2-40B4-BE49-F238E27FC236}">
                <a16:creationId xmlns:a16="http://schemas.microsoft.com/office/drawing/2014/main" id="{EE3485D1-791B-B9E8-9212-CE8CD9EC64FD}"/>
              </a:ext>
            </a:extLst>
          </p:cNvPr>
          <p:cNvPicPr>
            <a:picLocks noChangeAspect="1"/>
          </p:cNvPicPr>
          <p:nvPr/>
        </p:nvPicPr>
        <p:blipFill>
          <a:blip r:embed="rId3"/>
          <a:stretch>
            <a:fillRect/>
          </a:stretch>
        </p:blipFill>
        <p:spPr>
          <a:xfrm>
            <a:off x="2696377" y="622997"/>
            <a:ext cx="9376442" cy="5334997"/>
          </a:xfrm>
          <a:prstGeom prst="rect">
            <a:avLst/>
          </a:prstGeom>
        </p:spPr>
      </p:pic>
    </p:spTree>
    <p:extLst>
      <p:ext uri="{BB962C8B-B14F-4D97-AF65-F5344CB8AC3E}">
        <p14:creationId xmlns:p14="http://schemas.microsoft.com/office/powerpoint/2010/main" val="40957470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D990-4ABF-9D4A-CAFA-4F09879099E9}"/>
              </a:ext>
            </a:extLst>
          </p:cNvPr>
          <p:cNvSpPr>
            <a:spLocks noGrp="1"/>
          </p:cNvSpPr>
          <p:nvPr>
            <p:ph type="title"/>
          </p:nvPr>
        </p:nvSpPr>
        <p:spPr>
          <a:xfrm>
            <a:off x="626133" y="326301"/>
            <a:ext cx="10432312" cy="862283"/>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Replica Creation (Cross region)</a:t>
            </a:r>
          </a:p>
        </p:txBody>
      </p:sp>
      <p:pic>
        <p:nvPicPr>
          <p:cNvPr id="4" name="Picture 3" descr="Decorative">
            <a:extLst>
              <a:ext uri="{FF2B5EF4-FFF2-40B4-BE49-F238E27FC236}">
                <a16:creationId xmlns:a16="http://schemas.microsoft.com/office/drawing/2014/main" id="{1AF1EDEC-CA9F-6AC3-2EFC-3558CF0A60BC}"/>
              </a:ext>
            </a:extLst>
          </p:cNvPr>
          <p:cNvPicPr>
            <a:picLocks noChangeAspect="1"/>
          </p:cNvPicPr>
          <p:nvPr/>
        </p:nvPicPr>
        <p:blipFill>
          <a:blip r:embed="rId3"/>
          <a:stretch>
            <a:fillRect/>
          </a:stretch>
        </p:blipFill>
        <p:spPr>
          <a:xfrm>
            <a:off x="1495975" y="1374504"/>
            <a:ext cx="9200049" cy="4726053"/>
          </a:xfrm>
          <a:prstGeom prst="rect">
            <a:avLst/>
          </a:prstGeom>
        </p:spPr>
      </p:pic>
    </p:spTree>
    <p:extLst>
      <p:ext uri="{BB962C8B-B14F-4D97-AF65-F5344CB8AC3E}">
        <p14:creationId xmlns:p14="http://schemas.microsoft.com/office/powerpoint/2010/main" val="39766448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560383" y="294797"/>
            <a:ext cx="11182840" cy="920981"/>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Role Creation</a:t>
            </a:r>
          </a:p>
        </p:txBody>
      </p:sp>
      <p:pic>
        <p:nvPicPr>
          <p:cNvPr id="4" name="Picture 3" descr="Decorative">
            <a:extLst>
              <a:ext uri="{FF2B5EF4-FFF2-40B4-BE49-F238E27FC236}">
                <a16:creationId xmlns:a16="http://schemas.microsoft.com/office/drawing/2014/main" id="{B04FC29C-56B5-983F-73A6-68E1B6001354}"/>
              </a:ext>
            </a:extLst>
          </p:cNvPr>
          <p:cNvPicPr>
            <a:picLocks noChangeAspect="1"/>
          </p:cNvPicPr>
          <p:nvPr/>
        </p:nvPicPr>
        <p:blipFill>
          <a:blip r:embed="rId3"/>
          <a:stretch>
            <a:fillRect/>
          </a:stretch>
        </p:blipFill>
        <p:spPr>
          <a:xfrm>
            <a:off x="448776" y="1639231"/>
            <a:ext cx="11294447" cy="3847170"/>
          </a:xfrm>
          <a:prstGeom prst="rect">
            <a:avLst/>
          </a:prstGeom>
        </p:spPr>
      </p:pic>
    </p:spTree>
    <p:extLst>
      <p:ext uri="{BB962C8B-B14F-4D97-AF65-F5344CB8AC3E}">
        <p14:creationId xmlns:p14="http://schemas.microsoft.com/office/powerpoint/2010/main" val="12082741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D990-4ABF-9D4A-CAFA-4F09879099E9}"/>
              </a:ext>
            </a:extLst>
          </p:cNvPr>
          <p:cNvSpPr>
            <a:spLocks noGrp="1"/>
          </p:cNvSpPr>
          <p:nvPr>
            <p:ph type="title"/>
          </p:nvPr>
        </p:nvSpPr>
        <p:spPr>
          <a:xfrm>
            <a:off x="839725" y="320954"/>
            <a:ext cx="10512547" cy="1006042"/>
          </a:xfr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Maintenance Schedule</a:t>
            </a:r>
          </a:p>
        </p:txBody>
      </p:sp>
      <p:pic>
        <p:nvPicPr>
          <p:cNvPr id="4" name="Picture 3" descr="Decorative">
            <a:extLst>
              <a:ext uri="{FF2B5EF4-FFF2-40B4-BE49-F238E27FC236}">
                <a16:creationId xmlns:a16="http://schemas.microsoft.com/office/drawing/2014/main" id="{D5546A44-7842-A1A4-0D13-C386454E5C47}"/>
              </a:ext>
            </a:extLst>
          </p:cNvPr>
          <p:cNvPicPr>
            <a:picLocks noChangeAspect="1"/>
          </p:cNvPicPr>
          <p:nvPr/>
        </p:nvPicPr>
        <p:blipFill>
          <a:blip r:embed="rId3"/>
          <a:stretch>
            <a:fillRect/>
          </a:stretch>
        </p:blipFill>
        <p:spPr>
          <a:xfrm>
            <a:off x="486466" y="1692652"/>
            <a:ext cx="11219067" cy="3838352"/>
          </a:xfrm>
          <a:prstGeom prst="rect">
            <a:avLst/>
          </a:prstGeom>
        </p:spPr>
      </p:pic>
    </p:spTree>
    <p:extLst>
      <p:ext uri="{BB962C8B-B14F-4D97-AF65-F5344CB8AC3E}">
        <p14:creationId xmlns:p14="http://schemas.microsoft.com/office/powerpoint/2010/main" val="944838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2DA7-EAF3-47FA-AAA6-6FC944BE7B8D}"/>
              </a:ext>
            </a:extLst>
          </p:cNvPr>
          <p:cNvSpPr>
            <a:spLocks noGrp="1"/>
          </p:cNvSpPr>
          <p:nvPr>
            <p:ph type="title"/>
          </p:nvPr>
        </p:nvSpPr>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Backup &amp; Restore</a:t>
            </a:r>
          </a:p>
        </p:txBody>
      </p:sp>
      <p:cxnSp>
        <p:nvCxnSpPr>
          <p:cNvPr id="61" name="Straight Arrow Connector 60" title="Decorative">
            <a:extLst>
              <a:ext uri="{FF2B5EF4-FFF2-40B4-BE49-F238E27FC236}">
                <a16:creationId xmlns:a16="http://schemas.microsoft.com/office/drawing/2014/main" id="{F71EC58A-3CE7-4BC4-B2BF-013F4A47C899}"/>
              </a:ext>
            </a:extLst>
          </p:cNvPr>
          <p:cNvCxnSpPr>
            <a:cxnSpLocks/>
          </p:cNvCxnSpPr>
          <p:nvPr/>
        </p:nvCxnSpPr>
        <p:spPr>
          <a:xfrm flipV="1">
            <a:off x="5047217" y="4359133"/>
            <a:ext cx="1454862" cy="1762267"/>
          </a:xfrm>
          <a:prstGeom prst="straightConnector1">
            <a:avLst/>
          </a:prstGeom>
          <a:noFill/>
          <a:ln w="9525" cap="flat" cmpd="sng" algn="ctr">
            <a:solidFill>
              <a:srgbClr val="0070C0"/>
            </a:solidFill>
            <a:prstDash val="solid"/>
            <a:tailEnd type="triangle"/>
          </a:ln>
          <a:effectLst/>
        </p:spPr>
      </p:cxnSp>
      <p:cxnSp>
        <p:nvCxnSpPr>
          <p:cNvPr id="62" name="Straight Arrow Connector 61" title="Decorative">
            <a:extLst>
              <a:ext uri="{FF2B5EF4-FFF2-40B4-BE49-F238E27FC236}">
                <a16:creationId xmlns:a16="http://schemas.microsoft.com/office/drawing/2014/main" id="{FB78949F-28A6-4517-B529-1DC620191999}"/>
              </a:ext>
            </a:extLst>
          </p:cNvPr>
          <p:cNvCxnSpPr>
            <a:cxnSpLocks/>
          </p:cNvCxnSpPr>
          <p:nvPr/>
        </p:nvCxnSpPr>
        <p:spPr>
          <a:xfrm flipV="1">
            <a:off x="6611467" y="4401036"/>
            <a:ext cx="182738" cy="1706004"/>
          </a:xfrm>
          <a:prstGeom prst="straightConnector1">
            <a:avLst/>
          </a:prstGeom>
          <a:noFill/>
          <a:ln w="9525" cap="flat" cmpd="sng" algn="ctr">
            <a:solidFill>
              <a:srgbClr val="0070C0"/>
            </a:solidFill>
            <a:prstDash val="solid"/>
            <a:tailEnd type="triangle"/>
          </a:ln>
          <a:effectLst/>
        </p:spPr>
      </p:cxnSp>
      <p:cxnSp>
        <p:nvCxnSpPr>
          <p:cNvPr id="63" name="Straight Arrow Connector 62" title="Decorative">
            <a:extLst>
              <a:ext uri="{FF2B5EF4-FFF2-40B4-BE49-F238E27FC236}">
                <a16:creationId xmlns:a16="http://schemas.microsoft.com/office/drawing/2014/main" id="{0658BD66-815C-484D-BFBF-D7CDB598D7A8}"/>
              </a:ext>
            </a:extLst>
          </p:cNvPr>
          <p:cNvCxnSpPr>
            <a:cxnSpLocks/>
          </p:cNvCxnSpPr>
          <p:nvPr/>
        </p:nvCxnSpPr>
        <p:spPr>
          <a:xfrm flipH="1" flipV="1">
            <a:off x="7098348" y="4401036"/>
            <a:ext cx="1089531" cy="1706004"/>
          </a:xfrm>
          <a:prstGeom prst="straightConnector1">
            <a:avLst/>
          </a:prstGeom>
          <a:noFill/>
          <a:ln w="9525" cap="flat" cmpd="sng" algn="ctr">
            <a:solidFill>
              <a:srgbClr val="0070C0"/>
            </a:solidFill>
            <a:prstDash val="solid"/>
            <a:tailEnd type="triangle"/>
          </a:ln>
          <a:effectLst/>
        </p:spPr>
      </p:cxnSp>
      <p:sp>
        <p:nvSpPr>
          <p:cNvPr id="64" name="Rectangle 63" title="Decorative">
            <a:extLst>
              <a:ext uri="{FF2B5EF4-FFF2-40B4-BE49-F238E27FC236}">
                <a16:creationId xmlns:a16="http://schemas.microsoft.com/office/drawing/2014/main" id="{23BFD38A-F382-4860-8ED8-61A0C60CEAB4}"/>
              </a:ext>
            </a:extLst>
          </p:cNvPr>
          <p:cNvSpPr/>
          <p:nvPr/>
        </p:nvSpPr>
        <p:spPr>
          <a:xfrm>
            <a:off x="8059555" y="1818078"/>
            <a:ext cx="2446441" cy="287864"/>
          </a:xfrm>
          <a:prstGeom prst="rect">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1400" kern="0">
              <a:solidFill>
                <a:srgbClr val="1A1A1A"/>
              </a:solidFill>
              <a:latin typeface="Segoe UI"/>
            </a:endParaRPr>
          </a:p>
        </p:txBody>
      </p:sp>
      <p:sp>
        <p:nvSpPr>
          <p:cNvPr id="69" name="TextBox 68">
            <a:extLst>
              <a:ext uri="{FF2B5EF4-FFF2-40B4-BE49-F238E27FC236}">
                <a16:creationId xmlns:a16="http://schemas.microsoft.com/office/drawing/2014/main" id="{C18842F8-2E16-4355-A47F-4E6D05819B55}"/>
              </a:ext>
            </a:extLst>
          </p:cNvPr>
          <p:cNvSpPr txBox="1"/>
          <p:nvPr/>
        </p:nvSpPr>
        <p:spPr>
          <a:xfrm>
            <a:off x="7912918" y="2139357"/>
            <a:ext cx="2014387" cy="318100"/>
          </a:xfrm>
          <a:prstGeom prst="rect">
            <a:avLst/>
          </a:prstGeom>
          <a:noFill/>
        </p:spPr>
        <p:txBody>
          <a:bodyPr wrap="none" rtlCol="0">
            <a:spAutoFit/>
          </a:bodyPr>
          <a:lstStyle/>
          <a:p>
            <a:pPr defTabSz="914344">
              <a:defRPr/>
            </a:pPr>
            <a:r>
              <a:rPr lang="en-US" sz="1400" kern="0">
                <a:solidFill>
                  <a:srgbClr val="1A1A1A"/>
                </a:solidFill>
                <a:latin typeface="Segoe UI"/>
              </a:rPr>
              <a:t>Long term log storage</a:t>
            </a:r>
          </a:p>
        </p:txBody>
      </p:sp>
      <p:sp>
        <p:nvSpPr>
          <p:cNvPr id="72" name="Rectangle 71" title="Decorative">
            <a:extLst>
              <a:ext uri="{FF2B5EF4-FFF2-40B4-BE49-F238E27FC236}">
                <a16:creationId xmlns:a16="http://schemas.microsoft.com/office/drawing/2014/main" id="{3886B136-B8FF-45FC-96A2-DAB1081ECB7A}"/>
              </a:ext>
            </a:extLst>
          </p:cNvPr>
          <p:cNvSpPr/>
          <p:nvPr/>
        </p:nvSpPr>
        <p:spPr>
          <a:xfrm>
            <a:off x="7728340" y="4359788"/>
            <a:ext cx="2446441" cy="287864"/>
          </a:xfrm>
          <a:prstGeom prst="rect">
            <a:avLst/>
          </a:prstGeom>
          <a:solidFill>
            <a:srgbClr val="E6E6E6"/>
          </a:solidFill>
          <a:ln w="10795" cap="flat" cmpd="sng" algn="ctr">
            <a:solidFill>
              <a:srgbClr val="0070C0"/>
            </a:solidFill>
            <a:prstDash val="solid"/>
          </a:ln>
          <a:effectLst/>
        </p:spPr>
        <p:txBody>
          <a:bodyPr rtlCol="0" anchor="ctr"/>
          <a:lstStyle/>
          <a:p>
            <a:pPr algn="ctr" defTabSz="914344">
              <a:defRPr/>
            </a:pPr>
            <a:endParaRPr lang="en-US" sz="1400" kern="0">
              <a:solidFill>
                <a:srgbClr val="1A1A1A"/>
              </a:solidFill>
              <a:latin typeface="Segoe UI"/>
            </a:endParaRPr>
          </a:p>
        </p:txBody>
      </p:sp>
      <p:cxnSp>
        <p:nvCxnSpPr>
          <p:cNvPr id="73" name="Straight Connector 72" title="Decorative">
            <a:extLst>
              <a:ext uri="{FF2B5EF4-FFF2-40B4-BE49-F238E27FC236}">
                <a16:creationId xmlns:a16="http://schemas.microsoft.com/office/drawing/2014/main" id="{909B802E-5F84-4068-8220-EC33ABBEC300}"/>
              </a:ext>
            </a:extLst>
          </p:cNvPr>
          <p:cNvCxnSpPr/>
          <p:nvPr/>
        </p:nvCxnSpPr>
        <p:spPr>
          <a:xfrm>
            <a:off x="550333" y="1794933"/>
            <a:ext cx="6358467" cy="0"/>
          </a:xfrm>
          <a:prstGeom prst="line">
            <a:avLst/>
          </a:prstGeom>
          <a:noFill/>
          <a:ln w="9525" cap="flat" cmpd="sng" algn="ctr">
            <a:solidFill>
              <a:srgbClr val="0D0D0D"/>
            </a:solidFill>
            <a:prstDash val="solid"/>
          </a:ln>
          <a:effectLst/>
        </p:spPr>
      </p:cxnSp>
      <p:cxnSp>
        <p:nvCxnSpPr>
          <p:cNvPr id="74" name="Straight Connector 73" title="Decorative">
            <a:extLst>
              <a:ext uri="{FF2B5EF4-FFF2-40B4-BE49-F238E27FC236}">
                <a16:creationId xmlns:a16="http://schemas.microsoft.com/office/drawing/2014/main" id="{5230FE62-9D00-48AF-BF27-AE5B5A03B4A1}"/>
              </a:ext>
            </a:extLst>
          </p:cNvPr>
          <p:cNvCxnSpPr/>
          <p:nvPr/>
        </p:nvCxnSpPr>
        <p:spPr>
          <a:xfrm>
            <a:off x="550333" y="2413000"/>
            <a:ext cx="6358467" cy="0"/>
          </a:xfrm>
          <a:prstGeom prst="line">
            <a:avLst/>
          </a:prstGeom>
          <a:noFill/>
          <a:ln w="9525" cap="flat" cmpd="sng" algn="ctr">
            <a:solidFill>
              <a:srgbClr val="0D0D0D"/>
            </a:solidFill>
            <a:prstDash val="solid"/>
          </a:ln>
          <a:effectLst/>
        </p:spPr>
      </p:cxnSp>
      <p:cxnSp>
        <p:nvCxnSpPr>
          <p:cNvPr id="75" name="Straight Connector 74" title="Decorative">
            <a:extLst>
              <a:ext uri="{FF2B5EF4-FFF2-40B4-BE49-F238E27FC236}">
                <a16:creationId xmlns:a16="http://schemas.microsoft.com/office/drawing/2014/main" id="{4B217A13-F4E6-43F5-9E3F-56BFF61A7B34}"/>
              </a:ext>
            </a:extLst>
          </p:cNvPr>
          <p:cNvCxnSpPr/>
          <p:nvPr/>
        </p:nvCxnSpPr>
        <p:spPr>
          <a:xfrm>
            <a:off x="550333" y="3005667"/>
            <a:ext cx="6358467" cy="0"/>
          </a:xfrm>
          <a:prstGeom prst="line">
            <a:avLst/>
          </a:prstGeom>
          <a:noFill/>
          <a:ln w="9525" cap="flat" cmpd="sng" algn="ctr">
            <a:solidFill>
              <a:srgbClr val="0D0D0D"/>
            </a:solidFill>
            <a:prstDash val="solid"/>
          </a:ln>
          <a:effectLst/>
        </p:spPr>
      </p:cxnSp>
      <p:sp>
        <p:nvSpPr>
          <p:cNvPr id="76" name="Flowchart: Predefined Process 75" title="Decorative">
            <a:extLst>
              <a:ext uri="{FF2B5EF4-FFF2-40B4-BE49-F238E27FC236}">
                <a16:creationId xmlns:a16="http://schemas.microsoft.com/office/drawing/2014/main" id="{2D7DBF8F-9322-458D-8E6A-CC0BA9A36030}"/>
              </a:ext>
            </a:extLst>
          </p:cNvPr>
          <p:cNvSpPr/>
          <p:nvPr/>
        </p:nvSpPr>
        <p:spPr>
          <a:xfrm rot="5400000">
            <a:off x="1106997" y="1701838"/>
            <a:ext cx="469939"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77" name="Flowchart: Predefined Process 76" title="Decorative">
            <a:extLst>
              <a:ext uri="{FF2B5EF4-FFF2-40B4-BE49-F238E27FC236}">
                <a16:creationId xmlns:a16="http://schemas.microsoft.com/office/drawing/2014/main" id="{E436CD10-69E3-4DEF-AB3E-D1399A8B9F46}"/>
              </a:ext>
            </a:extLst>
          </p:cNvPr>
          <p:cNvSpPr/>
          <p:nvPr/>
        </p:nvSpPr>
        <p:spPr>
          <a:xfrm rot="5400000">
            <a:off x="2711623" y="1701839"/>
            <a:ext cx="465286"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78" name="Flowchart: Predefined Process 77" title="Decorative">
            <a:extLst>
              <a:ext uri="{FF2B5EF4-FFF2-40B4-BE49-F238E27FC236}">
                <a16:creationId xmlns:a16="http://schemas.microsoft.com/office/drawing/2014/main" id="{DF1D9D11-7315-43B4-98F4-E736BF1A66F5}"/>
              </a:ext>
            </a:extLst>
          </p:cNvPr>
          <p:cNvSpPr/>
          <p:nvPr/>
        </p:nvSpPr>
        <p:spPr>
          <a:xfrm rot="5400000">
            <a:off x="4318151" y="1701838"/>
            <a:ext cx="465286"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79" name="Flowchart: Predefined Process 78" title="Decorative">
            <a:extLst>
              <a:ext uri="{FF2B5EF4-FFF2-40B4-BE49-F238E27FC236}">
                <a16:creationId xmlns:a16="http://schemas.microsoft.com/office/drawing/2014/main" id="{7ABC1941-B106-4F2E-8EA9-E07ED1D33FB6}"/>
              </a:ext>
            </a:extLst>
          </p:cNvPr>
          <p:cNvSpPr/>
          <p:nvPr/>
        </p:nvSpPr>
        <p:spPr>
          <a:xfrm rot="5400000">
            <a:off x="1589597" y="2319903"/>
            <a:ext cx="469939"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0" name="Flowchart: Predefined Process 79" title="Decorative">
            <a:extLst>
              <a:ext uri="{FF2B5EF4-FFF2-40B4-BE49-F238E27FC236}">
                <a16:creationId xmlns:a16="http://schemas.microsoft.com/office/drawing/2014/main" id="{569EE76F-69DB-422D-B695-136F54581F02}"/>
              </a:ext>
            </a:extLst>
          </p:cNvPr>
          <p:cNvSpPr/>
          <p:nvPr/>
        </p:nvSpPr>
        <p:spPr>
          <a:xfrm rot="5400000">
            <a:off x="3194223" y="2319906"/>
            <a:ext cx="465286"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1" name="Flowchart: Predefined Process 80" title="Decorative">
            <a:extLst>
              <a:ext uri="{FF2B5EF4-FFF2-40B4-BE49-F238E27FC236}">
                <a16:creationId xmlns:a16="http://schemas.microsoft.com/office/drawing/2014/main" id="{690395EC-DCB5-42D6-8485-C8242226AF65}"/>
              </a:ext>
            </a:extLst>
          </p:cNvPr>
          <p:cNvSpPr/>
          <p:nvPr/>
        </p:nvSpPr>
        <p:spPr>
          <a:xfrm rot="5400000">
            <a:off x="4800751" y="2319903"/>
            <a:ext cx="465286"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2" name="Flowchart: Predefined Process 81" title="Decorative">
            <a:extLst>
              <a:ext uri="{FF2B5EF4-FFF2-40B4-BE49-F238E27FC236}">
                <a16:creationId xmlns:a16="http://schemas.microsoft.com/office/drawing/2014/main" id="{4B88C147-0260-4ACA-9199-1B4F628BD72E}"/>
              </a:ext>
            </a:extLst>
          </p:cNvPr>
          <p:cNvSpPr/>
          <p:nvPr/>
        </p:nvSpPr>
        <p:spPr>
          <a:xfrm rot="5400000">
            <a:off x="827597" y="2912571"/>
            <a:ext cx="469939"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3" name="Flowchart: Predefined Process 82" title="Decorative">
            <a:extLst>
              <a:ext uri="{FF2B5EF4-FFF2-40B4-BE49-F238E27FC236}">
                <a16:creationId xmlns:a16="http://schemas.microsoft.com/office/drawing/2014/main" id="{18CAB027-F541-427F-8E13-065F5AE14849}"/>
              </a:ext>
            </a:extLst>
          </p:cNvPr>
          <p:cNvSpPr/>
          <p:nvPr/>
        </p:nvSpPr>
        <p:spPr>
          <a:xfrm rot="5400000">
            <a:off x="2429897" y="2912571"/>
            <a:ext cx="469939"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4" name="Flowchart: Predefined Process 83" title="Decorative">
            <a:extLst>
              <a:ext uri="{FF2B5EF4-FFF2-40B4-BE49-F238E27FC236}">
                <a16:creationId xmlns:a16="http://schemas.microsoft.com/office/drawing/2014/main" id="{053179EC-CAC2-4343-A6FA-D753C1AC3D56}"/>
              </a:ext>
            </a:extLst>
          </p:cNvPr>
          <p:cNvSpPr/>
          <p:nvPr/>
        </p:nvSpPr>
        <p:spPr>
          <a:xfrm rot="5400000">
            <a:off x="4038751" y="2912571"/>
            <a:ext cx="465286" cy="186196"/>
          </a:xfrm>
          <a:prstGeom prst="flowChartPredefinedProcess">
            <a:avLst/>
          </a:prstGeom>
          <a:solidFill>
            <a:srgbClr val="E6E6E6"/>
          </a:solidFill>
          <a:ln w="10795" cap="flat" cmpd="sng" algn="ctr">
            <a:solidFill>
              <a:srgbClr val="0078D4">
                <a:shade val="50000"/>
              </a:srgbClr>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85" name="TextBox 84">
            <a:extLst>
              <a:ext uri="{FF2B5EF4-FFF2-40B4-BE49-F238E27FC236}">
                <a16:creationId xmlns:a16="http://schemas.microsoft.com/office/drawing/2014/main" id="{7111B041-70CB-4D7F-AEE5-75FCA259A4E8}"/>
              </a:ext>
            </a:extLst>
          </p:cNvPr>
          <p:cNvSpPr txBox="1"/>
          <p:nvPr/>
        </p:nvSpPr>
        <p:spPr>
          <a:xfrm>
            <a:off x="5828449" y="1425275"/>
            <a:ext cx="914033" cy="307777"/>
          </a:xfrm>
          <a:prstGeom prst="rect">
            <a:avLst/>
          </a:prstGeom>
          <a:noFill/>
        </p:spPr>
        <p:txBody>
          <a:bodyPr wrap="none" rtlCol="0">
            <a:spAutoFit/>
          </a:bodyPr>
          <a:lstStyle/>
          <a:p>
            <a:pPr defTabSz="914344">
              <a:defRPr/>
            </a:pPr>
            <a:r>
              <a:rPr lang="en-US" sz="1400" kern="0">
                <a:solidFill>
                  <a:srgbClr val="1A1A1A"/>
                </a:solidFill>
                <a:latin typeface="Segoe UI"/>
              </a:rPr>
              <a:t>Worker 1</a:t>
            </a:r>
          </a:p>
        </p:txBody>
      </p:sp>
      <p:sp>
        <p:nvSpPr>
          <p:cNvPr id="86" name="TextBox 85">
            <a:extLst>
              <a:ext uri="{FF2B5EF4-FFF2-40B4-BE49-F238E27FC236}">
                <a16:creationId xmlns:a16="http://schemas.microsoft.com/office/drawing/2014/main" id="{E8D078FB-3ED3-41A1-9AF7-7BA05822EAC4}"/>
              </a:ext>
            </a:extLst>
          </p:cNvPr>
          <p:cNvSpPr txBox="1"/>
          <p:nvPr/>
        </p:nvSpPr>
        <p:spPr>
          <a:xfrm>
            <a:off x="5828449" y="2035615"/>
            <a:ext cx="914033" cy="307777"/>
          </a:xfrm>
          <a:prstGeom prst="rect">
            <a:avLst/>
          </a:prstGeom>
          <a:noFill/>
        </p:spPr>
        <p:txBody>
          <a:bodyPr wrap="none" rtlCol="0">
            <a:spAutoFit/>
          </a:bodyPr>
          <a:lstStyle/>
          <a:p>
            <a:pPr defTabSz="914344">
              <a:defRPr/>
            </a:pPr>
            <a:r>
              <a:rPr lang="en-US" sz="1400" kern="0">
                <a:solidFill>
                  <a:srgbClr val="1A1A1A"/>
                </a:solidFill>
                <a:latin typeface="Segoe UI"/>
              </a:rPr>
              <a:t>Worker 2</a:t>
            </a:r>
          </a:p>
        </p:txBody>
      </p:sp>
      <p:sp>
        <p:nvSpPr>
          <p:cNvPr id="87" name="TextBox 86">
            <a:extLst>
              <a:ext uri="{FF2B5EF4-FFF2-40B4-BE49-F238E27FC236}">
                <a16:creationId xmlns:a16="http://schemas.microsoft.com/office/drawing/2014/main" id="{BAD1D7A5-D79F-4B9A-B95D-4E37563FDFED}"/>
              </a:ext>
            </a:extLst>
          </p:cNvPr>
          <p:cNvSpPr txBox="1"/>
          <p:nvPr/>
        </p:nvSpPr>
        <p:spPr>
          <a:xfrm>
            <a:off x="5828449" y="2639915"/>
            <a:ext cx="914033" cy="307777"/>
          </a:xfrm>
          <a:prstGeom prst="rect">
            <a:avLst/>
          </a:prstGeom>
          <a:noFill/>
        </p:spPr>
        <p:txBody>
          <a:bodyPr wrap="none" rtlCol="0">
            <a:spAutoFit/>
          </a:bodyPr>
          <a:lstStyle/>
          <a:p>
            <a:pPr defTabSz="914344">
              <a:defRPr/>
            </a:pPr>
            <a:r>
              <a:rPr lang="en-US" sz="1400" kern="0">
                <a:solidFill>
                  <a:srgbClr val="1A1A1A"/>
                </a:solidFill>
                <a:latin typeface="Segoe UI"/>
              </a:rPr>
              <a:t>Worker 3</a:t>
            </a:r>
          </a:p>
        </p:txBody>
      </p:sp>
      <p:cxnSp>
        <p:nvCxnSpPr>
          <p:cNvPr id="89" name="Straight Connector 88" title="Decorative">
            <a:extLst>
              <a:ext uri="{FF2B5EF4-FFF2-40B4-BE49-F238E27FC236}">
                <a16:creationId xmlns:a16="http://schemas.microsoft.com/office/drawing/2014/main" id="{8096D25A-8A93-474D-9025-39138DBB3288}"/>
              </a:ext>
            </a:extLst>
          </p:cNvPr>
          <p:cNvCxnSpPr/>
          <p:nvPr/>
        </p:nvCxnSpPr>
        <p:spPr>
          <a:xfrm>
            <a:off x="3196164" y="1219200"/>
            <a:ext cx="0" cy="2209800"/>
          </a:xfrm>
          <a:prstGeom prst="line">
            <a:avLst/>
          </a:prstGeom>
          <a:noFill/>
          <a:ln w="9525" cap="flat" cmpd="sng" algn="ctr">
            <a:solidFill>
              <a:srgbClr val="0078D4"/>
            </a:solidFill>
            <a:prstDash val="solid"/>
          </a:ln>
          <a:effectLst/>
        </p:spPr>
      </p:cxnSp>
      <p:sp>
        <p:nvSpPr>
          <p:cNvPr id="90" name="TextBox 89">
            <a:extLst>
              <a:ext uri="{FF2B5EF4-FFF2-40B4-BE49-F238E27FC236}">
                <a16:creationId xmlns:a16="http://schemas.microsoft.com/office/drawing/2014/main" id="{D616D2E0-BD74-4EFA-8046-D451554B254B}"/>
              </a:ext>
            </a:extLst>
          </p:cNvPr>
          <p:cNvSpPr txBox="1"/>
          <p:nvPr/>
        </p:nvSpPr>
        <p:spPr>
          <a:xfrm>
            <a:off x="9948540" y="2740622"/>
            <a:ext cx="1251499" cy="307777"/>
          </a:xfrm>
          <a:prstGeom prst="rect">
            <a:avLst/>
          </a:prstGeom>
          <a:noFill/>
        </p:spPr>
        <p:txBody>
          <a:bodyPr wrap="square" rtlCol="0">
            <a:spAutoFit/>
          </a:bodyPr>
          <a:lstStyle/>
          <a:p>
            <a:pPr defTabSz="914344">
              <a:defRPr/>
            </a:pPr>
            <a:r>
              <a:rPr lang="en-US" sz="1400" kern="0">
                <a:solidFill>
                  <a:srgbClr val="1A1A1A"/>
                </a:solidFill>
                <a:latin typeface="Segoe UI"/>
              </a:rPr>
              <a:t>Point in time</a:t>
            </a:r>
          </a:p>
        </p:txBody>
      </p:sp>
      <p:sp>
        <p:nvSpPr>
          <p:cNvPr id="91" name="TextBox 90">
            <a:extLst>
              <a:ext uri="{FF2B5EF4-FFF2-40B4-BE49-F238E27FC236}">
                <a16:creationId xmlns:a16="http://schemas.microsoft.com/office/drawing/2014/main" id="{A94F912F-EEF1-44E3-A8C3-29317190E64B}"/>
              </a:ext>
            </a:extLst>
          </p:cNvPr>
          <p:cNvSpPr txBox="1"/>
          <p:nvPr/>
        </p:nvSpPr>
        <p:spPr>
          <a:xfrm>
            <a:off x="442106" y="1237430"/>
            <a:ext cx="1560042" cy="276999"/>
          </a:xfrm>
          <a:prstGeom prst="rect">
            <a:avLst/>
          </a:prstGeom>
          <a:noFill/>
        </p:spPr>
        <p:txBody>
          <a:bodyPr wrap="none" rtlCol="0">
            <a:spAutoFit/>
          </a:bodyPr>
          <a:lstStyle/>
          <a:p>
            <a:pPr defTabSz="914344">
              <a:defRPr/>
            </a:pPr>
            <a:r>
              <a:rPr lang="en-US" sz="1200" kern="0">
                <a:solidFill>
                  <a:srgbClr val="1A1A1A"/>
                </a:solidFill>
                <a:latin typeface="Segoe UI" panose="020B0502040204020203" pitchFamily="34" charset="0"/>
                <a:cs typeface="Segoe UI" panose="020B0502040204020203" pitchFamily="34" charset="0"/>
              </a:rPr>
              <a:t>Continuous backups</a:t>
            </a:r>
          </a:p>
        </p:txBody>
      </p:sp>
      <p:cxnSp>
        <p:nvCxnSpPr>
          <p:cNvPr id="92" name="Straight Connector 91" title="Decorative">
            <a:extLst>
              <a:ext uri="{FF2B5EF4-FFF2-40B4-BE49-F238E27FC236}">
                <a16:creationId xmlns:a16="http://schemas.microsoft.com/office/drawing/2014/main" id="{8A908EBF-0CE7-45E3-8921-1605442312F4}"/>
              </a:ext>
            </a:extLst>
          </p:cNvPr>
          <p:cNvCxnSpPr>
            <a:cxnSpLocks/>
          </p:cNvCxnSpPr>
          <p:nvPr/>
        </p:nvCxnSpPr>
        <p:spPr>
          <a:xfrm>
            <a:off x="9101450" y="1588378"/>
            <a:ext cx="0" cy="1153533"/>
          </a:xfrm>
          <a:prstGeom prst="line">
            <a:avLst/>
          </a:prstGeom>
          <a:noFill/>
          <a:ln w="9525" cap="flat" cmpd="sng" algn="ctr">
            <a:solidFill>
              <a:srgbClr val="0078D4"/>
            </a:solidFill>
            <a:prstDash val="solid"/>
          </a:ln>
          <a:effectLst/>
        </p:spPr>
      </p:cxnSp>
      <p:cxnSp>
        <p:nvCxnSpPr>
          <p:cNvPr id="93" name="Straight Connector 92" title="Decorative">
            <a:extLst>
              <a:ext uri="{FF2B5EF4-FFF2-40B4-BE49-F238E27FC236}">
                <a16:creationId xmlns:a16="http://schemas.microsoft.com/office/drawing/2014/main" id="{CB5E97F4-5E36-4370-9B06-DB844D2F65D9}"/>
              </a:ext>
            </a:extLst>
          </p:cNvPr>
          <p:cNvCxnSpPr>
            <a:cxnSpLocks/>
          </p:cNvCxnSpPr>
          <p:nvPr/>
        </p:nvCxnSpPr>
        <p:spPr>
          <a:xfrm>
            <a:off x="10227516" y="1571299"/>
            <a:ext cx="0" cy="1170615"/>
          </a:xfrm>
          <a:prstGeom prst="line">
            <a:avLst/>
          </a:prstGeom>
          <a:noFill/>
          <a:ln w="9525" cap="flat" cmpd="sng" algn="ctr">
            <a:solidFill>
              <a:srgbClr val="0078D4"/>
            </a:solidFill>
            <a:prstDash val="solid"/>
          </a:ln>
          <a:effectLst/>
        </p:spPr>
      </p:cxnSp>
      <p:sp>
        <p:nvSpPr>
          <p:cNvPr id="94" name="TextBox 93">
            <a:extLst>
              <a:ext uri="{FF2B5EF4-FFF2-40B4-BE49-F238E27FC236}">
                <a16:creationId xmlns:a16="http://schemas.microsoft.com/office/drawing/2014/main" id="{68EC791F-F356-4E39-B819-D822D9FEB165}"/>
              </a:ext>
            </a:extLst>
          </p:cNvPr>
          <p:cNvSpPr txBox="1"/>
          <p:nvPr/>
        </p:nvSpPr>
        <p:spPr>
          <a:xfrm>
            <a:off x="7912851" y="2741913"/>
            <a:ext cx="1793123" cy="738664"/>
          </a:xfrm>
          <a:prstGeom prst="rect">
            <a:avLst/>
          </a:prstGeom>
          <a:noFill/>
        </p:spPr>
        <p:txBody>
          <a:bodyPr wrap="square" rtlCol="0">
            <a:spAutoFit/>
          </a:bodyPr>
          <a:lstStyle/>
          <a:p>
            <a:pPr defTabSz="914344">
              <a:defRPr/>
            </a:pPr>
            <a:r>
              <a:rPr lang="en-US" sz="1400" kern="0">
                <a:solidFill>
                  <a:srgbClr val="1A1A1A"/>
                </a:solidFill>
                <a:latin typeface="Segoe UI"/>
              </a:rPr>
              <a:t>Start LSN of oldest transaction among all snapshots</a:t>
            </a:r>
          </a:p>
        </p:txBody>
      </p:sp>
      <p:sp>
        <p:nvSpPr>
          <p:cNvPr id="95" name="TextBox 94">
            <a:extLst>
              <a:ext uri="{FF2B5EF4-FFF2-40B4-BE49-F238E27FC236}">
                <a16:creationId xmlns:a16="http://schemas.microsoft.com/office/drawing/2014/main" id="{65A835DE-867C-4B5E-AF5D-DFD503F9E338}"/>
              </a:ext>
            </a:extLst>
          </p:cNvPr>
          <p:cNvSpPr txBox="1"/>
          <p:nvPr/>
        </p:nvSpPr>
        <p:spPr>
          <a:xfrm>
            <a:off x="2577897" y="3563626"/>
            <a:ext cx="1225583" cy="318100"/>
          </a:xfrm>
          <a:prstGeom prst="rect">
            <a:avLst/>
          </a:prstGeom>
          <a:noFill/>
        </p:spPr>
        <p:txBody>
          <a:bodyPr wrap="none" rtlCol="0">
            <a:spAutoFit/>
          </a:bodyPr>
          <a:lstStyle/>
          <a:p>
            <a:pPr defTabSz="914344">
              <a:defRPr/>
            </a:pPr>
            <a:r>
              <a:rPr lang="en-US" sz="1400" kern="0">
                <a:solidFill>
                  <a:srgbClr val="1A1A1A"/>
                </a:solidFill>
                <a:latin typeface="Segoe UI"/>
              </a:rPr>
              <a:t>Point in time</a:t>
            </a:r>
          </a:p>
        </p:txBody>
      </p:sp>
      <p:sp>
        <p:nvSpPr>
          <p:cNvPr id="96" name="Rectangle 95" title="Decorative">
            <a:extLst>
              <a:ext uri="{FF2B5EF4-FFF2-40B4-BE49-F238E27FC236}">
                <a16:creationId xmlns:a16="http://schemas.microsoft.com/office/drawing/2014/main" id="{F83CD18E-4C5B-4870-88EE-CA6717950C4B}"/>
              </a:ext>
            </a:extLst>
          </p:cNvPr>
          <p:cNvSpPr/>
          <p:nvPr/>
        </p:nvSpPr>
        <p:spPr>
          <a:xfrm>
            <a:off x="9107025" y="1823350"/>
            <a:ext cx="1114910" cy="287865"/>
          </a:xfrm>
          <a:prstGeom prst="rect">
            <a:avLst/>
          </a:prstGeom>
          <a:solidFill>
            <a:schemeClr val="accent2"/>
          </a:solidFill>
          <a:ln w="10795" cap="flat" cmpd="sng" algn="ctr">
            <a:solidFill>
              <a:schemeClr val="tx2"/>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97" name="Flowchart: Predefined Process 96" title="Decorative">
            <a:extLst>
              <a:ext uri="{FF2B5EF4-FFF2-40B4-BE49-F238E27FC236}">
                <a16:creationId xmlns:a16="http://schemas.microsoft.com/office/drawing/2014/main" id="{A3DFE976-EFE4-4EC8-8563-90711E55D6BF}"/>
              </a:ext>
            </a:extLst>
          </p:cNvPr>
          <p:cNvSpPr/>
          <p:nvPr/>
        </p:nvSpPr>
        <p:spPr>
          <a:xfrm rot="5400000">
            <a:off x="2723198" y="1700143"/>
            <a:ext cx="465286" cy="186196"/>
          </a:xfrm>
          <a:prstGeom prst="flowChartPredefinedProcess">
            <a:avLst/>
          </a:prstGeom>
          <a:solidFill>
            <a:schemeClr val="accent2"/>
          </a:solidFill>
          <a:ln w="10795" cap="flat" cmpd="sng" algn="ctr">
            <a:solidFill>
              <a:schemeClr val="tx2"/>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98" name="Flowchart: Predefined Process 97" title="Decorative">
            <a:extLst>
              <a:ext uri="{FF2B5EF4-FFF2-40B4-BE49-F238E27FC236}">
                <a16:creationId xmlns:a16="http://schemas.microsoft.com/office/drawing/2014/main" id="{4C8E6DBA-424A-4C86-A259-6B34B0CCC965}"/>
              </a:ext>
            </a:extLst>
          </p:cNvPr>
          <p:cNvSpPr/>
          <p:nvPr/>
        </p:nvSpPr>
        <p:spPr>
          <a:xfrm rot="5400000">
            <a:off x="1601172" y="2318210"/>
            <a:ext cx="469939" cy="186196"/>
          </a:xfrm>
          <a:prstGeom prst="flowChartPredefinedProcess">
            <a:avLst/>
          </a:prstGeom>
          <a:solidFill>
            <a:schemeClr val="accent2"/>
          </a:solidFill>
          <a:ln w="10795" cap="flat" cmpd="sng" algn="ctr">
            <a:solidFill>
              <a:schemeClr val="tx2"/>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99" name="Flowchart: Predefined Process 98" title="Decorative">
            <a:extLst>
              <a:ext uri="{FF2B5EF4-FFF2-40B4-BE49-F238E27FC236}">
                <a16:creationId xmlns:a16="http://schemas.microsoft.com/office/drawing/2014/main" id="{5F38EB82-5779-46D1-AFA7-4BB39D094F0F}"/>
              </a:ext>
            </a:extLst>
          </p:cNvPr>
          <p:cNvSpPr/>
          <p:nvPr/>
        </p:nvSpPr>
        <p:spPr>
          <a:xfrm rot="5400000">
            <a:off x="2441472" y="2910878"/>
            <a:ext cx="469939" cy="186196"/>
          </a:xfrm>
          <a:prstGeom prst="flowChartPredefinedProcess">
            <a:avLst/>
          </a:prstGeom>
          <a:solidFill>
            <a:schemeClr val="accent2"/>
          </a:solidFill>
          <a:ln w="10795" cap="flat" cmpd="sng" algn="ctr">
            <a:solidFill>
              <a:schemeClr val="tx2"/>
            </a:solidFill>
            <a:prstDash val="solid"/>
          </a:ln>
          <a:effectLst/>
        </p:spPr>
        <p:txBody>
          <a:bodyPr rtlCol="0" anchor="ctr"/>
          <a:lstStyle/>
          <a:p>
            <a:pPr algn="ctr" defTabSz="914344">
              <a:defRPr/>
            </a:pPr>
            <a:endParaRPr lang="en-US" sz="2000" kern="0">
              <a:solidFill>
                <a:srgbClr val="FFFFFF"/>
              </a:solidFill>
              <a:latin typeface="Segoe UI"/>
            </a:endParaRPr>
          </a:p>
        </p:txBody>
      </p:sp>
      <p:sp>
        <p:nvSpPr>
          <p:cNvPr id="108" name="TextBox 107">
            <a:extLst>
              <a:ext uri="{FF2B5EF4-FFF2-40B4-BE49-F238E27FC236}">
                <a16:creationId xmlns:a16="http://schemas.microsoft.com/office/drawing/2014/main" id="{CD95C59D-7906-46FF-8165-6B82A0DCEF62}"/>
              </a:ext>
            </a:extLst>
          </p:cNvPr>
          <p:cNvSpPr txBox="1"/>
          <p:nvPr/>
        </p:nvSpPr>
        <p:spPr>
          <a:xfrm>
            <a:off x="7710665" y="4679993"/>
            <a:ext cx="2119139" cy="318100"/>
          </a:xfrm>
          <a:prstGeom prst="rect">
            <a:avLst/>
          </a:prstGeom>
          <a:noFill/>
          <a:ln>
            <a:noFill/>
          </a:ln>
        </p:spPr>
        <p:txBody>
          <a:bodyPr wrap="none" rtlCol="0">
            <a:spAutoFit/>
          </a:bodyPr>
          <a:lstStyle/>
          <a:p>
            <a:pPr defTabSz="914344">
              <a:defRPr/>
            </a:pPr>
            <a:r>
              <a:rPr lang="en-US" sz="1400" kern="0">
                <a:solidFill>
                  <a:srgbClr val="1A1A1A"/>
                </a:solidFill>
                <a:latin typeface="Segoe UI"/>
              </a:rPr>
              <a:t>Long term long storage</a:t>
            </a:r>
          </a:p>
        </p:txBody>
      </p:sp>
      <p:sp>
        <p:nvSpPr>
          <p:cNvPr id="109" name="Cylinder 108" title="Decorative">
            <a:extLst>
              <a:ext uri="{FF2B5EF4-FFF2-40B4-BE49-F238E27FC236}">
                <a16:creationId xmlns:a16="http://schemas.microsoft.com/office/drawing/2014/main" id="{D24C09D3-9A86-41FD-A68D-17E5B355B2CA}"/>
              </a:ext>
            </a:extLst>
          </p:cNvPr>
          <p:cNvSpPr/>
          <p:nvPr/>
        </p:nvSpPr>
        <p:spPr>
          <a:xfrm>
            <a:off x="6469180" y="3726693"/>
            <a:ext cx="876740" cy="674343"/>
          </a:xfrm>
          <a:prstGeom prst="can">
            <a:avLst/>
          </a:prstGeom>
          <a:noFill/>
          <a:ln w="10795" cap="flat" cmpd="sng" algn="ctr">
            <a:solidFill>
              <a:srgbClr val="0070C0"/>
            </a:solidFill>
            <a:prstDash val="solid"/>
          </a:ln>
          <a:effectLst/>
        </p:spPr>
        <p:txBody>
          <a:bodyPr rtlCol="0" anchor="ctr"/>
          <a:lstStyle/>
          <a:p>
            <a:pPr algn="ctr" defTabSz="914344">
              <a:defRPr/>
            </a:pPr>
            <a:endParaRPr lang="en-US" sz="2000" kern="0">
              <a:solidFill>
                <a:srgbClr val="FFFFFF"/>
              </a:solidFill>
              <a:latin typeface="Segoe UI"/>
            </a:endParaRPr>
          </a:p>
        </p:txBody>
      </p:sp>
      <p:cxnSp>
        <p:nvCxnSpPr>
          <p:cNvPr id="110" name="Connector: Elbow 109" title="Decorative">
            <a:extLst>
              <a:ext uri="{FF2B5EF4-FFF2-40B4-BE49-F238E27FC236}">
                <a16:creationId xmlns:a16="http://schemas.microsoft.com/office/drawing/2014/main" id="{36DEEB17-07ED-4F43-89E8-8679FBB80A43}"/>
              </a:ext>
            </a:extLst>
          </p:cNvPr>
          <p:cNvCxnSpPr>
            <a:cxnSpLocks/>
            <a:stCxn id="109" idx="4"/>
          </p:cNvCxnSpPr>
          <p:nvPr/>
        </p:nvCxnSpPr>
        <p:spPr>
          <a:xfrm>
            <a:off x="7345920" y="4063865"/>
            <a:ext cx="1537923" cy="295268"/>
          </a:xfrm>
          <a:prstGeom prst="bentConnector3">
            <a:avLst>
              <a:gd name="adj1" fmla="val 99778"/>
            </a:avLst>
          </a:prstGeom>
          <a:noFill/>
          <a:ln w="9525" cap="flat" cmpd="sng" algn="ctr">
            <a:solidFill>
              <a:srgbClr val="0070C0"/>
            </a:solidFill>
            <a:prstDash val="solid"/>
            <a:tailEnd type="triangle"/>
          </a:ln>
          <a:effectLst/>
        </p:spPr>
      </p:cxnSp>
      <p:sp>
        <p:nvSpPr>
          <p:cNvPr id="113" name="TextBox 112">
            <a:extLst>
              <a:ext uri="{FF2B5EF4-FFF2-40B4-BE49-F238E27FC236}">
                <a16:creationId xmlns:a16="http://schemas.microsoft.com/office/drawing/2014/main" id="{61B02403-7FE8-4AE5-8441-F3B60D05EEEC}"/>
              </a:ext>
            </a:extLst>
          </p:cNvPr>
          <p:cNvSpPr txBox="1"/>
          <p:nvPr/>
        </p:nvSpPr>
        <p:spPr>
          <a:xfrm>
            <a:off x="5488721" y="3775914"/>
            <a:ext cx="1013358" cy="543867"/>
          </a:xfrm>
          <a:prstGeom prst="rect">
            <a:avLst/>
          </a:prstGeom>
          <a:noFill/>
        </p:spPr>
        <p:txBody>
          <a:bodyPr wrap="square" rtlCol="0">
            <a:spAutoFit/>
          </a:bodyPr>
          <a:lstStyle/>
          <a:p>
            <a:pPr defTabSz="914344">
              <a:defRPr/>
            </a:pPr>
            <a:r>
              <a:rPr lang="en-US" sz="1400" kern="0">
                <a:solidFill>
                  <a:srgbClr val="1A1A1A"/>
                </a:solidFill>
                <a:latin typeface="Segoe UI"/>
              </a:rPr>
              <a:t>Primary Compute</a:t>
            </a:r>
          </a:p>
        </p:txBody>
      </p:sp>
      <p:sp>
        <p:nvSpPr>
          <p:cNvPr id="116" name="TextBox 115">
            <a:extLst>
              <a:ext uri="{FF2B5EF4-FFF2-40B4-BE49-F238E27FC236}">
                <a16:creationId xmlns:a16="http://schemas.microsoft.com/office/drawing/2014/main" id="{AECDC16C-842A-4BDA-B3EE-0C52C9E3115E}"/>
              </a:ext>
            </a:extLst>
          </p:cNvPr>
          <p:cNvSpPr txBox="1"/>
          <p:nvPr/>
        </p:nvSpPr>
        <p:spPr>
          <a:xfrm>
            <a:off x="8978224" y="4006975"/>
            <a:ext cx="906017" cy="307777"/>
          </a:xfrm>
          <a:prstGeom prst="rect">
            <a:avLst/>
          </a:prstGeom>
          <a:noFill/>
          <a:ln>
            <a:noFill/>
          </a:ln>
        </p:spPr>
        <p:txBody>
          <a:bodyPr wrap="none" rtlCol="0">
            <a:spAutoFit/>
          </a:bodyPr>
          <a:lstStyle/>
          <a:p>
            <a:pPr defTabSz="914344">
              <a:defRPr/>
            </a:pPr>
            <a:r>
              <a:rPr lang="en-US" sz="1400" kern="0">
                <a:solidFill>
                  <a:srgbClr val="1A1A1A"/>
                </a:solidFill>
                <a:latin typeface="Segoe UI"/>
              </a:rPr>
              <a:t>Recovery</a:t>
            </a:r>
          </a:p>
        </p:txBody>
      </p:sp>
      <p:sp>
        <p:nvSpPr>
          <p:cNvPr id="118" name="TextBox 117">
            <a:extLst>
              <a:ext uri="{FF2B5EF4-FFF2-40B4-BE49-F238E27FC236}">
                <a16:creationId xmlns:a16="http://schemas.microsoft.com/office/drawing/2014/main" id="{07F4AAD1-4E72-4422-82FA-6414EB7E58B9}"/>
              </a:ext>
            </a:extLst>
          </p:cNvPr>
          <p:cNvSpPr txBox="1"/>
          <p:nvPr/>
        </p:nvSpPr>
        <p:spPr>
          <a:xfrm>
            <a:off x="455994" y="4175470"/>
            <a:ext cx="4382647" cy="1631216"/>
          </a:xfrm>
          <a:prstGeom prst="rect">
            <a:avLst/>
          </a:prstGeom>
          <a:noFill/>
        </p:spPr>
        <p:txBody>
          <a:bodyPr wrap="square" rtlCol="0">
            <a:spAutoFit/>
          </a:bodyPr>
          <a:lstStyle/>
          <a:p>
            <a:pPr defTabSz="914344">
              <a:defRPr/>
            </a:pPr>
            <a:r>
              <a:rPr lang="en-US" sz="2000" kern="0">
                <a:solidFill>
                  <a:srgbClr val="1A1A1A"/>
                </a:solidFill>
                <a:latin typeface="Segoe UI"/>
              </a:rPr>
              <a:t>Backup has no impact to apps</a:t>
            </a:r>
          </a:p>
          <a:p>
            <a:pPr defTabSz="914344">
              <a:defRPr/>
            </a:pPr>
            <a:endParaRPr lang="en-US" sz="2000" kern="0">
              <a:solidFill>
                <a:srgbClr val="1A1A1A"/>
              </a:solidFill>
              <a:latin typeface="Segoe UI"/>
            </a:endParaRPr>
          </a:p>
          <a:p>
            <a:pPr defTabSz="914344">
              <a:defRPr/>
            </a:pPr>
            <a:r>
              <a:rPr lang="en-US" sz="2000" kern="0">
                <a:solidFill>
                  <a:srgbClr val="1A1A1A"/>
                </a:solidFill>
                <a:latin typeface="Segoe UI"/>
              </a:rPr>
              <a:t>Parallelized copy (metadata)</a:t>
            </a:r>
          </a:p>
          <a:p>
            <a:pPr defTabSz="914344">
              <a:defRPr/>
            </a:pPr>
            <a:endParaRPr lang="en-US" sz="2000" kern="0">
              <a:solidFill>
                <a:srgbClr val="1A1A1A"/>
              </a:solidFill>
              <a:latin typeface="Segoe UI"/>
            </a:endParaRPr>
          </a:p>
          <a:p>
            <a:pPr defTabSz="914344">
              <a:defRPr/>
            </a:pPr>
            <a:r>
              <a:rPr lang="en-US" sz="2000" kern="0">
                <a:solidFill>
                  <a:srgbClr val="1A1A1A"/>
                </a:solidFill>
                <a:latin typeface="Segoe UI"/>
              </a:rPr>
              <a:t>Constant time PITR</a:t>
            </a:r>
          </a:p>
        </p:txBody>
      </p:sp>
      <p:sp>
        <p:nvSpPr>
          <p:cNvPr id="9" name="Rounded Rectangle 8" title="Decorative">
            <a:extLst>
              <a:ext uri="{FF2B5EF4-FFF2-40B4-BE49-F238E27FC236}">
                <a16:creationId xmlns:a16="http://schemas.microsoft.com/office/drawing/2014/main" id="{7D2FAB0A-27AC-5AE7-9644-6F39C5AAF3E2}"/>
              </a:ext>
            </a:extLst>
          </p:cNvPr>
          <p:cNvSpPr/>
          <p:nvPr/>
        </p:nvSpPr>
        <p:spPr>
          <a:xfrm>
            <a:off x="4364492" y="5940187"/>
            <a:ext cx="1431864" cy="790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20963E-778B-1EC0-9397-986C31A6CB3E}"/>
              </a:ext>
            </a:extLst>
          </p:cNvPr>
          <p:cNvSpPr txBox="1"/>
          <p:nvPr/>
        </p:nvSpPr>
        <p:spPr>
          <a:xfrm>
            <a:off x="4364492" y="6207189"/>
            <a:ext cx="1370754" cy="523220"/>
          </a:xfrm>
          <a:prstGeom prst="rect">
            <a:avLst/>
          </a:prstGeom>
          <a:noFill/>
        </p:spPr>
        <p:txBody>
          <a:bodyPr wrap="square" rtlCol="0">
            <a:spAutoFit/>
          </a:bodyPr>
          <a:lstStyle/>
          <a:p>
            <a:pPr algn="ctr"/>
            <a:r>
              <a:rPr lang="en-US" sz="1400">
                <a:latin typeface="Segoe UI" panose="020B0502040204020203" pitchFamily="34" charset="0"/>
                <a:cs typeface="Segoe UI" panose="020B0502040204020203" pitchFamily="34" charset="0"/>
              </a:rPr>
              <a:t>Azure Managed Disk</a:t>
            </a:r>
          </a:p>
        </p:txBody>
      </p:sp>
      <p:sp>
        <p:nvSpPr>
          <p:cNvPr id="13" name="Rounded Rectangle 12" title="Decorative">
            <a:extLst>
              <a:ext uri="{FF2B5EF4-FFF2-40B4-BE49-F238E27FC236}">
                <a16:creationId xmlns:a16="http://schemas.microsoft.com/office/drawing/2014/main" id="{EE9D6CC4-2557-1F73-E055-2DC86ED44968}"/>
              </a:ext>
            </a:extLst>
          </p:cNvPr>
          <p:cNvSpPr/>
          <p:nvPr/>
        </p:nvSpPr>
        <p:spPr>
          <a:xfrm>
            <a:off x="5905744" y="5937684"/>
            <a:ext cx="1431864" cy="790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90D816-D9DB-F6FD-B6B7-E1F4E3760782}"/>
              </a:ext>
            </a:extLst>
          </p:cNvPr>
          <p:cNvSpPr txBox="1"/>
          <p:nvPr/>
        </p:nvSpPr>
        <p:spPr>
          <a:xfrm>
            <a:off x="5905744" y="6204686"/>
            <a:ext cx="1370754" cy="523220"/>
          </a:xfrm>
          <a:prstGeom prst="rect">
            <a:avLst/>
          </a:prstGeom>
          <a:noFill/>
        </p:spPr>
        <p:txBody>
          <a:bodyPr wrap="square" rtlCol="0">
            <a:spAutoFit/>
          </a:bodyPr>
          <a:lstStyle/>
          <a:p>
            <a:pPr algn="ctr"/>
            <a:r>
              <a:rPr lang="en-US" sz="1400">
                <a:latin typeface="Segoe UI" panose="020B0502040204020203" pitchFamily="34" charset="0"/>
                <a:cs typeface="Segoe UI" panose="020B0502040204020203" pitchFamily="34" charset="0"/>
              </a:rPr>
              <a:t>Azure Managed Disk</a:t>
            </a:r>
          </a:p>
        </p:txBody>
      </p:sp>
      <p:sp>
        <p:nvSpPr>
          <p:cNvPr id="17" name="Rounded Rectangle 16" title="Decorative">
            <a:extLst>
              <a:ext uri="{FF2B5EF4-FFF2-40B4-BE49-F238E27FC236}">
                <a16:creationId xmlns:a16="http://schemas.microsoft.com/office/drawing/2014/main" id="{2A16CD60-F7B4-3F4B-DC8B-71BCCC857D94}"/>
              </a:ext>
            </a:extLst>
          </p:cNvPr>
          <p:cNvSpPr/>
          <p:nvPr/>
        </p:nvSpPr>
        <p:spPr>
          <a:xfrm>
            <a:off x="7527381" y="5929458"/>
            <a:ext cx="1431864" cy="790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137A5BD-9C2C-3C8C-467A-D643E3870C53}"/>
              </a:ext>
            </a:extLst>
          </p:cNvPr>
          <p:cNvSpPr txBox="1"/>
          <p:nvPr/>
        </p:nvSpPr>
        <p:spPr>
          <a:xfrm>
            <a:off x="7527381" y="6196460"/>
            <a:ext cx="1370754" cy="523220"/>
          </a:xfrm>
          <a:prstGeom prst="rect">
            <a:avLst/>
          </a:prstGeom>
          <a:noFill/>
        </p:spPr>
        <p:txBody>
          <a:bodyPr wrap="square" rtlCol="0">
            <a:spAutoFit/>
          </a:bodyPr>
          <a:lstStyle/>
          <a:p>
            <a:pPr algn="ctr"/>
            <a:r>
              <a:rPr lang="en-US" sz="1400">
                <a:latin typeface="Segoe UI" panose="020B0502040204020203" pitchFamily="34" charset="0"/>
                <a:cs typeface="Segoe UI" panose="020B0502040204020203" pitchFamily="34" charset="0"/>
              </a:rPr>
              <a:t>Azure Managed Disk</a:t>
            </a:r>
          </a:p>
        </p:txBody>
      </p:sp>
      <p:sp>
        <p:nvSpPr>
          <p:cNvPr id="23" name="TextBox 22">
            <a:extLst>
              <a:ext uri="{FF2B5EF4-FFF2-40B4-BE49-F238E27FC236}">
                <a16:creationId xmlns:a16="http://schemas.microsoft.com/office/drawing/2014/main" id="{14EC4A14-F0F4-9758-4048-FAFCA4FB71E9}"/>
              </a:ext>
            </a:extLst>
          </p:cNvPr>
          <p:cNvSpPr txBox="1"/>
          <p:nvPr/>
        </p:nvSpPr>
        <p:spPr>
          <a:xfrm>
            <a:off x="6397409" y="4783538"/>
            <a:ext cx="787395" cy="307777"/>
          </a:xfrm>
          <a:prstGeom prst="rect">
            <a:avLst/>
          </a:prstGeom>
          <a:noFill/>
          <a:ln>
            <a:noFill/>
          </a:ln>
        </p:spPr>
        <p:txBody>
          <a:bodyPr wrap="none" rtlCol="0">
            <a:spAutoFit/>
          </a:bodyPr>
          <a:lstStyle/>
          <a:p>
            <a:pPr defTabSz="914344">
              <a:defRPr/>
            </a:pPr>
            <a:r>
              <a:rPr lang="en-US" sz="1400" kern="0">
                <a:solidFill>
                  <a:srgbClr val="1A1A1A"/>
                </a:solidFill>
                <a:latin typeface="Segoe UI"/>
              </a:rPr>
              <a:t>Restore</a:t>
            </a:r>
          </a:p>
        </p:txBody>
      </p:sp>
    </p:spTree>
    <p:extLst>
      <p:ext uri="{BB962C8B-B14F-4D97-AF65-F5344CB8AC3E}">
        <p14:creationId xmlns:p14="http://schemas.microsoft.com/office/powerpoint/2010/main" val="1270430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down)">
                                      <p:cBhvr>
                                        <p:cTn id="13" dur="500"/>
                                        <p:tgtEl>
                                          <p:spTgt spid="85"/>
                                        </p:tgtEl>
                                      </p:cBhvr>
                                    </p:animEffect>
                                  </p:childTnLst>
                                </p:cTn>
                              </p:par>
                              <p:par>
                                <p:cTn id="14" presetID="22" presetClass="entr" presetSubtype="4"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down)">
                                      <p:cBhvr>
                                        <p:cTn id="19" dur="500"/>
                                        <p:tgtEl>
                                          <p:spTgt spid="8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down)">
                                      <p:cBhvr>
                                        <p:cTn id="22" dur="500"/>
                                        <p:tgtEl>
                                          <p:spTgt spid="87"/>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barn(inVertical)">
                                      <p:cBhvr>
                                        <p:cTn id="26" dur="500"/>
                                        <p:tgtEl>
                                          <p:spTgt spid="8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par>
                          <p:cTn id="30" fill="hold">
                            <p:stCondLst>
                              <p:cond delay="1000"/>
                            </p:stCondLst>
                            <p:childTnLst>
                              <p:par>
                                <p:cTn id="31" presetID="16" presetClass="entr" presetSubtype="21" fill="hold" grpId="0" nodeType="afterEffect">
                                  <p:stCondLst>
                                    <p:cond delay="500"/>
                                  </p:stCondLst>
                                  <p:childTnLst>
                                    <p:set>
                                      <p:cBhvr>
                                        <p:cTn id="32" dur="1" fill="hold">
                                          <p:stCondLst>
                                            <p:cond delay="0"/>
                                          </p:stCondLst>
                                        </p:cTn>
                                        <p:tgtEl>
                                          <p:spTgt spid="76"/>
                                        </p:tgtEl>
                                        <p:attrNameLst>
                                          <p:attrName>style.visibility</p:attrName>
                                        </p:attrNameLst>
                                      </p:cBhvr>
                                      <p:to>
                                        <p:strVal val="visible"/>
                                      </p:to>
                                    </p:set>
                                    <p:animEffect transition="in" filter="barn(inVertical)">
                                      <p:cBhvr>
                                        <p:cTn id="33" dur="500"/>
                                        <p:tgtEl>
                                          <p:spTgt spid="76"/>
                                        </p:tgtEl>
                                      </p:cBhvr>
                                    </p:animEffect>
                                  </p:childTnLst>
                                </p:cTn>
                              </p:par>
                            </p:childTnLst>
                          </p:cTn>
                        </p:par>
                        <p:par>
                          <p:cTn id="34" fill="hold">
                            <p:stCondLst>
                              <p:cond delay="2000"/>
                            </p:stCondLst>
                            <p:childTnLst>
                              <p:par>
                                <p:cTn id="35" presetID="16" presetClass="entr" presetSubtype="21"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arn(inVertical)">
                                      <p:cBhvr>
                                        <p:cTn id="37" dur="500"/>
                                        <p:tgtEl>
                                          <p:spTgt spid="79"/>
                                        </p:tgtEl>
                                      </p:cBhvr>
                                    </p:animEffect>
                                  </p:childTnLst>
                                </p:cTn>
                              </p:par>
                            </p:childTnLst>
                          </p:cTn>
                        </p:par>
                        <p:par>
                          <p:cTn id="38" fill="hold">
                            <p:stCondLst>
                              <p:cond delay="2500"/>
                            </p:stCondLst>
                            <p:childTnLst>
                              <p:par>
                                <p:cTn id="39" presetID="16" presetClass="entr" presetSubtype="21"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barn(inVertical)">
                                      <p:cBhvr>
                                        <p:cTn id="41" dur="500"/>
                                        <p:tgtEl>
                                          <p:spTgt spid="83"/>
                                        </p:tgtEl>
                                      </p:cBhvr>
                                    </p:animEffect>
                                  </p:childTnLst>
                                </p:cTn>
                              </p:par>
                            </p:childTnLst>
                          </p:cTn>
                        </p:par>
                        <p:par>
                          <p:cTn id="42" fill="hold">
                            <p:stCondLst>
                              <p:cond delay="3000"/>
                            </p:stCondLst>
                            <p:childTnLst>
                              <p:par>
                                <p:cTn id="43" presetID="16" presetClass="entr" presetSubtype="21" fill="hold" grpId="0" nodeType="afterEffect">
                                  <p:stCondLst>
                                    <p:cond delay="500"/>
                                  </p:stCondLst>
                                  <p:childTnLst>
                                    <p:set>
                                      <p:cBhvr>
                                        <p:cTn id="44" dur="1" fill="hold">
                                          <p:stCondLst>
                                            <p:cond delay="0"/>
                                          </p:stCondLst>
                                        </p:cTn>
                                        <p:tgtEl>
                                          <p:spTgt spid="77"/>
                                        </p:tgtEl>
                                        <p:attrNameLst>
                                          <p:attrName>style.visibility</p:attrName>
                                        </p:attrNameLst>
                                      </p:cBhvr>
                                      <p:to>
                                        <p:strVal val="visible"/>
                                      </p:to>
                                    </p:set>
                                    <p:animEffect transition="in" filter="barn(inVertical)">
                                      <p:cBhvr>
                                        <p:cTn id="45" dur="500"/>
                                        <p:tgtEl>
                                          <p:spTgt spid="77"/>
                                        </p:tgtEl>
                                      </p:cBhvr>
                                    </p:animEffect>
                                  </p:childTnLst>
                                </p:cTn>
                              </p:par>
                            </p:childTnLst>
                          </p:cTn>
                        </p:par>
                        <p:par>
                          <p:cTn id="46" fill="hold">
                            <p:stCondLst>
                              <p:cond delay="4000"/>
                            </p:stCondLst>
                            <p:childTnLst>
                              <p:par>
                                <p:cTn id="47" presetID="16" presetClass="entr" presetSubtype="21" fill="hold" grpId="0" nodeType="after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barn(inVertical)">
                                      <p:cBhvr>
                                        <p:cTn id="49" dur="500"/>
                                        <p:tgtEl>
                                          <p:spTgt spid="80"/>
                                        </p:tgtEl>
                                      </p:cBhvr>
                                    </p:animEffect>
                                  </p:childTnLst>
                                </p:cTn>
                              </p:par>
                            </p:childTnLst>
                          </p:cTn>
                        </p:par>
                        <p:par>
                          <p:cTn id="50" fill="hold">
                            <p:stCondLst>
                              <p:cond delay="5000"/>
                            </p:stCondLst>
                            <p:childTnLst>
                              <p:par>
                                <p:cTn id="51" presetID="16" presetClass="entr" presetSubtype="21" fill="hold" grpId="0" nodeType="afterEffect">
                                  <p:stCondLst>
                                    <p:cond delay="500"/>
                                  </p:stCondLst>
                                  <p:childTnLst>
                                    <p:set>
                                      <p:cBhvr>
                                        <p:cTn id="52" dur="1" fill="hold">
                                          <p:stCondLst>
                                            <p:cond delay="0"/>
                                          </p:stCondLst>
                                        </p:cTn>
                                        <p:tgtEl>
                                          <p:spTgt spid="84"/>
                                        </p:tgtEl>
                                        <p:attrNameLst>
                                          <p:attrName>style.visibility</p:attrName>
                                        </p:attrNameLst>
                                      </p:cBhvr>
                                      <p:to>
                                        <p:strVal val="visible"/>
                                      </p:to>
                                    </p:set>
                                    <p:animEffect transition="in" filter="barn(inVertical)">
                                      <p:cBhvr>
                                        <p:cTn id="53" dur="500"/>
                                        <p:tgtEl>
                                          <p:spTgt spid="84"/>
                                        </p:tgtEl>
                                      </p:cBhvr>
                                    </p:animEffect>
                                  </p:childTnLst>
                                </p:cTn>
                              </p:par>
                            </p:childTnLst>
                          </p:cTn>
                        </p:par>
                        <p:par>
                          <p:cTn id="54" fill="hold">
                            <p:stCondLst>
                              <p:cond delay="6000"/>
                            </p:stCondLst>
                            <p:childTnLst>
                              <p:par>
                                <p:cTn id="55" presetID="16" presetClass="entr" presetSubtype="21" fill="hold" grpId="0" nodeType="afterEffect">
                                  <p:stCondLst>
                                    <p:cond delay="500"/>
                                  </p:stCondLst>
                                  <p:childTnLst>
                                    <p:set>
                                      <p:cBhvr>
                                        <p:cTn id="56" dur="1" fill="hold">
                                          <p:stCondLst>
                                            <p:cond delay="0"/>
                                          </p:stCondLst>
                                        </p:cTn>
                                        <p:tgtEl>
                                          <p:spTgt spid="78"/>
                                        </p:tgtEl>
                                        <p:attrNameLst>
                                          <p:attrName>style.visibility</p:attrName>
                                        </p:attrNameLst>
                                      </p:cBhvr>
                                      <p:to>
                                        <p:strVal val="visible"/>
                                      </p:to>
                                    </p:set>
                                    <p:animEffect transition="in" filter="barn(inVertical)">
                                      <p:cBhvr>
                                        <p:cTn id="57" dur="500"/>
                                        <p:tgtEl>
                                          <p:spTgt spid="78"/>
                                        </p:tgtEl>
                                      </p:cBhvr>
                                    </p:animEffect>
                                  </p:childTnLst>
                                </p:cTn>
                              </p:par>
                            </p:childTnLst>
                          </p:cTn>
                        </p:par>
                        <p:par>
                          <p:cTn id="58" fill="hold">
                            <p:stCondLst>
                              <p:cond delay="7000"/>
                            </p:stCondLst>
                            <p:childTnLst>
                              <p:par>
                                <p:cTn id="59" presetID="16" presetClass="entr" presetSubtype="21" fill="hold" grpId="0" nodeType="afterEffect">
                                  <p:stCondLst>
                                    <p:cond delay="500"/>
                                  </p:stCondLst>
                                  <p:childTnLst>
                                    <p:set>
                                      <p:cBhvr>
                                        <p:cTn id="60" dur="1" fill="hold">
                                          <p:stCondLst>
                                            <p:cond delay="0"/>
                                          </p:stCondLst>
                                        </p:cTn>
                                        <p:tgtEl>
                                          <p:spTgt spid="81"/>
                                        </p:tgtEl>
                                        <p:attrNameLst>
                                          <p:attrName>style.visibility</p:attrName>
                                        </p:attrNameLst>
                                      </p:cBhvr>
                                      <p:to>
                                        <p:strVal val="visible"/>
                                      </p:to>
                                    </p:set>
                                    <p:animEffect transition="in" filter="barn(inVertical)">
                                      <p:cBhvr>
                                        <p:cTn id="61" dur="500"/>
                                        <p:tgtEl>
                                          <p:spTgt spid="81"/>
                                        </p:tgtEl>
                                      </p:cBhvr>
                                    </p:animEffect>
                                  </p:childTnLst>
                                </p:cTn>
                              </p:par>
                            </p:childTnLst>
                          </p:cTn>
                        </p:par>
                        <p:par>
                          <p:cTn id="62" fill="hold">
                            <p:stCondLst>
                              <p:cond delay="8000"/>
                            </p:stCondLst>
                            <p:childTnLst>
                              <p:par>
                                <p:cTn id="63" presetID="22" presetClass="entr" presetSubtype="2"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right)">
                                      <p:cBhvr>
                                        <p:cTn id="65" dur="500"/>
                                        <p:tgtEl>
                                          <p:spTgt spid="64"/>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right)">
                                      <p:cBhvr>
                                        <p:cTn id="68" dur="500"/>
                                        <p:tgtEl>
                                          <p:spTgt spid="69"/>
                                        </p:tgtEl>
                                      </p:cBhvr>
                                    </p:animEffect>
                                  </p:childTnLst>
                                </p:cTn>
                              </p:par>
                              <p:par>
                                <p:cTn id="69" presetID="10" presetClass="entr" presetSubtype="0" fill="hold" nodeType="withEffect">
                                  <p:stCondLst>
                                    <p:cond delay="0"/>
                                  </p:stCondLst>
                                  <p:childTnLst>
                                    <p:set>
                                      <p:cBhvr>
                                        <p:cTn id="70" dur="1" fill="hold">
                                          <p:stCondLst>
                                            <p:cond delay="0"/>
                                          </p:stCondLst>
                                        </p:cTn>
                                        <p:tgtEl>
                                          <p:spTgt spid="118">
                                            <p:txEl>
                                              <p:pRg st="0" end="0"/>
                                            </p:txEl>
                                          </p:spTgt>
                                        </p:tgtEl>
                                        <p:attrNameLst>
                                          <p:attrName>style.visibility</p:attrName>
                                        </p:attrNameLst>
                                      </p:cBhvr>
                                      <p:to>
                                        <p:strVal val="visible"/>
                                      </p:to>
                                    </p:set>
                                    <p:animEffect transition="in" filter="fade">
                                      <p:cBhvr>
                                        <p:cTn id="71" dur="500"/>
                                        <p:tgtEl>
                                          <p:spTgt spid="118">
                                            <p:txEl>
                                              <p:pRg st="0" end="0"/>
                                            </p:txEl>
                                          </p:spTgt>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up)">
                                      <p:cBhvr>
                                        <p:cTn id="75" dur="500"/>
                                        <p:tgtEl>
                                          <p:spTgt spid="89"/>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wipe(up)">
                                      <p:cBhvr>
                                        <p:cTn id="79" dur="500"/>
                                        <p:tgtEl>
                                          <p:spTgt spid="9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fade">
                                      <p:cBhvr>
                                        <p:cTn id="83" dur="500"/>
                                        <p:tgtEl>
                                          <p:spTgt spid="9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9"/>
                                        </p:tgtEl>
                                        <p:attrNameLst>
                                          <p:attrName>style.visibility</p:attrName>
                                        </p:attrNameLst>
                                      </p:cBhvr>
                                      <p:to>
                                        <p:strVal val="visible"/>
                                      </p:to>
                                    </p:set>
                                    <p:animEffect transition="in" filter="fade">
                                      <p:cBhvr>
                                        <p:cTn id="86" dur="500"/>
                                        <p:tgtEl>
                                          <p:spTgt spid="99"/>
                                        </p:tgtEl>
                                      </p:cBhvr>
                                    </p:animEffect>
                                  </p:childTnLst>
                                </p:cTn>
                              </p:par>
                              <p:par>
                                <p:cTn id="87" presetID="10" presetClass="entr" presetSubtype="0" fill="hold" grpId="2"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childTnLst>
                          </p:cTn>
                        </p:par>
                        <p:par>
                          <p:cTn id="90" fill="hold">
                            <p:stCondLst>
                              <p:cond delay="10000"/>
                            </p:stCondLst>
                            <p:childTnLst>
                              <p:par>
                                <p:cTn id="91" presetID="22" presetClass="entr" presetSubtype="1"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up)">
                                      <p:cBhvr>
                                        <p:cTn id="93" dur="500"/>
                                        <p:tgtEl>
                                          <p:spTgt spid="92"/>
                                        </p:tgtEl>
                                      </p:cBhvr>
                                    </p:animEffect>
                                  </p:childTnLst>
                                </p:cTn>
                              </p:par>
                            </p:childTnLst>
                          </p:cTn>
                        </p:par>
                        <p:par>
                          <p:cTn id="94" fill="hold">
                            <p:stCondLst>
                              <p:cond delay="10500"/>
                            </p:stCondLst>
                            <p:childTnLst>
                              <p:par>
                                <p:cTn id="95" presetID="22" presetClass="entr" presetSubtype="1" fill="hold" grpId="0" nodeType="after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up)">
                                      <p:cBhvr>
                                        <p:cTn id="97" dur="500"/>
                                        <p:tgtEl>
                                          <p:spTgt spid="9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wipe(up)">
                                      <p:cBhvr>
                                        <p:cTn id="102" dur="500"/>
                                        <p:tgtEl>
                                          <p:spTgt spid="93"/>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Effect transition="in" filter="wipe(up)">
                                      <p:cBhvr>
                                        <p:cTn id="106" dur="500"/>
                                        <p:tgtEl>
                                          <p:spTgt spid="90"/>
                                        </p:tgtEl>
                                      </p:cBhvr>
                                    </p:animEffect>
                                  </p:childTnLst>
                                </p:cTn>
                              </p:par>
                            </p:childTnLst>
                          </p:cTn>
                        </p:par>
                        <p:par>
                          <p:cTn id="107" fill="hold">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Effect transition="in" filter="fade">
                                      <p:cBhvr>
                                        <p:cTn id="113" dur="500"/>
                                        <p:tgtEl>
                                          <p:spTgt spid="7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8"/>
                                        </p:tgtEl>
                                        <p:attrNameLst>
                                          <p:attrName>style.visibility</p:attrName>
                                        </p:attrNameLst>
                                      </p:cBhvr>
                                      <p:to>
                                        <p:strVal val="visible"/>
                                      </p:to>
                                    </p:set>
                                    <p:animEffect transition="in" filter="fade">
                                      <p:cBhvr>
                                        <p:cTn id="116" dur="500"/>
                                        <p:tgtEl>
                                          <p:spTgt spid="108"/>
                                        </p:tgtEl>
                                      </p:cBhvr>
                                    </p:animEffect>
                                  </p:childTnLst>
                                </p:cTn>
                              </p:par>
                            </p:childTnLst>
                          </p:cTn>
                        </p:par>
                        <p:par>
                          <p:cTn id="117" fill="hold">
                            <p:stCondLst>
                              <p:cond delay="1500"/>
                            </p:stCondLst>
                            <p:childTnLst>
                              <p:par>
                                <p:cTn id="118" presetID="42" presetClass="entr" presetSubtype="0" fill="hold" grpId="0"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fade">
                                      <p:cBhvr>
                                        <p:cTn id="120" dur="1000"/>
                                        <p:tgtEl>
                                          <p:spTgt spid="19"/>
                                        </p:tgtEl>
                                      </p:cBhvr>
                                    </p:animEffect>
                                    <p:anim calcmode="lin" valueType="num">
                                      <p:cBhvr>
                                        <p:cTn id="121" dur="1000" fill="hold"/>
                                        <p:tgtEl>
                                          <p:spTgt spid="19"/>
                                        </p:tgtEl>
                                        <p:attrNameLst>
                                          <p:attrName>ppt_x</p:attrName>
                                        </p:attrNameLst>
                                      </p:cBhvr>
                                      <p:tavLst>
                                        <p:tav tm="0">
                                          <p:val>
                                            <p:strVal val="#ppt_x"/>
                                          </p:val>
                                        </p:tav>
                                        <p:tav tm="100000">
                                          <p:val>
                                            <p:strVal val="#ppt_x"/>
                                          </p:val>
                                        </p:tav>
                                      </p:tavLst>
                                    </p:anim>
                                    <p:anim calcmode="lin" valueType="num">
                                      <p:cBhvr>
                                        <p:cTn id="122" dur="1000" fill="hold"/>
                                        <p:tgtEl>
                                          <p:spTgt spid="1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7"/>
                                        </p:tgtEl>
                                        <p:attrNameLst>
                                          <p:attrName>style.visibility</p:attrName>
                                        </p:attrNameLst>
                                      </p:cBhvr>
                                      <p:to>
                                        <p:strVal val="visible"/>
                                      </p:to>
                                    </p:set>
                                    <p:animEffect transition="in" filter="fade">
                                      <p:cBhvr>
                                        <p:cTn id="125" dur="1000"/>
                                        <p:tgtEl>
                                          <p:spTgt spid="17"/>
                                        </p:tgtEl>
                                      </p:cBhvr>
                                    </p:animEffect>
                                    <p:anim calcmode="lin" valueType="num">
                                      <p:cBhvr>
                                        <p:cTn id="126" dur="1000" fill="hold"/>
                                        <p:tgtEl>
                                          <p:spTgt spid="17"/>
                                        </p:tgtEl>
                                        <p:attrNameLst>
                                          <p:attrName>ppt_x</p:attrName>
                                        </p:attrNameLst>
                                      </p:cBhvr>
                                      <p:tavLst>
                                        <p:tav tm="0">
                                          <p:val>
                                            <p:strVal val="#ppt_x"/>
                                          </p:val>
                                        </p:tav>
                                        <p:tav tm="100000">
                                          <p:val>
                                            <p:strVal val="#ppt_x"/>
                                          </p:val>
                                        </p:tav>
                                      </p:tavLst>
                                    </p:anim>
                                    <p:anim calcmode="lin" valueType="num">
                                      <p:cBhvr>
                                        <p:cTn id="127" dur="1000" fill="hold"/>
                                        <p:tgtEl>
                                          <p:spTgt spid="17"/>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5"/>
                                        </p:tgtEl>
                                        <p:attrNameLst>
                                          <p:attrName>style.visibility</p:attrName>
                                        </p:attrNameLst>
                                      </p:cBhvr>
                                      <p:to>
                                        <p:strVal val="visible"/>
                                      </p:to>
                                    </p:set>
                                    <p:animEffect transition="in" filter="fade">
                                      <p:cBhvr>
                                        <p:cTn id="130" dur="1000"/>
                                        <p:tgtEl>
                                          <p:spTgt spid="15"/>
                                        </p:tgtEl>
                                      </p:cBhvr>
                                    </p:animEffect>
                                    <p:anim calcmode="lin" valueType="num">
                                      <p:cBhvr>
                                        <p:cTn id="131" dur="1000" fill="hold"/>
                                        <p:tgtEl>
                                          <p:spTgt spid="15"/>
                                        </p:tgtEl>
                                        <p:attrNameLst>
                                          <p:attrName>ppt_x</p:attrName>
                                        </p:attrNameLst>
                                      </p:cBhvr>
                                      <p:tavLst>
                                        <p:tav tm="0">
                                          <p:val>
                                            <p:strVal val="#ppt_x"/>
                                          </p:val>
                                        </p:tav>
                                        <p:tav tm="100000">
                                          <p:val>
                                            <p:strVal val="#ppt_x"/>
                                          </p:val>
                                        </p:tav>
                                      </p:tavLst>
                                    </p:anim>
                                    <p:anim calcmode="lin" valueType="num">
                                      <p:cBhvr>
                                        <p:cTn id="132" dur="1000" fill="hold"/>
                                        <p:tgtEl>
                                          <p:spTgt spid="1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1000"/>
                                        <p:tgtEl>
                                          <p:spTgt spid="9"/>
                                        </p:tgtEl>
                                      </p:cBhvr>
                                    </p:animEffect>
                                    <p:anim calcmode="lin" valueType="num">
                                      <p:cBhvr>
                                        <p:cTn id="136" dur="1000" fill="hold"/>
                                        <p:tgtEl>
                                          <p:spTgt spid="9"/>
                                        </p:tgtEl>
                                        <p:attrNameLst>
                                          <p:attrName>ppt_x</p:attrName>
                                        </p:attrNameLst>
                                      </p:cBhvr>
                                      <p:tavLst>
                                        <p:tav tm="0">
                                          <p:val>
                                            <p:strVal val="#ppt_x"/>
                                          </p:val>
                                        </p:tav>
                                        <p:tav tm="100000">
                                          <p:val>
                                            <p:strVal val="#ppt_x"/>
                                          </p:val>
                                        </p:tav>
                                      </p:tavLst>
                                    </p:anim>
                                    <p:anim calcmode="lin" valueType="num">
                                      <p:cBhvr>
                                        <p:cTn id="137" dur="1000" fill="hold"/>
                                        <p:tgtEl>
                                          <p:spTgt spid="9"/>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0"/>
                                        </p:tgtEl>
                                        <p:attrNameLst>
                                          <p:attrName>style.visibility</p:attrName>
                                        </p:attrNameLst>
                                      </p:cBhvr>
                                      <p:to>
                                        <p:strVal val="visible"/>
                                      </p:to>
                                    </p:set>
                                    <p:animEffect transition="in" filter="fade">
                                      <p:cBhvr>
                                        <p:cTn id="140" dur="1000"/>
                                        <p:tgtEl>
                                          <p:spTgt spid="10"/>
                                        </p:tgtEl>
                                      </p:cBhvr>
                                    </p:animEffect>
                                    <p:anim calcmode="lin" valueType="num">
                                      <p:cBhvr>
                                        <p:cTn id="141" dur="1000" fill="hold"/>
                                        <p:tgtEl>
                                          <p:spTgt spid="10"/>
                                        </p:tgtEl>
                                        <p:attrNameLst>
                                          <p:attrName>ppt_x</p:attrName>
                                        </p:attrNameLst>
                                      </p:cBhvr>
                                      <p:tavLst>
                                        <p:tav tm="0">
                                          <p:val>
                                            <p:strVal val="#ppt_x"/>
                                          </p:val>
                                        </p:tav>
                                        <p:tav tm="100000">
                                          <p:val>
                                            <p:strVal val="#ppt_x"/>
                                          </p:val>
                                        </p:tav>
                                      </p:tavLst>
                                    </p:anim>
                                    <p:anim calcmode="lin" valueType="num">
                                      <p:cBhvr>
                                        <p:cTn id="142" dur="1000" fill="hold"/>
                                        <p:tgtEl>
                                          <p:spTgt spid="10"/>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fade">
                                      <p:cBhvr>
                                        <p:cTn id="145" dur="1000"/>
                                        <p:tgtEl>
                                          <p:spTgt spid="13"/>
                                        </p:tgtEl>
                                      </p:cBhvr>
                                    </p:animEffect>
                                    <p:anim calcmode="lin" valueType="num">
                                      <p:cBhvr>
                                        <p:cTn id="146" dur="1000" fill="hold"/>
                                        <p:tgtEl>
                                          <p:spTgt spid="13"/>
                                        </p:tgtEl>
                                        <p:attrNameLst>
                                          <p:attrName>ppt_x</p:attrName>
                                        </p:attrNameLst>
                                      </p:cBhvr>
                                      <p:tavLst>
                                        <p:tav tm="0">
                                          <p:val>
                                            <p:strVal val="#ppt_x"/>
                                          </p:val>
                                        </p:tav>
                                        <p:tav tm="100000">
                                          <p:val>
                                            <p:strVal val="#ppt_x"/>
                                          </p:val>
                                        </p:tav>
                                      </p:tavLst>
                                    </p:anim>
                                    <p:anim calcmode="lin" valueType="num">
                                      <p:cBhvr>
                                        <p:cTn id="1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1500"/>
                                  </p:stCondLst>
                                  <p:childTnLst>
                                    <p:animMotion origin="layout" path="M -1.04167E-6 -3.7037E-7 L 0.39089 0.53889 " pathEditMode="relative" rAng="0" ptsTypes="AA">
                                      <p:cBhvr>
                                        <p:cTn id="151" dur="2000" fill="hold"/>
                                        <p:tgtEl>
                                          <p:spTgt spid="98"/>
                                        </p:tgtEl>
                                        <p:attrNameLst>
                                          <p:attrName>ppt_x</p:attrName>
                                          <p:attrName>ppt_y</p:attrName>
                                        </p:attrNameLst>
                                      </p:cBhvr>
                                      <p:rCtr x="19544" y="26944"/>
                                    </p:animMotion>
                                  </p:childTnLst>
                                </p:cTn>
                              </p:par>
                              <p:par>
                                <p:cTn id="152" presetID="42" presetClass="path" presetSubtype="0" accel="50000" decel="50000" fill="hold" grpId="1" nodeType="withEffect">
                                  <p:stCondLst>
                                    <p:cond delay="1500"/>
                                  </p:stCondLst>
                                  <p:childTnLst>
                                    <p:animMotion origin="layout" path="M 2.29167E-6 -2.59259E-6 L 0.16484 0.6301 " pathEditMode="relative" rAng="0" ptsTypes="AA">
                                      <p:cBhvr>
                                        <p:cTn id="153" dur="2000" fill="hold"/>
                                        <p:tgtEl>
                                          <p:spTgt spid="97"/>
                                        </p:tgtEl>
                                        <p:attrNameLst>
                                          <p:attrName>ppt_x</p:attrName>
                                          <p:attrName>ppt_y</p:attrName>
                                        </p:attrNameLst>
                                      </p:cBhvr>
                                      <p:rCtr x="8242" y="31505"/>
                                    </p:animMotion>
                                  </p:childTnLst>
                                </p:cTn>
                              </p:par>
                              <p:par>
                                <p:cTn id="154" presetID="42" presetClass="path" presetSubtype="0" accel="50000" decel="50000" fill="hold" grpId="1" nodeType="withEffect">
                                  <p:stCondLst>
                                    <p:cond delay="1500"/>
                                  </p:stCondLst>
                                  <p:childTnLst>
                                    <p:animMotion origin="layout" path="M -1.25E-6 -2.96296E-6 L 0.45208 0.45463 " pathEditMode="relative" rAng="0" ptsTypes="AA">
                                      <p:cBhvr>
                                        <p:cTn id="155" dur="2000" fill="hold"/>
                                        <p:tgtEl>
                                          <p:spTgt spid="99"/>
                                        </p:tgtEl>
                                        <p:attrNameLst>
                                          <p:attrName>ppt_x</p:attrName>
                                          <p:attrName>ppt_y</p:attrName>
                                        </p:attrNameLst>
                                      </p:cBhvr>
                                      <p:rCtr x="22604" y="22731"/>
                                    </p:animMotion>
                                  </p:childTnLst>
                                </p:cTn>
                              </p:par>
                              <p:par>
                                <p:cTn id="156" presetID="8" presetClass="emph" presetSubtype="0" fill="hold" grpId="2" nodeType="withEffect">
                                  <p:stCondLst>
                                    <p:cond delay="0"/>
                                  </p:stCondLst>
                                  <p:childTnLst>
                                    <p:animRot by="5400000">
                                      <p:cBhvr>
                                        <p:cTn id="157" dur="2000" fill="hold"/>
                                        <p:tgtEl>
                                          <p:spTgt spid="97"/>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98"/>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99"/>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747 -0.00394 L -0.11172 0.36875 " pathEditMode="relative" rAng="0" ptsTypes="AA">
                                      <p:cBhvr>
                                        <p:cTn id="163" dur="2000" fill="hold"/>
                                        <p:tgtEl>
                                          <p:spTgt spid="96"/>
                                        </p:tgtEl>
                                        <p:attrNameLst>
                                          <p:attrName>ppt_x</p:attrName>
                                          <p:attrName>ppt_y</p:attrName>
                                        </p:attrNameLst>
                                      </p:cBhvr>
                                      <p:rCtr x="-6966" y="18634"/>
                                    </p:animMotion>
                                  </p:childTnLst>
                                </p:cTn>
                              </p:par>
                            </p:childTnLst>
                          </p:cTn>
                        </p:par>
                        <p:par>
                          <p:cTn id="164" fill="hold">
                            <p:stCondLst>
                              <p:cond delay="3500"/>
                            </p:stCondLst>
                            <p:childTnLst>
                              <p:par>
                                <p:cTn id="165" presetID="10" presetClass="entr" presetSubtype="0" fill="hold" nodeType="afterEffect">
                                  <p:stCondLst>
                                    <p:cond delay="0"/>
                                  </p:stCondLst>
                                  <p:childTnLst>
                                    <p:set>
                                      <p:cBhvr>
                                        <p:cTn id="166" dur="1" fill="hold">
                                          <p:stCondLst>
                                            <p:cond delay="0"/>
                                          </p:stCondLst>
                                        </p:cTn>
                                        <p:tgtEl>
                                          <p:spTgt spid="118">
                                            <p:txEl>
                                              <p:pRg st="2" end="2"/>
                                            </p:txEl>
                                          </p:spTgt>
                                        </p:tgtEl>
                                        <p:attrNameLst>
                                          <p:attrName>style.visibility</p:attrName>
                                        </p:attrNameLst>
                                      </p:cBhvr>
                                      <p:to>
                                        <p:strVal val="visible"/>
                                      </p:to>
                                    </p:set>
                                    <p:animEffect transition="in" filter="fade">
                                      <p:cBhvr>
                                        <p:cTn id="167" dur="500"/>
                                        <p:tgtEl>
                                          <p:spTgt spid="118">
                                            <p:txEl>
                                              <p:pRg st="2" end="2"/>
                                            </p:txEl>
                                          </p:spTgt>
                                        </p:tgtEl>
                                      </p:cBhvr>
                                    </p:animEffect>
                                  </p:childTnLst>
                                </p:cTn>
                              </p:par>
                            </p:childTnLst>
                          </p:cTn>
                        </p:par>
                        <p:par>
                          <p:cTn id="168" fill="hold">
                            <p:stCondLst>
                              <p:cond delay="4000"/>
                            </p:stCondLst>
                            <p:childTnLst>
                              <p:par>
                                <p:cTn id="169" presetID="10" presetClass="entr" presetSubtype="0" fill="hold" nodeType="afterEffect">
                                  <p:stCondLst>
                                    <p:cond delay="0"/>
                                  </p:stCondLst>
                                  <p:childTnLst>
                                    <p:set>
                                      <p:cBhvr>
                                        <p:cTn id="170" dur="1" fill="hold">
                                          <p:stCondLst>
                                            <p:cond delay="0"/>
                                          </p:stCondLst>
                                        </p:cTn>
                                        <p:tgtEl>
                                          <p:spTgt spid="118">
                                            <p:txEl>
                                              <p:pRg st="4" end="4"/>
                                            </p:txEl>
                                          </p:spTgt>
                                        </p:tgtEl>
                                        <p:attrNameLst>
                                          <p:attrName>style.visibility</p:attrName>
                                        </p:attrNameLst>
                                      </p:cBhvr>
                                      <p:to>
                                        <p:strVal val="visible"/>
                                      </p:to>
                                    </p:set>
                                    <p:animEffect transition="in" filter="fade">
                                      <p:cBhvr>
                                        <p:cTn id="171" dur="500"/>
                                        <p:tgtEl>
                                          <p:spTgt spid="118">
                                            <p:txEl>
                                              <p:pRg st="4" end="4"/>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13"/>
                                        </p:tgtEl>
                                        <p:attrNameLst>
                                          <p:attrName>style.visibility</p:attrName>
                                        </p:attrNameLst>
                                      </p:cBhvr>
                                      <p:to>
                                        <p:strVal val="visible"/>
                                      </p:to>
                                    </p:set>
                                    <p:animEffect transition="in" filter="fade">
                                      <p:cBhvr>
                                        <p:cTn id="174" dur="500"/>
                                        <p:tgtEl>
                                          <p:spTgt spid="11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09"/>
                                        </p:tgtEl>
                                        <p:attrNameLst>
                                          <p:attrName>style.visibility</p:attrName>
                                        </p:attrNameLst>
                                      </p:cBhvr>
                                      <p:to>
                                        <p:strVal val="visible"/>
                                      </p:to>
                                    </p:set>
                                    <p:animEffect transition="in" filter="fade">
                                      <p:cBhvr>
                                        <p:cTn id="177" dur="1000"/>
                                        <p:tgtEl>
                                          <p:spTgt spid="109"/>
                                        </p:tgtEl>
                                      </p:cBhvr>
                                    </p:animEffect>
                                  </p:childTnLst>
                                </p:cTn>
                              </p:par>
                            </p:childTnLst>
                          </p:cTn>
                        </p:par>
                        <p:par>
                          <p:cTn id="178" fill="hold">
                            <p:stCondLst>
                              <p:cond delay="5000"/>
                            </p:stCondLst>
                            <p:childTnLst>
                              <p:par>
                                <p:cTn id="179" presetID="22" presetClass="entr" presetSubtype="4" fill="hold" nodeType="afterEffect">
                                  <p:stCondLst>
                                    <p:cond delay="500"/>
                                  </p:stCondLst>
                                  <p:childTnLst>
                                    <p:set>
                                      <p:cBhvr>
                                        <p:cTn id="180" dur="1" fill="hold">
                                          <p:stCondLst>
                                            <p:cond delay="0"/>
                                          </p:stCondLst>
                                        </p:cTn>
                                        <p:tgtEl>
                                          <p:spTgt spid="61"/>
                                        </p:tgtEl>
                                        <p:attrNameLst>
                                          <p:attrName>style.visibility</p:attrName>
                                        </p:attrNameLst>
                                      </p:cBhvr>
                                      <p:to>
                                        <p:strVal val="visible"/>
                                      </p:to>
                                    </p:set>
                                    <p:animEffect transition="in" filter="wipe(down)">
                                      <p:cBhvr>
                                        <p:cTn id="181" dur="200"/>
                                        <p:tgtEl>
                                          <p:spTgt spid="61"/>
                                        </p:tgtEl>
                                      </p:cBhvr>
                                    </p:animEffect>
                                  </p:childTnLst>
                                </p:cTn>
                              </p:par>
                            </p:childTnLst>
                          </p:cTn>
                        </p:par>
                        <p:par>
                          <p:cTn id="182" fill="hold">
                            <p:stCondLst>
                              <p:cond delay="5700"/>
                            </p:stCondLst>
                            <p:childTnLst>
                              <p:par>
                                <p:cTn id="183" presetID="22" presetClass="entr" presetSubtype="4" fill="hold" nodeType="afterEffect">
                                  <p:stCondLst>
                                    <p:cond delay="500"/>
                                  </p:stCondLst>
                                  <p:childTnLst>
                                    <p:set>
                                      <p:cBhvr>
                                        <p:cTn id="184" dur="1" fill="hold">
                                          <p:stCondLst>
                                            <p:cond delay="0"/>
                                          </p:stCondLst>
                                        </p:cTn>
                                        <p:tgtEl>
                                          <p:spTgt spid="62"/>
                                        </p:tgtEl>
                                        <p:attrNameLst>
                                          <p:attrName>style.visibility</p:attrName>
                                        </p:attrNameLst>
                                      </p:cBhvr>
                                      <p:to>
                                        <p:strVal val="visible"/>
                                      </p:to>
                                    </p:set>
                                    <p:animEffect transition="in" filter="wipe(down)">
                                      <p:cBhvr>
                                        <p:cTn id="185" dur="200"/>
                                        <p:tgtEl>
                                          <p:spTgt spid="62"/>
                                        </p:tgtEl>
                                      </p:cBhvr>
                                    </p:animEffect>
                                  </p:childTnLst>
                                </p:cTn>
                              </p:par>
                            </p:childTnLst>
                          </p:cTn>
                        </p:par>
                        <p:par>
                          <p:cTn id="186" fill="hold">
                            <p:stCondLst>
                              <p:cond delay="6400"/>
                            </p:stCondLst>
                            <p:childTnLst>
                              <p:par>
                                <p:cTn id="187" presetID="22" presetClass="entr" presetSubtype="4" fill="hold" nodeType="afterEffect">
                                  <p:stCondLst>
                                    <p:cond delay="500"/>
                                  </p:stCondLst>
                                  <p:childTnLst>
                                    <p:set>
                                      <p:cBhvr>
                                        <p:cTn id="188" dur="1" fill="hold">
                                          <p:stCondLst>
                                            <p:cond delay="0"/>
                                          </p:stCondLst>
                                        </p:cTn>
                                        <p:tgtEl>
                                          <p:spTgt spid="63"/>
                                        </p:tgtEl>
                                        <p:attrNameLst>
                                          <p:attrName>style.visibility</p:attrName>
                                        </p:attrNameLst>
                                      </p:cBhvr>
                                      <p:to>
                                        <p:strVal val="visible"/>
                                      </p:to>
                                    </p:set>
                                    <p:animEffect transition="in" filter="wipe(down)">
                                      <p:cBhvr>
                                        <p:cTn id="189" dur="200"/>
                                        <p:tgtEl>
                                          <p:spTgt spid="63"/>
                                        </p:tgtEl>
                                      </p:cBhvr>
                                    </p:animEffect>
                                  </p:childTnLst>
                                </p:cTn>
                              </p:par>
                            </p:childTnLst>
                          </p:cTn>
                        </p:par>
                        <p:par>
                          <p:cTn id="190" fill="hold">
                            <p:stCondLst>
                              <p:cond delay="7100"/>
                            </p:stCondLst>
                            <p:childTnLst>
                              <p:par>
                                <p:cTn id="191" presetID="22" presetClass="entr" presetSubtype="8" fill="hold" grpId="0" nodeType="afterEffect">
                                  <p:stCondLst>
                                    <p:cond delay="500"/>
                                  </p:stCondLst>
                                  <p:childTnLst>
                                    <p:set>
                                      <p:cBhvr>
                                        <p:cTn id="192" dur="1" fill="hold">
                                          <p:stCondLst>
                                            <p:cond delay="0"/>
                                          </p:stCondLst>
                                        </p:cTn>
                                        <p:tgtEl>
                                          <p:spTgt spid="23"/>
                                        </p:tgtEl>
                                        <p:attrNameLst>
                                          <p:attrName>style.visibility</p:attrName>
                                        </p:attrNameLst>
                                      </p:cBhvr>
                                      <p:to>
                                        <p:strVal val="visible"/>
                                      </p:to>
                                    </p:set>
                                    <p:animEffect transition="in" filter="wipe(left)">
                                      <p:cBhvr>
                                        <p:cTn id="193" dur="200"/>
                                        <p:tgtEl>
                                          <p:spTgt spid="23"/>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nodeType="clickEffect">
                                  <p:stCondLst>
                                    <p:cond delay="0"/>
                                  </p:stCondLst>
                                  <p:childTnLst>
                                    <p:set>
                                      <p:cBhvr>
                                        <p:cTn id="197" dur="1" fill="hold">
                                          <p:stCondLst>
                                            <p:cond delay="0"/>
                                          </p:stCondLst>
                                        </p:cTn>
                                        <p:tgtEl>
                                          <p:spTgt spid="110"/>
                                        </p:tgtEl>
                                        <p:attrNameLst>
                                          <p:attrName>style.visibility</p:attrName>
                                        </p:attrNameLst>
                                      </p:cBhvr>
                                      <p:to>
                                        <p:strVal val="visible"/>
                                      </p:to>
                                    </p:set>
                                    <p:animEffect transition="in" filter="wipe(left)">
                                      <p:cBhvr>
                                        <p:cTn id="198" dur="500"/>
                                        <p:tgtEl>
                                          <p:spTgt spid="110"/>
                                        </p:tgtEl>
                                      </p:cBhvr>
                                    </p:animEffect>
                                  </p:childTnLst>
                                </p:cTn>
                              </p:par>
                              <p:par>
                                <p:cTn id="199" presetID="22" presetClass="entr" presetSubtype="8" fill="hold" grpId="0" nodeType="withEffect">
                                  <p:stCondLst>
                                    <p:cond delay="0"/>
                                  </p:stCondLst>
                                  <p:childTnLst>
                                    <p:set>
                                      <p:cBhvr>
                                        <p:cTn id="200" dur="1" fill="hold">
                                          <p:stCondLst>
                                            <p:cond delay="0"/>
                                          </p:stCondLst>
                                        </p:cTn>
                                        <p:tgtEl>
                                          <p:spTgt spid="116"/>
                                        </p:tgtEl>
                                        <p:attrNameLst>
                                          <p:attrName>style.visibility</p:attrName>
                                        </p:attrNameLst>
                                      </p:cBhvr>
                                      <p:to>
                                        <p:strVal val="visible"/>
                                      </p:to>
                                    </p:set>
                                    <p:animEffect transition="in" filter="wipe(left)">
                                      <p:cBhvr>
                                        <p:cTn id="20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9" grpId="0"/>
      <p:bldP spid="72"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6" grpId="0"/>
      <p:bldP spid="87" grpId="0"/>
      <p:bldP spid="90" grpId="0"/>
      <p:bldP spid="91" grpId="0"/>
      <p:bldP spid="94" grpId="0"/>
      <p:bldP spid="95" grpId="0"/>
      <p:bldP spid="96" grpId="0" animBg="1"/>
      <p:bldP spid="96" grpId="1" animBg="1"/>
      <p:bldP spid="97" grpId="0" animBg="1"/>
      <p:bldP spid="97" grpId="1" animBg="1"/>
      <p:bldP spid="97" grpId="2" animBg="1"/>
      <p:bldP spid="98" grpId="0" animBg="1"/>
      <p:bldP spid="98" grpId="1" animBg="1"/>
      <p:bldP spid="98" grpId="2" animBg="1"/>
      <p:bldP spid="99" grpId="0" animBg="1"/>
      <p:bldP spid="99" grpId="1" animBg="1"/>
      <p:bldP spid="99" grpId="2" animBg="1"/>
      <p:bldP spid="108" grpId="0"/>
      <p:bldP spid="109" grpId="0" animBg="1"/>
      <p:bldP spid="113" grpId="0"/>
      <p:bldP spid="116" grpId="0"/>
      <p:bldP spid="9" grpId="0" animBg="1"/>
      <p:bldP spid="10" grpId="0"/>
      <p:bldP spid="13" grpId="0" animBg="1"/>
      <p:bldP spid="15" grpId="0"/>
      <p:bldP spid="17" grpId="0" animBg="1"/>
      <p:bldP spid="19"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357234"/>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Cluster Management</a:t>
            </a:r>
          </a:p>
        </p:txBody>
      </p:sp>
      <p:sp>
        <p:nvSpPr>
          <p:cNvPr id="2" name="TextBox 1">
            <a:extLst>
              <a:ext uri="{FF2B5EF4-FFF2-40B4-BE49-F238E27FC236}">
                <a16:creationId xmlns:a16="http://schemas.microsoft.com/office/drawing/2014/main" id="{B166CB5D-46B1-7DAC-FE5B-C26D21C684F2}"/>
              </a:ext>
            </a:extLst>
          </p:cNvPr>
          <p:cNvSpPr txBox="1"/>
          <p:nvPr/>
        </p:nvSpPr>
        <p:spPr>
          <a:xfrm>
            <a:off x="829977" y="4053646"/>
            <a:ext cx="4393254"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Review execution plan for Rebalance strategy</a:t>
            </a:r>
          </a:p>
        </p:txBody>
      </p:sp>
      <p:sp>
        <p:nvSpPr>
          <p:cNvPr id="4" name="TextBox 3">
            <a:extLst>
              <a:ext uri="{FF2B5EF4-FFF2-40B4-BE49-F238E27FC236}">
                <a16:creationId xmlns:a16="http://schemas.microsoft.com/office/drawing/2014/main" id="{C1509608-F90F-7625-1BEA-00FEC47BB1C7}"/>
              </a:ext>
            </a:extLst>
          </p:cNvPr>
          <p:cNvSpPr txBox="1"/>
          <p:nvPr/>
        </p:nvSpPr>
        <p:spPr>
          <a:xfrm>
            <a:off x="916475" y="4398181"/>
            <a:ext cx="9247746" cy="30777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latin typeface="Consolas" panose="020B0609020204030204" pitchFamily="49" charset="0"/>
                <a:cs typeface="Consolas" panose="020B0609020204030204" pitchFamily="49" charset="0"/>
              </a:rPr>
              <a:t>SELECT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get_rebalance_table_shards_plan</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rebalance_strategy</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r>
              <a:rPr lang="en-IN" sz="1400">
                <a:solidFill>
                  <a:srgbClr val="00BFFF"/>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5">
                    <a:lumMod val="75000"/>
                  </a:schemeClr>
                </a:solidFill>
                <a:effectLst/>
                <a:latin typeface="Consolas" panose="020B0609020204030204" pitchFamily="49" charset="0"/>
                <a:cs typeface="Consolas" panose="020B0609020204030204" pitchFamily="49" charset="0"/>
              </a:rPr>
              <a:t>'</a:t>
            </a:r>
            <a:r>
              <a:rPr lang="en-IN" sz="1400" err="1">
                <a:solidFill>
                  <a:schemeClr val="accent5">
                    <a:lumMod val="75000"/>
                  </a:schemeClr>
                </a:solidFill>
                <a:effectLst/>
                <a:latin typeface="Consolas" panose="020B0609020204030204" pitchFamily="49" charset="0"/>
                <a:cs typeface="Consolas" panose="020B0609020204030204" pitchFamily="49" charset="0"/>
              </a:rPr>
              <a:t>by_disk_size</a:t>
            </a:r>
            <a:r>
              <a:rPr lang="en-IN" sz="1400">
                <a:solidFill>
                  <a:schemeClr val="accent5">
                    <a:lumMod val="75000"/>
                  </a:schemeClr>
                </a:solidFill>
                <a:effectLst/>
                <a:latin typeface="Consolas" panose="020B0609020204030204" pitchFamily="49" charset="0"/>
                <a:cs typeface="Consolas" panose="020B0609020204030204" pitchFamily="49" charset="0"/>
              </a:rPr>
              <a:t>’</a:t>
            </a:r>
            <a:r>
              <a:rPr lang="en-IN" sz="1400">
                <a:solidFill>
                  <a:schemeClr val="accent5">
                    <a:lumMod val="75000"/>
                  </a:schemeClr>
                </a:solidFill>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7D440BD-41F1-2A7C-3B75-979ECA25505C}"/>
              </a:ext>
            </a:extLst>
          </p:cNvPr>
          <p:cNvSpPr txBox="1"/>
          <p:nvPr/>
        </p:nvSpPr>
        <p:spPr>
          <a:xfrm>
            <a:off x="829977" y="1476327"/>
            <a:ext cx="6099716" cy="338554"/>
          </a:xfrm>
          <a:prstGeom prst="rect">
            <a:avLst/>
          </a:prstGeom>
          <a:noFill/>
        </p:spPr>
        <p:txBody>
          <a:bodyPr wrap="square">
            <a:spAutoFit/>
          </a:bodyPr>
          <a:lstStyle/>
          <a:p>
            <a:pPr algn="l"/>
            <a:r>
              <a:rPr lang="en-IN" sz="1600" u="none" strike="noStrike">
                <a:solidFill>
                  <a:srgbClr val="404040"/>
                </a:solidFill>
                <a:effectLst/>
                <a:latin typeface="Segoe UI" panose="020B0502040204020203" pitchFamily="34" charset="0"/>
                <a:cs typeface="Segoe UI" panose="020B0502040204020203" pitchFamily="34" charset="0"/>
              </a:rPr>
              <a:t>Finding which shard contains data for a specific tenant</a:t>
            </a:r>
          </a:p>
        </p:txBody>
      </p:sp>
      <p:sp>
        <p:nvSpPr>
          <p:cNvPr id="9" name="TextBox 8">
            <a:extLst>
              <a:ext uri="{FF2B5EF4-FFF2-40B4-BE49-F238E27FC236}">
                <a16:creationId xmlns:a16="http://schemas.microsoft.com/office/drawing/2014/main" id="{9703846D-11D2-6090-88C6-79C20BE6BC48}"/>
              </a:ext>
            </a:extLst>
          </p:cNvPr>
          <p:cNvSpPr txBox="1"/>
          <p:nvPr/>
        </p:nvSpPr>
        <p:spPr>
          <a:xfrm>
            <a:off x="900328" y="1832985"/>
            <a:ext cx="9247746" cy="95410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shardid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shardstate</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shardlength</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nodename</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nodeport</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placementid</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latin typeface="Consolas" panose="020B0609020204030204" pitchFamily="49" charset="0"/>
                <a:cs typeface="Consolas" panose="020B0609020204030204" pitchFamily="49" charset="0"/>
              </a:rPr>
              <a:t>FROM</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pg_dist_placement</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AS</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placement,</a:t>
            </a:r>
            <a:r>
              <a:rPr lang="en-IN" sz="1400">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pg_dist_node</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AS</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node</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latin typeface="Consolas" panose="020B0609020204030204" pitchFamily="49" charset="0"/>
                <a:cs typeface="Consolas" panose="020B0609020204030204" pitchFamily="49" charset="0"/>
              </a:rPr>
              <a:t>WHERE</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placement</a:t>
            </a:r>
            <a:r>
              <a:rPr lang="en-IN" sz="1400" err="1">
                <a:solidFill>
                  <a:srgbClr val="208050"/>
                </a:solidFill>
                <a:effectLst/>
                <a:latin typeface="Consolas" panose="020B0609020204030204" pitchFamily="49" charset="0"/>
                <a:cs typeface="Consolas" panose="020B0609020204030204" pitchFamily="49" charset="0"/>
              </a:rPr>
              <a:t>.</a:t>
            </a:r>
            <a:r>
              <a:rPr lang="en-IN" sz="1400" err="1">
                <a:effectLst/>
                <a:latin typeface="Consolas" panose="020B0609020204030204" pitchFamily="49" charset="0"/>
                <a:cs typeface="Consolas" panose="020B0609020204030204" pitchFamily="49" charset="0"/>
              </a:rPr>
              <a:t>groupid</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a:t>
            </a:r>
            <a:r>
              <a:rPr lang="en-IN" sz="1400" err="1">
                <a:solidFill>
                  <a:srgbClr val="208050"/>
                </a:solidFill>
                <a:effectLst/>
                <a:latin typeface="Consolas" panose="020B0609020204030204" pitchFamily="49" charset="0"/>
                <a:cs typeface="Consolas" panose="020B0609020204030204" pitchFamily="49" charset="0"/>
              </a:rPr>
              <a:t>.</a:t>
            </a:r>
            <a:r>
              <a:rPr lang="en-IN" sz="1400" err="1">
                <a:effectLst/>
                <a:latin typeface="Consolas" panose="020B0609020204030204" pitchFamily="49" charset="0"/>
                <a:cs typeface="Consolas" panose="020B0609020204030204" pitchFamily="49" charset="0"/>
              </a:rPr>
              <a:t>groupid</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AND</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a:t>
            </a:r>
            <a:r>
              <a:rPr lang="en-IN" sz="1400" err="1">
                <a:solidFill>
                  <a:srgbClr val="208050"/>
                </a:solidFill>
                <a:effectLst/>
                <a:latin typeface="Consolas" panose="020B0609020204030204" pitchFamily="49" charset="0"/>
                <a:cs typeface="Consolas" panose="020B0609020204030204" pitchFamily="49" charset="0"/>
              </a:rPr>
              <a:t>.</a:t>
            </a:r>
            <a:r>
              <a:rPr lang="en-IN" sz="1400" err="1">
                <a:effectLst/>
                <a:latin typeface="Consolas" panose="020B0609020204030204" pitchFamily="49" charset="0"/>
                <a:cs typeface="Consolas" panose="020B0609020204030204" pitchFamily="49" charset="0"/>
              </a:rPr>
              <a:t>noderole</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'primary’</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AND</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shardid</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get_shard_id_for_distribution_column</a:t>
            </a:r>
            <a:r>
              <a:rPr lang="en-IN" sz="1400">
                <a:effectLst/>
                <a:latin typeface="Consolas" panose="020B0609020204030204" pitchFamily="49" charset="0"/>
                <a:cs typeface="Consolas" panose="020B0609020204030204" pitchFamily="49" charset="0"/>
              </a:rPr>
              <a:t>(</a:t>
            </a:r>
            <a:r>
              <a:rPr lang="en-IN" sz="1400">
                <a:solidFill>
                  <a:srgbClr val="4070A0"/>
                </a:solidFill>
                <a:effectLst/>
                <a:latin typeface="Consolas" panose="020B0609020204030204" pitchFamily="49" charset="0"/>
                <a:cs typeface="Consolas" panose="020B0609020204030204" pitchFamily="49" charset="0"/>
              </a:rPr>
              <a:t>'stores'</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208050"/>
                </a:solidFill>
                <a:effectLst/>
                <a:latin typeface="Consolas" panose="020B0609020204030204" pitchFamily="49" charset="0"/>
                <a:cs typeface="Consolas" panose="020B0609020204030204" pitchFamily="49" charset="0"/>
              </a:rPr>
              <a:t>4</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550F11C-FF03-1C3D-5C48-BC520F40C0A1}"/>
              </a:ext>
            </a:extLst>
          </p:cNvPr>
          <p:cNvSpPr txBox="1"/>
          <p:nvPr/>
        </p:nvSpPr>
        <p:spPr>
          <a:xfrm>
            <a:off x="916475" y="3383372"/>
            <a:ext cx="9247746" cy="30777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shardid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table_name</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shard_size</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latin typeface="Consolas" panose="020B0609020204030204" pitchFamily="49" charset="0"/>
                <a:cs typeface="Consolas" panose="020B0609020204030204" pitchFamily="49" charset="0"/>
              </a:rPr>
              <a:t>FROM</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citus_shards</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latin typeface="Consolas" panose="020B0609020204030204" pitchFamily="49" charset="0"/>
                <a:cs typeface="Consolas" panose="020B0609020204030204" pitchFamily="49" charset="0"/>
              </a:rPr>
              <a:t>WHERE</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table_name</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a:t>
            </a:r>
            <a:r>
              <a:rPr lang="en-IN" sz="1400" err="1">
                <a:solidFill>
                  <a:srgbClr val="4070A0"/>
                </a:solidFill>
                <a:effectLst/>
                <a:latin typeface="Consolas" panose="020B0609020204030204" pitchFamily="49" charset="0"/>
                <a:cs typeface="Consolas" panose="020B0609020204030204" pitchFamily="49" charset="0"/>
              </a:rPr>
              <a:t>my_table</a:t>
            </a:r>
            <a:r>
              <a:rPr lang="en-IN" sz="1400">
                <a:solidFill>
                  <a:srgbClr val="4070A0"/>
                </a:solidFill>
                <a:effectLst/>
                <a:latin typeface="Consolas" panose="020B0609020204030204" pitchFamily="49" charset="0"/>
                <a:cs typeface="Consolas" panose="020B0609020204030204" pitchFamily="49" charset="0"/>
              </a:rPr>
              <a:t>'</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9BEAD9FC-035C-94E9-67E9-8CB943603952}"/>
              </a:ext>
            </a:extLst>
          </p:cNvPr>
          <p:cNvSpPr txBox="1"/>
          <p:nvPr/>
        </p:nvSpPr>
        <p:spPr>
          <a:xfrm>
            <a:off x="829977" y="3032847"/>
            <a:ext cx="2563651"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Identify the size of shards</a:t>
            </a:r>
          </a:p>
        </p:txBody>
      </p:sp>
      <p:sp>
        <p:nvSpPr>
          <p:cNvPr id="10" name="TextBox 9">
            <a:extLst>
              <a:ext uri="{FF2B5EF4-FFF2-40B4-BE49-F238E27FC236}">
                <a16:creationId xmlns:a16="http://schemas.microsoft.com/office/drawing/2014/main" id="{EC42FECE-A672-CD51-7E34-F79CCAB79275}"/>
              </a:ext>
            </a:extLst>
          </p:cNvPr>
          <p:cNvSpPr txBox="1"/>
          <p:nvPr/>
        </p:nvSpPr>
        <p:spPr>
          <a:xfrm>
            <a:off x="900328" y="5302238"/>
            <a:ext cx="9247746" cy="30777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 * FROM </a:t>
            </a:r>
            <a:r>
              <a:rPr lang="en-IN" sz="1400" err="1">
                <a:effectLst/>
                <a:latin typeface="Consolas" panose="020B0609020204030204" pitchFamily="49" charset="0"/>
                <a:cs typeface="Consolas" panose="020B0609020204030204" pitchFamily="49" charset="0"/>
              </a:rPr>
              <a:t>get_rebalance_progress</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3AE30C67-B802-409B-9DB9-5CF955526A20}"/>
              </a:ext>
            </a:extLst>
          </p:cNvPr>
          <p:cNvSpPr txBox="1"/>
          <p:nvPr/>
        </p:nvSpPr>
        <p:spPr>
          <a:xfrm>
            <a:off x="829977" y="4963684"/>
            <a:ext cx="5825441"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Monitor the progress of every shard being planned for move</a:t>
            </a:r>
          </a:p>
        </p:txBody>
      </p:sp>
    </p:spTree>
    <p:extLst>
      <p:ext uri="{BB962C8B-B14F-4D97-AF65-F5344CB8AC3E}">
        <p14:creationId xmlns:p14="http://schemas.microsoft.com/office/powerpoint/2010/main" val="165640204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357234"/>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Database Management Part 1</a:t>
            </a:r>
          </a:p>
        </p:txBody>
      </p:sp>
      <p:sp>
        <p:nvSpPr>
          <p:cNvPr id="2" name="TextBox 1">
            <a:extLst>
              <a:ext uri="{FF2B5EF4-FFF2-40B4-BE49-F238E27FC236}">
                <a16:creationId xmlns:a16="http://schemas.microsoft.com/office/drawing/2014/main" id="{B166CB5D-46B1-7DAC-FE5B-C26D21C684F2}"/>
              </a:ext>
            </a:extLst>
          </p:cNvPr>
          <p:cNvSpPr txBox="1"/>
          <p:nvPr/>
        </p:nvSpPr>
        <p:spPr>
          <a:xfrm>
            <a:off x="814587" y="3864560"/>
            <a:ext cx="5527667"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Lists queries with the number of executions &amp; </a:t>
            </a:r>
            <a:r>
              <a:rPr lang="en-US" sz="1600" err="1">
                <a:latin typeface="Segoe UI" panose="020B0502040204020203" pitchFamily="34" charset="0"/>
                <a:cs typeface="Segoe UI" panose="020B0502040204020203" pitchFamily="34" charset="0"/>
              </a:rPr>
              <a:t>partition_key</a:t>
            </a:r>
            <a:endParaRPr lang="en-US" sz="160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1509608-F90F-7625-1BEA-00FEC47BB1C7}"/>
              </a:ext>
            </a:extLst>
          </p:cNvPr>
          <p:cNvSpPr txBox="1"/>
          <p:nvPr/>
        </p:nvSpPr>
        <p:spPr>
          <a:xfrm>
            <a:off x="900328" y="4220418"/>
            <a:ext cx="9247746" cy="30777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latin typeface="Consolas" panose="020B0609020204030204" pitchFamily="49" charset="0"/>
                <a:cs typeface="Consolas" panose="020B0609020204030204" pitchFamily="49" charset="0"/>
              </a:rPr>
              <a:t>SELECT </a:t>
            </a:r>
            <a:r>
              <a:rPr lang="en-IN" sz="1400">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citus_stat_statements</a:t>
            </a:r>
            <a:r>
              <a:rPr lang="en-IN" sz="1400">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7D440BD-41F1-2A7C-3B75-979ECA25505C}"/>
              </a:ext>
            </a:extLst>
          </p:cNvPr>
          <p:cNvSpPr txBox="1"/>
          <p:nvPr/>
        </p:nvSpPr>
        <p:spPr>
          <a:xfrm>
            <a:off x="829976" y="1476327"/>
            <a:ext cx="8643633" cy="338554"/>
          </a:xfrm>
          <a:prstGeom prst="rect">
            <a:avLst/>
          </a:prstGeom>
          <a:noFill/>
        </p:spPr>
        <p:txBody>
          <a:bodyPr wrap="square">
            <a:spAutoFit/>
          </a:bodyPr>
          <a:lstStyle/>
          <a:p>
            <a:pPr algn="l"/>
            <a:r>
              <a:rPr lang="en-IN" sz="1600" u="none" strike="noStrike">
                <a:solidFill>
                  <a:srgbClr val="404040"/>
                </a:solidFill>
                <a:effectLst/>
                <a:latin typeface="Segoe UI" panose="020B0502040204020203" pitchFamily="34" charset="0"/>
                <a:cs typeface="Segoe UI" panose="020B0502040204020203" pitchFamily="34" charset="0"/>
              </a:rPr>
              <a:t>Identify, </a:t>
            </a:r>
            <a:r>
              <a:rPr lang="en-IN" sz="1600" b="1" u="none" strike="noStrike">
                <a:solidFill>
                  <a:srgbClr val="404040"/>
                </a:solidFill>
                <a:effectLst/>
                <a:latin typeface="Segoe UI" panose="020B0502040204020203" pitchFamily="34" charset="0"/>
                <a:cs typeface="Segoe UI" panose="020B0502040204020203" pitchFamily="34" charset="0"/>
              </a:rPr>
              <a:t>distributed &amp; reference </a:t>
            </a:r>
            <a:r>
              <a:rPr lang="en-IN" sz="1600" u="none" strike="noStrike">
                <a:solidFill>
                  <a:srgbClr val="404040"/>
                </a:solidFill>
                <a:effectLst/>
                <a:latin typeface="Segoe UI" panose="020B0502040204020203" pitchFamily="34" charset="0"/>
                <a:cs typeface="Segoe UI" panose="020B0502040204020203" pitchFamily="34" charset="0"/>
              </a:rPr>
              <a:t>tables with corresponding </a:t>
            </a:r>
            <a:r>
              <a:rPr lang="en-IN" sz="1600" u="none" strike="noStrike" err="1">
                <a:solidFill>
                  <a:srgbClr val="404040"/>
                </a:solidFill>
                <a:effectLst/>
                <a:latin typeface="Segoe UI" panose="020B0502040204020203" pitchFamily="34" charset="0"/>
                <a:cs typeface="Segoe UI" panose="020B0502040204020203" pitchFamily="34" charset="0"/>
              </a:rPr>
              <a:t>sharding</a:t>
            </a:r>
            <a:r>
              <a:rPr lang="en-IN" sz="1600" u="none" strike="noStrike">
                <a:solidFill>
                  <a:srgbClr val="404040"/>
                </a:solidFill>
                <a:effectLst/>
                <a:latin typeface="Segoe UI" panose="020B0502040204020203" pitchFamily="34" charset="0"/>
                <a:cs typeface="Segoe UI" panose="020B0502040204020203" pitchFamily="34" charset="0"/>
              </a:rPr>
              <a:t> key &amp; number of shards</a:t>
            </a:r>
          </a:p>
        </p:txBody>
      </p:sp>
      <p:sp>
        <p:nvSpPr>
          <p:cNvPr id="9" name="TextBox 8">
            <a:extLst>
              <a:ext uri="{FF2B5EF4-FFF2-40B4-BE49-F238E27FC236}">
                <a16:creationId xmlns:a16="http://schemas.microsoft.com/office/drawing/2014/main" id="{9703846D-11D2-6090-88C6-79C20BE6BC48}"/>
              </a:ext>
            </a:extLst>
          </p:cNvPr>
          <p:cNvSpPr txBox="1"/>
          <p:nvPr/>
        </p:nvSpPr>
        <p:spPr>
          <a:xfrm>
            <a:off x="916475" y="1837368"/>
            <a:ext cx="9247746" cy="523220"/>
          </a:xfrm>
          <a:prstGeom prst="rect">
            <a:avLst/>
          </a:prstGeom>
          <a:solidFill>
            <a:schemeClr val="accent1">
              <a:lumMod val="20000"/>
              <a:lumOff val="80000"/>
            </a:schemeClr>
          </a:solidFill>
        </p:spPr>
        <p:txBody>
          <a:bodyPr wrap="square">
            <a:spAutoFit/>
          </a:bodyPr>
          <a:lstStyle/>
          <a:p>
            <a:r>
              <a:rPr lang="en-US" sz="1400">
                <a:solidFill>
                  <a:schemeClr val="accent1">
                    <a:lumMod val="75000"/>
                  </a:schemeClr>
                </a:solidFill>
                <a:latin typeface="Consolas" panose="020B0609020204030204" pitchFamily="49" charset="0"/>
                <a:cs typeface="Consolas" panose="020B0609020204030204" pitchFamily="49" charset="0"/>
              </a:rPr>
              <a:t>SELECT</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table_name</a:t>
            </a:r>
            <a:r>
              <a:rPr lang="en-US" sz="1400">
                <a:latin typeface="Consolas" panose="020B0609020204030204" pitchFamily="49" charset="0"/>
                <a:cs typeface="Consolas" panose="020B0609020204030204" pitchFamily="49" charset="0"/>
              </a:rPr>
              <a:t>::text, </a:t>
            </a:r>
            <a:r>
              <a:rPr lang="en-US" sz="1400" err="1">
                <a:latin typeface="Consolas" panose="020B0609020204030204" pitchFamily="49" charset="0"/>
                <a:cs typeface="Consolas" panose="020B0609020204030204" pitchFamily="49" charset="0"/>
              </a:rPr>
              <a:t>citus_table_type</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distribution_column</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shard_count</a:t>
            </a:r>
            <a:r>
              <a:rPr lang="en-US" sz="1400">
                <a:latin typeface="Consolas" panose="020B0609020204030204" pitchFamily="49" charset="0"/>
                <a:cs typeface="Consolas" panose="020B0609020204030204" pitchFamily="49" charset="0"/>
              </a:rPr>
              <a:t> </a:t>
            </a:r>
          </a:p>
          <a:p>
            <a:r>
              <a:rPr lang="en-US" sz="1400">
                <a:solidFill>
                  <a:schemeClr val="accent1">
                    <a:lumMod val="75000"/>
                  </a:schemeClr>
                </a:solidFill>
                <a:latin typeface="Consolas" panose="020B0609020204030204" pitchFamily="49" charset="0"/>
                <a:cs typeface="Consolas" panose="020B0609020204030204" pitchFamily="49" charset="0"/>
              </a:rPr>
              <a:t>FROM</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citus_tables</a:t>
            </a:r>
            <a:r>
              <a:rPr lang="en-US" sz="1400">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6550F11C-FF03-1C3D-5C48-BC520F40C0A1}"/>
              </a:ext>
            </a:extLst>
          </p:cNvPr>
          <p:cNvSpPr txBox="1"/>
          <p:nvPr/>
        </p:nvSpPr>
        <p:spPr>
          <a:xfrm>
            <a:off x="900328" y="2921624"/>
            <a:ext cx="9247746" cy="738664"/>
          </a:xfrm>
          <a:prstGeom prst="rect">
            <a:avLst/>
          </a:prstGeom>
          <a:solidFill>
            <a:schemeClr val="accent1">
              <a:lumMod val="20000"/>
              <a:lumOff val="80000"/>
            </a:schemeClr>
          </a:solidFill>
        </p:spPr>
        <p:txBody>
          <a:bodyPr wrap="square">
            <a:spAutoFit/>
          </a:bodyPr>
          <a:lstStyle/>
          <a:p>
            <a:r>
              <a:rPr lang="en-US" sz="1400">
                <a:solidFill>
                  <a:schemeClr val="accent1">
                    <a:lumMod val="75000"/>
                  </a:schemeClr>
                </a:solidFill>
                <a:latin typeface="Consolas" panose="020B0609020204030204" pitchFamily="49" charset="0"/>
                <a:cs typeface="Consolas" panose="020B0609020204030204" pitchFamily="49" charset="0"/>
              </a:rPr>
              <a:t>SELECT</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c.colocation_id,table_name</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table_size</a:t>
            </a:r>
            <a:r>
              <a:rPr lang="en-US" sz="1400">
                <a:latin typeface="Consolas" panose="020B0609020204030204" pitchFamily="49" charset="0"/>
                <a:cs typeface="Consolas" panose="020B0609020204030204" pitchFamily="49" charset="0"/>
              </a:rPr>
              <a:t> </a:t>
            </a:r>
            <a:r>
              <a:rPr lang="en-US" sz="1400">
                <a:solidFill>
                  <a:schemeClr val="accent1">
                    <a:lumMod val="75000"/>
                  </a:schemeClr>
                </a:solidFill>
                <a:latin typeface="Consolas" panose="020B0609020204030204" pitchFamily="49" charset="0"/>
                <a:cs typeface="Consolas" panose="020B0609020204030204" pitchFamily="49" charset="0"/>
              </a:rPr>
              <a:t>FROM</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pg_dist_colocation</a:t>
            </a:r>
            <a:r>
              <a:rPr lang="en-US" sz="1400">
                <a:latin typeface="Consolas" panose="020B0609020204030204" pitchFamily="49" charset="0"/>
                <a:cs typeface="Consolas" panose="020B0609020204030204" pitchFamily="49" charset="0"/>
              </a:rPr>
              <a:t> p</a:t>
            </a:r>
          </a:p>
          <a:p>
            <a:r>
              <a:rPr lang="en-US" sz="1400">
                <a:solidFill>
                  <a:schemeClr val="accent1">
                    <a:lumMod val="75000"/>
                  </a:schemeClr>
                </a:solidFill>
                <a:latin typeface="Consolas" panose="020B0609020204030204" pitchFamily="49" charset="0"/>
                <a:cs typeface="Consolas" panose="020B0609020204030204" pitchFamily="49" charset="0"/>
              </a:rPr>
              <a:t>JOIN</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citus_tables</a:t>
            </a:r>
            <a:r>
              <a:rPr lang="en-US" sz="1400">
                <a:latin typeface="Consolas" panose="020B0609020204030204" pitchFamily="49" charset="0"/>
                <a:cs typeface="Consolas" panose="020B0609020204030204" pitchFamily="49" charset="0"/>
              </a:rPr>
              <a:t> c </a:t>
            </a:r>
            <a:r>
              <a:rPr lang="en-US" sz="1400">
                <a:solidFill>
                  <a:schemeClr val="accent1">
                    <a:lumMod val="75000"/>
                  </a:schemeClr>
                </a:solidFill>
                <a:latin typeface="Consolas" panose="020B0609020204030204" pitchFamily="49" charset="0"/>
                <a:cs typeface="Consolas" panose="020B0609020204030204" pitchFamily="49" charset="0"/>
              </a:rPr>
              <a:t>ON</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p.colocationid</a:t>
            </a:r>
            <a:r>
              <a:rPr lang="en-US" sz="1400">
                <a:latin typeface="Consolas" panose="020B0609020204030204" pitchFamily="49" charset="0"/>
                <a:cs typeface="Consolas" panose="020B0609020204030204" pitchFamily="49" charset="0"/>
              </a:rPr>
              <a:t> = </a:t>
            </a:r>
            <a:r>
              <a:rPr lang="en-US" sz="1400" err="1">
                <a:latin typeface="Consolas" panose="020B0609020204030204" pitchFamily="49" charset="0"/>
                <a:cs typeface="Consolas" panose="020B0609020204030204" pitchFamily="49" charset="0"/>
              </a:rPr>
              <a:t>c.colocation_id</a:t>
            </a:r>
            <a:endParaRPr lang="en-US" sz="1400">
              <a:latin typeface="Consolas" panose="020B0609020204030204" pitchFamily="49" charset="0"/>
              <a:cs typeface="Consolas" panose="020B0609020204030204" pitchFamily="49" charset="0"/>
            </a:endParaRPr>
          </a:p>
          <a:p>
            <a:r>
              <a:rPr lang="en-US" sz="1400">
                <a:solidFill>
                  <a:schemeClr val="accent1">
                    <a:lumMod val="75000"/>
                  </a:schemeClr>
                </a:solidFill>
                <a:latin typeface="Consolas" panose="020B0609020204030204" pitchFamily="49" charset="0"/>
                <a:cs typeface="Consolas" panose="020B0609020204030204" pitchFamily="49" charset="0"/>
              </a:rPr>
              <a:t>WHERE</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c.colocation_id</a:t>
            </a:r>
            <a:r>
              <a:rPr lang="en-US" sz="1400">
                <a:latin typeface="Consolas" panose="020B0609020204030204" pitchFamily="49" charset="0"/>
                <a:cs typeface="Consolas" panose="020B0609020204030204" pitchFamily="49" charset="0"/>
              </a:rPr>
              <a:t> = 42;</a:t>
            </a:r>
          </a:p>
        </p:txBody>
      </p:sp>
      <p:sp>
        <p:nvSpPr>
          <p:cNvPr id="12" name="TextBox 11">
            <a:extLst>
              <a:ext uri="{FF2B5EF4-FFF2-40B4-BE49-F238E27FC236}">
                <a16:creationId xmlns:a16="http://schemas.microsoft.com/office/drawing/2014/main" id="{9BEAD9FC-035C-94E9-67E9-8CB943603952}"/>
              </a:ext>
            </a:extLst>
          </p:cNvPr>
          <p:cNvSpPr txBox="1"/>
          <p:nvPr/>
        </p:nvSpPr>
        <p:spPr>
          <a:xfrm>
            <a:off x="829976" y="2547691"/>
            <a:ext cx="4129785"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Identify tables collocated &amp; their size in </a:t>
            </a:r>
            <a:r>
              <a:rPr lang="en-US" sz="1600" err="1">
                <a:latin typeface="Segoe UI" panose="020B0502040204020203" pitchFamily="34" charset="0"/>
                <a:cs typeface="Segoe UI" panose="020B0502040204020203" pitchFamily="34" charset="0"/>
              </a:rPr>
              <a:t>Kbs</a:t>
            </a:r>
            <a:endParaRPr lang="en-US" sz="160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C42FECE-A672-CD51-7E34-F79CCAB79275}"/>
              </a:ext>
            </a:extLst>
          </p:cNvPr>
          <p:cNvSpPr txBox="1"/>
          <p:nvPr/>
        </p:nvSpPr>
        <p:spPr>
          <a:xfrm>
            <a:off x="900328" y="5106902"/>
            <a:ext cx="9247746" cy="307777"/>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 * FROM </a:t>
            </a:r>
            <a:r>
              <a:rPr lang="en-IN" sz="1400" err="1">
                <a:solidFill>
                  <a:schemeClr val="accent1">
                    <a:lumMod val="75000"/>
                  </a:schemeClr>
                </a:solidFill>
                <a:effectLst/>
                <a:latin typeface="Consolas" panose="020B0609020204030204" pitchFamily="49" charset="0"/>
                <a:cs typeface="Consolas" panose="020B0609020204030204" pitchFamily="49" charset="0"/>
              </a:rPr>
              <a:t>pg_dist_node</a:t>
            </a:r>
            <a:r>
              <a:rPr lang="en-IN" sz="1400">
                <a:solidFill>
                  <a:schemeClr val="accent1">
                    <a:lumMod val="75000"/>
                  </a:schemeClr>
                </a:solidFill>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3AE30C67-B802-409B-9DB9-5CF955526A20}"/>
              </a:ext>
            </a:extLst>
          </p:cNvPr>
          <p:cNvSpPr txBox="1"/>
          <p:nvPr/>
        </p:nvSpPr>
        <p:spPr>
          <a:xfrm>
            <a:off x="829976" y="4745939"/>
            <a:ext cx="8116453"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Review the nodes and properties like </a:t>
            </a:r>
            <a:r>
              <a:rPr lang="en-US" sz="1600" err="1">
                <a:latin typeface="Segoe UI" panose="020B0502040204020203" pitchFamily="34" charset="0"/>
                <a:cs typeface="Segoe UI" panose="020B0502040204020203" pitchFamily="34" charset="0"/>
              </a:rPr>
              <a:t>has_meta_data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should_have_shards</a:t>
            </a:r>
            <a:r>
              <a:rPr lang="en-US" sz="1600">
                <a:latin typeface="Segoe UI" panose="020B0502040204020203" pitchFamily="34" charset="0"/>
                <a:cs typeface="Segoe UI" panose="020B0502040204020203" pitchFamily="34" charset="0"/>
              </a:rPr>
              <a:t>, node role etc.</a:t>
            </a:r>
          </a:p>
        </p:txBody>
      </p:sp>
    </p:spTree>
    <p:extLst>
      <p:ext uri="{BB962C8B-B14F-4D97-AF65-F5344CB8AC3E}">
        <p14:creationId xmlns:p14="http://schemas.microsoft.com/office/powerpoint/2010/main" val="40631689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Database Management Part 2</a:t>
            </a:r>
          </a:p>
        </p:txBody>
      </p:sp>
      <p:sp>
        <p:nvSpPr>
          <p:cNvPr id="3" name="TextBox 2">
            <a:extLst>
              <a:ext uri="{FF2B5EF4-FFF2-40B4-BE49-F238E27FC236}">
                <a16:creationId xmlns:a16="http://schemas.microsoft.com/office/drawing/2014/main" id="{1EE28FEB-4D06-B598-4463-C977EBACCA47}"/>
              </a:ext>
            </a:extLst>
          </p:cNvPr>
          <p:cNvSpPr txBox="1"/>
          <p:nvPr/>
        </p:nvSpPr>
        <p:spPr>
          <a:xfrm>
            <a:off x="1000897" y="1668162"/>
            <a:ext cx="10021330" cy="2031325"/>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 *</a:t>
            </a:r>
            <a:r>
              <a:rPr lang="en-IN" sz="1400">
                <a:solidFill>
                  <a:schemeClr val="accent1">
                    <a:lumMod val="75000"/>
                  </a:schemeClr>
                </a:solidFill>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 </a:t>
            </a:r>
            <a:r>
              <a:rPr lang="en-IN" sz="1400" err="1">
                <a:effectLst/>
                <a:latin typeface="Consolas" panose="020B0609020204030204" pitchFamily="49" charset="0"/>
                <a:cs typeface="Consolas" panose="020B0609020204030204" pitchFamily="49" charset="0"/>
              </a:rPr>
              <a:t>run_command_on_shards</a:t>
            </a:r>
            <a:r>
              <a:rPr lang="en-IN" sz="1400">
                <a:effectLst/>
                <a:latin typeface="Consolas" panose="020B0609020204030204" pitchFamily="49" charset="0"/>
                <a:cs typeface="Consolas" panose="020B0609020204030204" pitchFamily="49" charset="0"/>
              </a:rPr>
              <a:t>(</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my_distributed_table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cmd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SELECT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array_agg</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 as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infos</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FROM (</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SELECT (</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schemaname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 ||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relname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 ||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indexrelname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pg_size_pretty</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pg_relation_size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i.indexrelid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))::text</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idx_scan</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::text</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AS a</a:t>
            </a:r>
            <a:r>
              <a:rPr lang="en-IN" sz="1400">
                <a:solidFill>
                  <a:schemeClr val="accent1">
                    <a:lumMod val="60000"/>
                    <a:lumOff val="40000"/>
                  </a:schemeClr>
                </a:solidFill>
                <a:latin typeface="Consolas" panose="020B0609020204030204" pitchFamily="49" charset="0"/>
                <a:cs typeface="Consolas" panose="020B0609020204030204" pitchFamily="49" charset="0"/>
              </a:rPr>
              <a:t> </a:t>
            </a:r>
          </a:p>
          <a:p>
            <a:r>
              <a:rPr lang="en-IN" sz="1400">
                <a:solidFill>
                  <a:schemeClr val="accent1">
                    <a:lumMod val="60000"/>
                    <a:lumOff val="40000"/>
                  </a:schemeClr>
                </a:solidFill>
                <a:effectLst/>
                <a:latin typeface="Consolas" panose="020B0609020204030204" pitchFamily="49" charset="0"/>
                <a:cs typeface="Consolas" panose="020B0609020204030204" pitchFamily="49" charset="0"/>
              </a:rPr>
              <a:t>FROM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pg_stat_user_indexes</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ui</a:t>
            </a:r>
            <a:r>
              <a:rPr lang="en-IN" sz="1400">
                <a:solidFill>
                  <a:schemeClr val="accent1">
                    <a:lumMod val="60000"/>
                    <a:lumOff val="40000"/>
                  </a:schemeClr>
                </a:solidFill>
                <a:latin typeface="Consolas" panose="020B0609020204030204" pitchFamily="49" charset="0"/>
                <a:cs typeface="Consolas" panose="020B0609020204030204" pitchFamily="49" charset="0"/>
              </a:rPr>
              <a:t> </a:t>
            </a:r>
          </a:p>
          <a:p>
            <a:r>
              <a:rPr lang="en-IN" sz="1400">
                <a:solidFill>
                  <a:schemeClr val="accent1">
                    <a:lumMod val="60000"/>
                    <a:lumOff val="40000"/>
                  </a:schemeClr>
                </a:solidFill>
                <a:effectLst/>
                <a:latin typeface="Consolas" panose="020B0609020204030204" pitchFamily="49" charset="0"/>
                <a:cs typeface="Consolas" panose="020B0609020204030204" pitchFamily="49" charset="0"/>
              </a:rPr>
              <a:t>JOIN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pg_index</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ON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ui.indexrelid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i.indexrelid</a:t>
            </a:r>
            <a:r>
              <a:rPr lang="en-IN" sz="1400">
                <a:solidFill>
                  <a:schemeClr val="accent1">
                    <a:lumMod val="60000"/>
                    <a:lumOff val="40000"/>
                  </a:schemeClr>
                </a:solidFill>
                <a:latin typeface="Consolas" panose="020B0609020204030204" pitchFamily="49" charset="0"/>
                <a:cs typeface="Consolas" panose="020B0609020204030204" pitchFamily="49" charset="0"/>
              </a:rPr>
              <a:t> </a:t>
            </a:r>
          </a:p>
          <a:p>
            <a:r>
              <a:rPr lang="en-IN" sz="1400">
                <a:solidFill>
                  <a:schemeClr val="accent1">
                    <a:lumMod val="60000"/>
                    <a:lumOff val="40000"/>
                  </a:schemeClr>
                </a:solidFill>
                <a:effectLst/>
                <a:latin typeface="Consolas" panose="020B0609020204030204" pitchFamily="49" charset="0"/>
                <a:cs typeface="Consolas" panose="020B0609020204030204" pitchFamily="49" charset="0"/>
              </a:rPr>
              <a:t>WHERE NOT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indisunique</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AND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idx_scan</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&lt; 50</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AND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pg_relation_size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relid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&gt; 5 * 8192</a:t>
            </a:r>
            <a:r>
              <a:rPr lang="en-IN" sz="1400">
                <a:solidFill>
                  <a:schemeClr val="accent1">
                    <a:lumMod val="60000"/>
                    <a:lumOff val="40000"/>
                  </a:schemeClr>
                </a:solidFill>
                <a:latin typeface="Consolas" panose="020B0609020204030204" pitchFamily="49" charset="0"/>
                <a:cs typeface="Consolas" panose="020B0609020204030204" pitchFamily="49" charset="0"/>
              </a:rPr>
              <a:t> </a:t>
            </a:r>
          </a:p>
          <a:p>
            <a:r>
              <a:rPr lang="en-IN" sz="1400">
                <a:solidFill>
                  <a:schemeClr val="accent1">
                    <a:lumMod val="60000"/>
                    <a:lumOff val="40000"/>
                  </a:schemeClr>
                </a:solidFill>
                <a:effectLst/>
                <a:latin typeface="Consolas" panose="020B0609020204030204" pitchFamily="49" charset="0"/>
                <a:cs typeface="Consolas" panose="020B0609020204030204" pitchFamily="49" charset="0"/>
              </a:rPr>
              <a:t>AND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schemaname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 ||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relname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regclass</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'%s'::</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regclass</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ORDER BY</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pg_relation_size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i.indexrelid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 NULLIF(</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idx_scan</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0) DESC nulls first,</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pg_relation_size</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i.indexrelid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DESC</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 sub</a:t>
            </a:r>
            <a:r>
              <a:rPr lang="en-IN" sz="1400">
                <a:solidFill>
                  <a:schemeClr val="accent1">
                    <a:lumMod val="60000"/>
                    <a:lumOff val="40000"/>
                  </a:schemeClr>
                </a:solidFill>
                <a:latin typeface="Consolas" panose="020B0609020204030204" pitchFamily="49" charset="0"/>
                <a:cs typeface="Consolas" panose="020B0609020204030204" pitchFamily="49" charset="0"/>
              </a:rPr>
              <a:t> </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err="1">
                <a:solidFill>
                  <a:schemeClr val="accent1">
                    <a:lumMod val="60000"/>
                    <a:lumOff val="40000"/>
                  </a:schemeClr>
                </a:solidFill>
                <a:effectLst/>
                <a:latin typeface="Consolas" panose="020B0609020204030204" pitchFamily="49" charset="0"/>
                <a:cs typeface="Consolas" panose="020B0609020204030204" pitchFamily="49" charset="0"/>
              </a:rPr>
              <a:t>cmd</a:t>
            </a:r>
            <a:r>
              <a:rPr lang="en-IN" sz="1400">
                <a:solidFill>
                  <a:schemeClr val="accent1">
                    <a:lumMod val="60000"/>
                    <a:lumOff val="40000"/>
                  </a:schemeClr>
                </a:solidFill>
                <a:effectLst/>
                <a:latin typeface="Consolas" panose="020B0609020204030204" pitchFamily="49" charset="0"/>
                <a:cs typeface="Consolas" panose="020B0609020204030204" pitchFamily="49" charset="0"/>
              </a:rPr>
              <a:t>$</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9F729FE6-CCC4-8EEE-2EF8-EF3C75E38683}"/>
              </a:ext>
            </a:extLst>
          </p:cNvPr>
          <p:cNvSpPr txBox="1"/>
          <p:nvPr/>
        </p:nvSpPr>
        <p:spPr>
          <a:xfrm>
            <a:off x="921543" y="1273258"/>
            <a:ext cx="2398029"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Identify unused indexes</a:t>
            </a:r>
          </a:p>
        </p:txBody>
      </p:sp>
      <p:sp>
        <p:nvSpPr>
          <p:cNvPr id="6" name="TextBox 5">
            <a:extLst>
              <a:ext uri="{FF2B5EF4-FFF2-40B4-BE49-F238E27FC236}">
                <a16:creationId xmlns:a16="http://schemas.microsoft.com/office/drawing/2014/main" id="{5EA67D59-2572-841C-DE1E-46D892A2AF03}"/>
              </a:ext>
            </a:extLst>
          </p:cNvPr>
          <p:cNvSpPr txBox="1"/>
          <p:nvPr/>
        </p:nvSpPr>
        <p:spPr>
          <a:xfrm>
            <a:off x="921543" y="3964664"/>
            <a:ext cx="1505925"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Index Hit Rate</a:t>
            </a:r>
          </a:p>
        </p:txBody>
      </p:sp>
      <p:sp>
        <p:nvSpPr>
          <p:cNvPr id="10" name="TextBox 9">
            <a:extLst>
              <a:ext uri="{FF2B5EF4-FFF2-40B4-BE49-F238E27FC236}">
                <a16:creationId xmlns:a16="http://schemas.microsoft.com/office/drawing/2014/main" id="{C16BDFC5-EC5D-8A77-32DD-C454618A32EA}"/>
              </a:ext>
            </a:extLst>
          </p:cNvPr>
          <p:cNvSpPr txBox="1"/>
          <p:nvPr/>
        </p:nvSpPr>
        <p:spPr>
          <a:xfrm>
            <a:off x="1000896" y="4303218"/>
            <a:ext cx="10021330" cy="1815882"/>
          </a:xfrm>
          <a:prstGeom prst="rect">
            <a:avLst/>
          </a:prstGeom>
          <a:solidFill>
            <a:schemeClr val="accent1">
              <a:lumMod val="20000"/>
              <a:lumOff val="80000"/>
            </a:schemeClr>
          </a:solidFill>
        </p:spPr>
        <p:txBody>
          <a:bodyPr wrap="square">
            <a:spAutoFit/>
          </a:bodyPr>
          <a:lstStyle/>
          <a:p>
            <a:r>
              <a:rPr lang="en-IN" sz="1400">
                <a:solidFill>
                  <a:srgbClr val="408090"/>
                </a:solidFill>
                <a:effectLst/>
                <a:latin typeface="Consolas" panose="020B0609020204030204" pitchFamily="49" charset="0"/>
                <a:cs typeface="Consolas" panose="020B0609020204030204" pitchFamily="49" charset="0"/>
              </a:rPr>
              <a:t>-- on coordinator</a:t>
            </a:r>
            <a:r>
              <a:rPr lang="en-IN" sz="1400">
                <a:latin typeface="Consolas" panose="020B0609020204030204" pitchFamily="49" charset="0"/>
                <a:cs typeface="Consolas" panose="020B0609020204030204" pitchFamily="49" charset="0"/>
              </a:rPr>
              <a:t> </a:t>
            </a:r>
            <a:endParaRPr lang="en-IN" sz="1400">
              <a:solidFill>
                <a:srgbClr val="007020"/>
              </a:solidFill>
              <a:effectLst/>
              <a:latin typeface="Consolas" panose="020B0609020204030204" pitchFamily="49" charset="0"/>
              <a:cs typeface="Consolas" panose="020B0609020204030204" pitchFamily="49" charset="0"/>
            </a:endParaRPr>
          </a:p>
          <a:p>
            <a:r>
              <a:rPr lang="en-IN" sz="1400">
                <a:solidFill>
                  <a:schemeClr val="accent1">
                    <a:lumMod val="75000"/>
                  </a:schemeClr>
                </a:solidFill>
                <a:effectLst/>
                <a:latin typeface="Consolas" panose="020B0609020204030204" pitchFamily="49" charset="0"/>
                <a:cs typeface="Consolas" panose="020B0609020204030204" pitchFamily="49" charset="0"/>
              </a:rPr>
              <a:t>SELECT 100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(sum(</a:t>
            </a:r>
            <a:r>
              <a:rPr lang="en-IN" sz="1400" err="1">
                <a:effectLst/>
                <a:latin typeface="Consolas" panose="020B0609020204030204" pitchFamily="49" charset="0"/>
                <a:cs typeface="Consolas" panose="020B0609020204030204" pitchFamily="49" charset="0"/>
              </a:rPr>
              <a:t>idx_blks_hit</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sum(</a:t>
            </a:r>
            <a:r>
              <a:rPr lang="en-IN" sz="1400" err="1">
                <a:effectLst/>
                <a:latin typeface="Consolas" panose="020B0609020204030204" pitchFamily="49" charset="0"/>
                <a:cs typeface="Consolas" panose="020B0609020204030204" pitchFamily="49" charset="0"/>
              </a:rPr>
              <a:t>idx_blks_read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sum(</a:t>
            </a:r>
            <a:r>
              <a:rPr lang="en-IN" sz="1400" err="1">
                <a:effectLst/>
                <a:latin typeface="Consolas" panose="020B0609020204030204" pitchFamily="49" charset="0"/>
                <a:cs typeface="Consolas" panose="020B0609020204030204" pitchFamily="49" charset="0"/>
              </a:rPr>
              <a:t>idx_blks_hit</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AS</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index_hit_rate</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pg_statio_user_indexes</a:t>
            </a:r>
            <a:r>
              <a:rPr lang="en-IN" sz="1400">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p>
          <a:p>
            <a:endParaRPr lang="en-IN" sz="1400">
              <a:solidFill>
                <a:srgbClr val="408090"/>
              </a:solidFill>
              <a:effectLst/>
              <a:latin typeface="Consolas" panose="020B0609020204030204" pitchFamily="49" charset="0"/>
              <a:cs typeface="Consolas" panose="020B0609020204030204" pitchFamily="49" charset="0"/>
            </a:endParaRPr>
          </a:p>
          <a:p>
            <a:r>
              <a:rPr lang="en-IN" sz="1400">
                <a:solidFill>
                  <a:srgbClr val="408090"/>
                </a:solidFill>
                <a:effectLst/>
                <a:latin typeface="Consolas" panose="020B0609020204030204" pitchFamily="49" charset="0"/>
                <a:cs typeface="Consolas" panose="020B0609020204030204" pitchFamily="49" charset="0"/>
              </a:rPr>
              <a:t>-- on workers</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nodename</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result</a:t>
            </a:r>
            <a:r>
              <a:rPr lang="en-IN" sz="1400">
                <a:solidFill>
                  <a:srgbClr val="BBBBBB"/>
                </a:solidFill>
                <a:effectLst/>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as</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index_hit_rate</a:t>
            </a:r>
            <a:r>
              <a:rPr lang="en-IN" sz="1400">
                <a:latin typeface="Consolas" panose="020B0609020204030204" pitchFamily="49" charset="0"/>
                <a:cs typeface="Consolas" panose="020B0609020204030204" pitchFamily="49" charset="0"/>
              </a:rPr>
              <a:t> </a:t>
            </a:r>
          </a:p>
          <a:p>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run_command_on_workers</a:t>
            </a:r>
            <a:r>
              <a:rPr lang="en-IN" sz="1400">
                <a:effectLst/>
                <a:latin typeface="Consolas" panose="020B0609020204030204" pitchFamily="49" charset="0"/>
                <a:cs typeface="Consolas" panose="020B0609020204030204" pitchFamily="49" charset="0"/>
              </a:rPr>
              <a:t>(</a:t>
            </a:r>
            <a:r>
              <a:rPr lang="en-IN" sz="1400">
                <a:solidFill>
                  <a:srgbClr val="4070A0"/>
                </a:solidFill>
                <a:effectLst/>
                <a:latin typeface="Consolas" panose="020B0609020204030204" pitchFamily="49" charset="0"/>
                <a:cs typeface="Consolas" panose="020B0609020204030204" pitchFamily="49" charset="0"/>
              </a:rPr>
              <a:t>$</a:t>
            </a:r>
            <a:r>
              <a:rPr lang="en-IN" sz="1400" err="1">
                <a:solidFill>
                  <a:srgbClr val="4070A0"/>
                </a:solidFill>
                <a:effectLst/>
                <a:latin typeface="Consolas" panose="020B0609020204030204" pitchFamily="49" charset="0"/>
                <a:cs typeface="Consolas" panose="020B0609020204030204" pitchFamily="49" charset="0"/>
              </a:rPr>
              <a:t>cmd</a:t>
            </a:r>
            <a:r>
              <a:rPr lang="en-IN" sz="1400">
                <a:solidFill>
                  <a:srgbClr val="4070A0"/>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SELECT 100 * (sum(</a:t>
            </a:r>
            <a:r>
              <a:rPr lang="en-IN" sz="1400" err="1">
                <a:solidFill>
                  <a:srgbClr val="4070A0"/>
                </a:solidFill>
                <a:effectLst/>
                <a:latin typeface="Consolas" panose="020B0609020204030204" pitchFamily="49" charset="0"/>
                <a:cs typeface="Consolas" panose="020B0609020204030204" pitchFamily="49" charset="0"/>
              </a:rPr>
              <a:t>idx_blks_hit</a:t>
            </a:r>
            <a:r>
              <a:rPr lang="en-IN" sz="1400">
                <a:solidFill>
                  <a:srgbClr val="4070A0"/>
                </a:solidFill>
                <a:effectLst/>
                <a:latin typeface="Consolas" panose="020B0609020204030204" pitchFamily="49" charset="0"/>
                <a:cs typeface="Consolas" panose="020B0609020204030204" pitchFamily="49" charset="0"/>
              </a:rPr>
              <a:t>) - sum(</a:t>
            </a:r>
            <a:r>
              <a:rPr lang="en-IN" sz="1400" err="1">
                <a:solidFill>
                  <a:srgbClr val="4070A0"/>
                </a:solidFill>
                <a:effectLst/>
                <a:latin typeface="Consolas" panose="020B0609020204030204" pitchFamily="49" charset="0"/>
                <a:cs typeface="Consolas" panose="020B0609020204030204" pitchFamily="49" charset="0"/>
              </a:rPr>
              <a:t>idx_blks_read</a:t>
            </a:r>
            <a:r>
              <a:rPr lang="en-IN" sz="1400">
                <a:solidFill>
                  <a:srgbClr val="4070A0"/>
                </a:solidFill>
                <a:effectLst/>
                <a:latin typeface="Consolas" panose="020B0609020204030204" pitchFamily="49" charset="0"/>
                <a:cs typeface="Consolas" panose="020B0609020204030204" pitchFamily="49" charset="0"/>
              </a:rPr>
              <a:t>)) / sum(</a:t>
            </a:r>
            <a:r>
              <a:rPr lang="en-IN" sz="1400" err="1">
                <a:solidFill>
                  <a:srgbClr val="4070A0"/>
                </a:solidFill>
                <a:effectLst/>
                <a:latin typeface="Consolas" panose="020B0609020204030204" pitchFamily="49" charset="0"/>
                <a:cs typeface="Consolas" panose="020B0609020204030204" pitchFamily="49" charset="0"/>
              </a:rPr>
              <a:t>idx_blks_hit</a:t>
            </a:r>
            <a:r>
              <a:rPr lang="en-IN" sz="1400">
                <a:solidFill>
                  <a:srgbClr val="4070A0"/>
                </a:solidFill>
                <a:effectLst/>
                <a:latin typeface="Consolas" panose="020B0609020204030204" pitchFamily="49" charset="0"/>
                <a:cs typeface="Consolas" panose="020B0609020204030204" pitchFamily="49" charset="0"/>
              </a:rPr>
              <a:t>) AS </a:t>
            </a:r>
            <a:r>
              <a:rPr lang="en-IN" sz="1400" err="1">
                <a:solidFill>
                  <a:srgbClr val="4070A0"/>
                </a:solidFill>
                <a:effectLst/>
                <a:latin typeface="Consolas" panose="020B0609020204030204" pitchFamily="49" charset="0"/>
                <a:cs typeface="Consolas" panose="020B0609020204030204" pitchFamily="49" charset="0"/>
              </a:rPr>
              <a:t>index_hit_rate</a:t>
            </a:r>
            <a:r>
              <a:rPr lang="en-IN" sz="1400">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FROM </a:t>
            </a:r>
            <a:r>
              <a:rPr lang="en-IN" sz="1400" err="1">
                <a:solidFill>
                  <a:srgbClr val="4070A0"/>
                </a:solidFill>
                <a:effectLst/>
                <a:latin typeface="Consolas" panose="020B0609020204030204" pitchFamily="49" charset="0"/>
                <a:cs typeface="Consolas" panose="020B0609020204030204" pitchFamily="49" charset="0"/>
              </a:rPr>
              <a:t>pg_statio_user_indexes</a:t>
            </a:r>
            <a:r>
              <a:rPr lang="en-IN" sz="1400">
                <a:solidFill>
                  <a:srgbClr val="4070A0"/>
                </a:solidFill>
                <a:effectLst/>
                <a:latin typeface="Consolas" panose="020B0609020204030204" pitchFamily="49" charset="0"/>
                <a:cs typeface="Consolas" panose="020B0609020204030204" pitchFamily="49" charset="0"/>
              </a:rPr>
              <a:t>;</a:t>
            </a:r>
            <a:r>
              <a:rPr lang="en-IN" sz="1400">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a:t>
            </a:r>
            <a:r>
              <a:rPr lang="en-IN" sz="1400" err="1">
                <a:solidFill>
                  <a:srgbClr val="4070A0"/>
                </a:solidFill>
                <a:effectLst/>
                <a:latin typeface="Consolas" panose="020B0609020204030204" pitchFamily="49" charset="0"/>
                <a:cs typeface="Consolas" panose="020B0609020204030204" pitchFamily="49" charset="0"/>
              </a:rPr>
              <a:t>cmd</a:t>
            </a:r>
            <a:r>
              <a:rPr lang="en-IN" sz="1400">
                <a:solidFill>
                  <a:srgbClr val="4070A0"/>
                </a:solidFill>
                <a:effectLst/>
                <a:latin typeface="Consolas" panose="020B0609020204030204" pitchFamily="49" charset="0"/>
                <a:cs typeface="Consolas" panose="020B0609020204030204" pitchFamily="49" charset="0"/>
              </a:rPr>
              <a:t>$</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522449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Database Management Part 3</a:t>
            </a:r>
          </a:p>
        </p:txBody>
      </p:sp>
      <p:pic>
        <p:nvPicPr>
          <p:cNvPr id="2" name="Picture 1" descr="Decorative">
            <a:extLst>
              <a:ext uri="{FF2B5EF4-FFF2-40B4-BE49-F238E27FC236}">
                <a16:creationId xmlns:a16="http://schemas.microsoft.com/office/drawing/2014/main" id="{538077C5-CE4C-F9C5-96F3-10E65F2B2A84}"/>
              </a:ext>
            </a:extLst>
          </p:cNvPr>
          <p:cNvPicPr>
            <a:picLocks noChangeAspect="1"/>
          </p:cNvPicPr>
          <p:nvPr/>
        </p:nvPicPr>
        <p:blipFill>
          <a:blip r:embed="rId3"/>
          <a:stretch>
            <a:fillRect/>
          </a:stretch>
        </p:blipFill>
        <p:spPr>
          <a:xfrm>
            <a:off x="553084" y="4517366"/>
            <a:ext cx="10589085" cy="1788891"/>
          </a:xfrm>
          <a:prstGeom prst="rect">
            <a:avLst/>
          </a:prstGeom>
        </p:spPr>
      </p:pic>
      <p:sp>
        <p:nvSpPr>
          <p:cNvPr id="3" name="TextBox 2">
            <a:extLst>
              <a:ext uri="{FF2B5EF4-FFF2-40B4-BE49-F238E27FC236}">
                <a16:creationId xmlns:a16="http://schemas.microsoft.com/office/drawing/2014/main" id="{BD6461D0-429B-5A00-ADB4-5ED6F5EF5AAE}"/>
              </a:ext>
            </a:extLst>
          </p:cNvPr>
          <p:cNvSpPr txBox="1"/>
          <p:nvPr/>
        </p:nvSpPr>
        <p:spPr>
          <a:xfrm>
            <a:off x="553084" y="4178811"/>
            <a:ext cx="7521996"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Blocking chains could be reviewed using queries covered under </a:t>
            </a:r>
            <a:r>
              <a:rPr lang="en-US" sz="1600" err="1">
                <a:latin typeface="Segoe UI" panose="020B0502040204020203" pitchFamily="34" charset="0"/>
                <a:cs typeface="Segoe UI" panose="020B0502040204020203" pitchFamily="34" charset="0"/>
                <a:hlinkClick r:id="rId4"/>
              </a:rPr>
              <a:t>Lock_Monitoring</a:t>
            </a:r>
            <a:r>
              <a:rPr lang="en-US" sz="1600">
                <a:latin typeface="Segoe UI" panose="020B0502040204020203" pitchFamily="34" charset="0"/>
                <a:cs typeface="Segoe UI" panose="020B0502040204020203" pitchFamily="34" charset="0"/>
              </a:rPr>
              <a:t> </a:t>
            </a:r>
          </a:p>
        </p:txBody>
      </p:sp>
      <p:sp>
        <p:nvSpPr>
          <p:cNvPr id="8" name="TextBox 7">
            <a:extLst>
              <a:ext uri="{FF2B5EF4-FFF2-40B4-BE49-F238E27FC236}">
                <a16:creationId xmlns:a16="http://schemas.microsoft.com/office/drawing/2014/main" id="{7F9569A5-064D-A556-66EF-FF0362770067}"/>
              </a:ext>
            </a:extLst>
          </p:cNvPr>
          <p:cNvSpPr txBox="1"/>
          <p:nvPr/>
        </p:nvSpPr>
        <p:spPr>
          <a:xfrm>
            <a:off x="554890" y="1783990"/>
            <a:ext cx="6098058" cy="523220"/>
          </a:xfrm>
          <a:prstGeom prst="rect">
            <a:avLst/>
          </a:prstGeom>
          <a:solidFill>
            <a:schemeClr val="accent1">
              <a:lumMod val="20000"/>
              <a:lumOff val="80000"/>
            </a:schemeClr>
          </a:solidFill>
        </p:spPr>
        <p:txBody>
          <a:bodyPr wrap="square">
            <a:spAutoFit/>
          </a:bodyPr>
          <a:lstStyle/>
          <a:p>
            <a:r>
              <a:rPr lang="en-IN" sz="1400">
                <a:solidFill>
                  <a:schemeClr val="accent1">
                    <a:lumMod val="75000"/>
                  </a:schemeClr>
                </a:solidFill>
                <a:effectLst/>
                <a:latin typeface="Consolas" panose="020B0609020204030204" pitchFamily="49" charset="0"/>
                <a:cs typeface="Consolas" panose="020B0609020204030204" pitchFamily="49" charset="0"/>
              </a:rPr>
              <a:t>SELECT</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global_pid</a:t>
            </a:r>
            <a:r>
              <a:rPr lang="en-IN" sz="1400">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query,</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state</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FROM</a:t>
            </a:r>
            <a:r>
              <a:rPr lang="en-IN" sz="1400">
                <a:solidFill>
                  <a:srgbClr val="BBBBBB"/>
                </a:solidFill>
                <a:effectLst/>
                <a:latin typeface="Consolas" panose="020B0609020204030204" pitchFamily="49" charset="0"/>
                <a:cs typeface="Consolas" panose="020B0609020204030204" pitchFamily="49" charset="0"/>
              </a:rPr>
              <a:t> </a:t>
            </a:r>
            <a:r>
              <a:rPr lang="en-IN" sz="1400" err="1">
                <a:effectLst/>
                <a:latin typeface="Consolas" panose="020B0609020204030204" pitchFamily="49" charset="0"/>
                <a:cs typeface="Consolas" panose="020B0609020204030204" pitchFamily="49" charset="0"/>
              </a:rPr>
              <a:t>citus_stat_activity</a:t>
            </a:r>
            <a:r>
              <a:rPr lang="en-IN" sz="1400">
                <a:latin typeface="Consolas" panose="020B0609020204030204" pitchFamily="49" charset="0"/>
                <a:cs typeface="Consolas" panose="020B0609020204030204" pitchFamily="49" charset="0"/>
              </a:rPr>
              <a:t> </a:t>
            </a:r>
            <a:r>
              <a:rPr lang="en-IN" sz="1400">
                <a:solidFill>
                  <a:schemeClr val="accent1">
                    <a:lumMod val="75000"/>
                  </a:schemeClr>
                </a:solidFill>
                <a:effectLst/>
                <a:latin typeface="Consolas" panose="020B0609020204030204" pitchFamily="49" charset="0"/>
                <a:cs typeface="Consolas" panose="020B0609020204030204" pitchFamily="49" charset="0"/>
              </a:rPr>
              <a:t>WHERE</a:t>
            </a:r>
            <a:r>
              <a:rPr lang="en-IN" sz="1400">
                <a:solidFill>
                  <a:srgbClr val="BBBBBB"/>
                </a:solidFill>
                <a:effectLst/>
                <a:latin typeface="Consolas" panose="020B0609020204030204" pitchFamily="49" charset="0"/>
                <a:cs typeface="Consolas" panose="020B0609020204030204" pitchFamily="49" charset="0"/>
              </a:rPr>
              <a:t> </a:t>
            </a:r>
            <a:r>
              <a:rPr lang="en-IN" sz="1400">
                <a:effectLst/>
                <a:latin typeface="Consolas" panose="020B0609020204030204" pitchFamily="49" charset="0"/>
                <a:cs typeface="Consolas" panose="020B0609020204030204" pitchFamily="49" charset="0"/>
              </a:rPr>
              <a:t>state</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666666"/>
                </a:solidFill>
                <a:effectLst/>
                <a:latin typeface="Consolas" panose="020B0609020204030204" pitchFamily="49" charset="0"/>
                <a:cs typeface="Consolas" panose="020B0609020204030204" pitchFamily="49" charset="0"/>
              </a:rPr>
              <a:t>!=</a:t>
            </a:r>
            <a:r>
              <a:rPr lang="en-IN" sz="1400">
                <a:solidFill>
                  <a:srgbClr val="BBBBBB"/>
                </a:solidFill>
                <a:effectLst/>
                <a:latin typeface="Consolas" panose="020B0609020204030204" pitchFamily="49" charset="0"/>
                <a:cs typeface="Consolas" panose="020B0609020204030204" pitchFamily="49" charset="0"/>
              </a:rPr>
              <a:t> </a:t>
            </a:r>
            <a:r>
              <a:rPr lang="en-IN" sz="1400">
                <a:solidFill>
                  <a:srgbClr val="4070A0"/>
                </a:solidFill>
                <a:effectLst/>
                <a:latin typeface="Consolas" panose="020B0609020204030204" pitchFamily="49" charset="0"/>
                <a:cs typeface="Consolas" panose="020B0609020204030204" pitchFamily="49" charset="0"/>
              </a:rPr>
              <a:t>'idle'</a:t>
            </a:r>
            <a:r>
              <a:rPr lang="en-IN" sz="1400">
                <a:effectLst/>
                <a:latin typeface="Consolas" panose="020B0609020204030204" pitchFamily="49" charset="0"/>
                <a:cs typeface="Consolas" panose="020B0609020204030204" pitchFamily="49" charset="0"/>
              </a:rPr>
              <a:t>;</a:t>
            </a:r>
            <a:endParaRPr lang="en-US" sz="140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4CFAF92-8B58-3727-20AF-89C20A690562}"/>
              </a:ext>
            </a:extLst>
          </p:cNvPr>
          <p:cNvSpPr txBox="1"/>
          <p:nvPr/>
        </p:nvSpPr>
        <p:spPr>
          <a:xfrm>
            <a:off x="553084" y="1377950"/>
            <a:ext cx="3050835"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Viewing active queries running</a:t>
            </a:r>
          </a:p>
        </p:txBody>
      </p:sp>
      <p:sp>
        <p:nvSpPr>
          <p:cNvPr id="14" name="TextBox 13">
            <a:extLst>
              <a:ext uri="{FF2B5EF4-FFF2-40B4-BE49-F238E27FC236}">
                <a16:creationId xmlns:a16="http://schemas.microsoft.com/office/drawing/2014/main" id="{544FB9EF-EA05-B2AA-BA25-72E078248ED4}"/>
              </a:ext>
            </a:extLst>
          </p:cNvPr>
          <p:cNvSpPr txBox="1"/>
          <p:nvPr/>
        </p:nvSpPr>
        <p:spPr>
          <a:xfrm>
            <a:off x="553084" y="2594205"/>
            <a:ext cx="2789353"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Why are the queries waiting</a:t>
            </a:r>
          </a:p>
        </p:txBody>
      </p:sp>
      <p:sp>
        <p:nvSpPr>
          <p:cNvPr id="16" name="TextBox 15">
            <a:extLst>
              <a:ext uri="{FF2B5EF4-FFF2-40B4-BE49-F238E27FC236}">
                <a16:creationId xmlns:a16="http://schemas.microsoft.com/office/drawing/2014/main" id="{6B8970FC-354F-67A0-5EE6-F43D8924B927}"/>
              </a:ext>
            </a:extLst>
          </p:cNvPr>
          <p:cNvSpPr txBox="1"/>
          <p:nvPr/>
        </p:nvSpPr>
        <p:spPr>
          <a:xfrm>
            <a:off x="553084" y="2996789"/>
            <a:ext cx="10440084" cy="830997"/>
          </a:xfrm>
          <a:prstGeom prst="rect">
            <a:avLst/>
          </a:prstGeom>
          <a:solidFill>
            <a:schemeClr val="accent1">
              <a:lumMod val="20000"/>
              <a:lumOff val="80000"/>
            </a:schemeClr>
          </a:solidFill>
        </p:spPr>
        <p:txBody>
          <a:bodyPr wrap="square">
            <a:spAutoFit/>
          </a:bodyPr>
          <a:lstStyle/>
          <a:p>
            <a:r>
              <a:rPr lang="en-IN" sz="1600">
                <a:solidFill>
                  <a:schemeClr val="accent1">
                    <a:lumMod val="75000"/>
                  </a:schemeClr>
                </a:solidFill>
                <a:effectLst/>
                <a:latin typeface="Consolas" panose="020B0609020204030204" pitchFamily="49" charset="0"/>
                <a:cs typeface="Consolas" panose="020B0609020204030204" pitchFamily="49" charset="0"/>
              </a:rPr>
              <a:t>SELECT</a:t>
            </a:r>
            <a:r>
              <a:rPr lang="en-IN" sz="1600">
                <a:solidFill>
                  <a:srgbClr val="BBBBBB"/>
                </a:solidFill>
                <a:effectLst/>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wait_event</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666666"/>
                </a:solidFill>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4070A0"/>
                </a:solidFill>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666666"/>
                </a:solidFill>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wait_event_type</a:t>
            </a:r>
            <a:r>
              <a:rPr lang="en-IN" sz="1600">
                <a:solidFill>
                  <a:srgbClr val="BBBBBB"/>
                </a:solidFill>
                <a:effectLst/>
                <a:latin typeface="Consolas" panose="020B0609020204030204" pitchFamily="49" charset="0"/>
                <a:cs typeface="Consolas" panose="020B0609020204030204" pitchFamily="49" charset="0"/>
              </a:rPr>
              <a:t> </a:t>
            </a:r>
            <a:r>
              <a:rPr lang="en-IN" sz="1600">
                <a:solidFill>
                  <a:schemeClr val="accent1">
                    <a:lumMod val="75000"/>
                  </a:schemeClr>
                </a:solidFill>
                <a:effectLst/>
                <a:latin typeface="Consolas" panose="020B0609020204030204" pitchFamily="49" charset="0"/>
                <a:cs typeface="Consolas" panose="020B0609020204030204" pitchFamily="49" charset="0"/>
              </a:rPr>
              <a:t>AS type</a:t>
            </a:r>
            <a:r>
              <a:rPr lang="en-IN" sz="1600">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a:effectLst/>
                <a:latin typeface="Consolas" panose="020B0609020204030204" pitchFamily="49" charset="0"/>
                <a:cs typeface="Consolas" panose="020B0609020204030204" pitchFamily="49" charset="0"/>
              </a:rPr>
              <a:t>count(</a:t>
            </a:r>
            <a:r>
              <a:rPr lang="en-IN" sz="1600">
                <a:solidFill>
                  <a:srgbClr val="666666"/>
                </a:solidFill>
                <a:effectLst/>
                <a:latin typeface="Consolas" panose="020B0609020204030204" pitchFamily="49" charset="0"/>
                <a:cs typeface="Consolas" panose="020B0609020204030204" pitchFamily="49" charset="0"/>
              </a:rPr>
              <a:t>*</a:t>
            </a:r>
            <a:r>
              <a:rPr lang="en-IN" sz="1600">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007020"/>
                </a:solidFill>
                <a:effectLst/>
                <a:latin typeface="Consolas" panose="020B0609020204030204" pitchFamily="49" charset="0"/>
                <a:cs typeface="Consolas" panose="020B0609020204030204" pitchFamily="49" charset="0"/>
              </a:rPr>
              <a:t>AS</a:t>
            </a:r>
            <a:r>
              <a:rPr lang="en-IN" sz="1600">
                <a:solidFill>
                  <a:srgbClr val="BBBBBB"/>
                </a:solidFill>
                <a:effectLst/>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number_of_occurences</a:t>
            </a:r>
            <a:r>
              <a:rPr lang="en-IN" sz="1600">
                <a:latin typeface="Consolas" panose="020B0609020204030204" pitchFamily="49" charset="0"/>
                <a:cs typeface="Consolas" panose="020B0609020204030204" pitchFamily="49" charset="0"/>
              </a:rPr>
              <a:t> </a:t>
            </a:r>
          </a:p>
          <a:p>
            <a:r>
              <a:rPr lang="en-IN" sz="1600">
                <a:solidFill>
                  <a:schemeClr val="accent1">
                    <a:lumMod val="75000"/>
                  </a:schemeClr>
                </a:solidFill>
                <a:effectLst/>
                <a:latin typeface="Consolas" panose="020B0609020204030204" pitchFamily="49" charset="0"/>
                <a:cs typeface="Consolas" panose="020B0609020204030204" pitchFamily="49" charset="0"/>
              </a:rPr>
              <a:t>FROM</a:t>
            </a:r>
            <a:r>
              <a:rPr lang="en-IN" sz="1600">
                <a:solidFill>
                  <a:srgbClr val="BBBBBB"/>
                </a:solidFill>
                <a:effectLst/>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pg_stat_activity</a:t>
            </a:r>
            <a:r>
              <a:rPr lang="en-IN" sz="1600">
                <a:latin typeface="Consolas" panose="020B0609020204030204" pitchFamily="49" charset="0"/>
                <a:cs typeface="Consolas" panose="020B0609020204030204" pitchFamily="49" charset="0"/>
              </a:rPr>
              <a:t> </a:t>
            </a:r>
            <a:r>
              <a:rPr lang="en-IN" sz="1600">
                <a:solidFill>
                  <a:schemeClr val="accent1">
                    <a:lumMod val="75000"/>
                  </a:schemeClr>
                </a:solidFill>
                <a:effectLst/>
                <a:latin typeface="Consolas" panose="020B0609020204030204" pitchFamily="49" charset="0"/>
                <a:cs typeface="Consolas" panose="020B0609020204030204" pitchFamily="49" charset="0"/>
              </a:rPr>
              <a:t>WHERE</a:t>
            </a:r>
            <a:r>
              <a:rPr lang="en-IN" sz="1600">
                <a:solidFill>
                  <a:srgbClr val="BBBBBB"/>
                </a:solidFill>
                <a:effectLst/>
                <a:latin typeface="Consolas" panose="020B0609020204030204" pitchFamily="49" charset="0"/>
                <a:cs typeface="Consolas" panose="020B0609020204030204" pitchFamily="49" charset="0"/>
              </a:rPr>
              <a:t> </a:t>
            </a:r>
            <a:r>
              <a:rPr lang="en-IN" sz="1600">
                <a:effectLst/>
                <a:latin typeface="Consolas" panose="020B0609020204030204" pitchFamily="49" charset="0"/>
                <a:cs typeface="Consolas" panose="020B0609020204030204" pitchFamily="49" charset="0"/>
              </a:rPr>
              <a:t>state</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666666"/>
                </a:solidFill>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a:solidFill>
                  <a:srgbClr val="4070A0"/>
                </a:solidFill>
                <a:effectLst/>
                <a:latin typeface="Consolas" panose="020B0609020204030204" pitchFamily="49" charset="0"/>
                <a:cs typeface="Consolas" panose="020B0609020204030204" pitchFamily="49" charset="0"/>
              </a:rPr>
              <a:t>'idle’</a:t>
            </a:r>
            <a:r>
              <a:rPr lang="en-IN" sz="1600">
                <a:latin typeface="Consolas" panose="020B0609020204030204" pitchFamily="49" charset="0"/>
                <a:cs typeface="Consolas" panose="020B0609020204030204" pitchFamily="49" charset="0"/>
              </a:rPr>
              <a:t> </a:t>
            </a:r>
          </a:p>
          <a:p>
            <a:r>
              <a:rPr lang="en-IN" sz="1600">
                <a:solidFill>
                  <a:schemeClr val="accent1">
                    <a:lumMod val="75000"/>
                  </a:schemeClr>
                </a:solidFill>
                <a:effectLst/>
                <a:latin typeface="Consolas" panose="020B0609020204030204" pitchFamily="49" charset="0"/>
                <a:cs typeface="Consolas" panose="020B0609020204030204" pitchFamily="49" charset="0"/>
              </a:rPr>
              <a:t>GROUP BY </a:t>
            </a:r>
            <a:r>
              <a:rPr lang="en-IN" sz="1600" err="1">
                <a:effectLst/>
                <a:latin typeface="Consolas" panose="020B0609020204030204" pitchFamily="49" charset="0"/>
                <a:cs typeface="Consolas" panose="020B0609020204030204" pitchFamily="49" charset="0"/>
              </a:rPr>
              <a:t>wait_event</a:t>
            </a:r>
            <a:r>
              <a:rPr lang="en-IN" sz="1600">
                <a:effectLst/>
                <a:latin typeface="Consolas" panose="020B0609020204030204" pitchFamily="49" charset="0"/>
                <a:cs typeface="Consolas" panose="020B0609020204030204" pitchFamily="49" charset="0"/>
              </a:rPr>
              <a:t>,</a:t>
            </a:r>
            <a:r>
              <a:rPr lang="en-IN" sz="1600">
                <a:solidFill>
                  <a:srgbClr val="BBBBBB"/>
                </a:solidFill>
                <a:effectLst/>
                <a:latin typeface="Consolas" panose="020B0609020204030204" pitchFamily="49" charset="0"/>
                <a:cs typeface="Consolas" panose="020B0609020204030204" pitchFamily="49" charset="0"/>
              </a:rPr>
              <a:t> </a:t>
            </a:r>
            <a:r>
              <a:rPr lang="en-IN" sz="1600" err="1">
                <a:effectLst/>
                <a:latin typeface="Consolas" panose="020B0609020204030204" pitchFamily="49" charset="0"/>
                <a:cs typeface="Consolas" panose="020B0609020204030204" pitchFamily="49" charset="0"/>
              </a:rPr>
              <a:t>wait_event_type</a:t>
            </a:r>
            <a:r>
              <a:rPr lang="en-IN" sz="1600">
                <a:latin typeface="Consolas" panose="020B0609020204030204" pitchFamily="49" charset="0"/>
                <a:cs typeface="Consolas" panose="020B0609020204030204" pitchFamily="49" charset="0"/>
              </a:rPr>
              <a:t> </a:t>
            </a:r>
            <a:r>
              <a:rPr lang="en-IN" sz="1600">
                <a:solidFill>
                  <a:schemeClr val="accent1">
                    <a:lumMod val="75000"/>
                  </a:schemeClr>
                </a:solidFill>
                <a:effectLst/>
                <a:latin typeface="Consolas" panose="020B0609020204030204" pitchFamily="49" charset="0"/>
                <a:cs typeface="Consolas" panose="020B0609020204030204" pitchFamily="49" charset="0"/>
              </a:rPr>
              <a:t>ORDER BY </a:t>
            </a:r>
            <a:r>
              <a:rPr lang="en-IN" sz="1600" err="1">
                <a:effectLst/>
                <a:latin typeface="Consolas" panose="020B0609020204030204" pitchFamily="49" charset="0"/>
                <a:cs typeface="Consolas" panose="020B0609020204030204" pitchFamily="49" charset="0"/>
              </a:rPr>
              <a:t>number_of_occurences</a:t>
            </a:r>
            <a:r>
              <a:rPr lang="en-IN" sz="1600">
                <a:solidFill>
                  <a:srgbClr val="BBBBBB"/>
                </a:solidFill>
                <a:effectLst/>
                <a:latin typeface="Consolas" panose="020B0609020204030204" pitchFamily="49" charset="0"/>
                <a:cs typeface="Consolas" panose="020B0609020204030204" pitchFamily="49" charset="0"/>
              </a:rPr>
              <a:t> </a:t>
            </a:r>
            <a:r>
              <a:rPr lang="en-IN" sz="1600">
                <a:solidFill>
                  <a:schemeClr val="accent1">
                    <a:lumMod val="75000"/>
                  </a:schemeClr>
                </a:solidFill>
                <a:effectLst/>
                <a:latin typeface="Consolas" panose="020B0609020204030204" pitchFamily="49" charset="0"/>
                <a:cs typeface="Consolas" panose="020B0609020204030204" pitchFamily="49" charset="0"/>
              </a:rPr>
              <a:t>DESC</a:t>
            </a:r>
            <a:r>
              <a:rPr lang="en-IN" sz="1600">
                <a:effectLst/>
                <a:latin typeface="Consolas" panose="020B0609020204030204" pitchFamily="49" charset="0"/>
                <a:cs typeface="Consolas" panose="020B0609020204030204" pitchFamily="49" charset="0"/>
              </a:rPr>
              <a:t>;</a:t>
            </a:r>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45855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422460" y="284806"/>
            <a:ext cx="11018520" cy="553998"/>
          </a:xfrm>
        </p:spPr>
        <p:txBody>
          <a:bodyPr>
            <a:no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Infrastructure Management</a:t>
            </a:r>
          </a:p>
        </p:txBody>
      </p:sp>
      <p:sp>
        <p:nvSpPr>
          <p:cNvPr id="2" name="TextBox 1">
            <a:extLst>
              <a:ext uri="{FF2B5EF4-FFF2-40B4-BE49-F238E27FC236}">
                <a16:creationId xmlns:a16="http://schemas.microsoft.com/office/drawing/2014/main" id="{B166CB5D-46B1-7DAC-FE5B-C26D21C684F2}"/>
              </a:ext>
            </a:extLst>
          </p:cNvPr>
          <p:cNvSpPr txBox="1"/>
          <p:nvPr/>
        </p:nvSpPr>
        <p:spPr>
          <a:xfrm>
            <a:off x="872507" y="4722662"/>
            <a:ext cx="5308056"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Validate for last maintenance &amp; any downtime involved</a:t>
            </a:r>
          </a:p>
        </p:txBody>
      </p:sp>
      <p:sp>
        <p:nvSpPr>
          <p:cNvPr id="4" name="TextBox 3">
            <a:extLst>
              <a:ext uri="{FF2B5EF4-FFF2-40B4-BE49-F238E27FC236}">
                <a16:creationId xmlns:a16="http://schemas.microsoft.com/office/drawing/2014/main" id="{C1509608-F90F-7625-1BEA-00FEC47BB1C7}"/>
              </a:ext>
            </a:extLst>
          </p:cNvPr>
          <p:cNvSpPr txBox="1"/>
          <p:nvPr/>
        </p:nvSpPr>
        <p:spPr>
          <a:xfrm>
            <a:off x="959005" y="5111433"/>
            <a:ext cx="9247746" cy="1169551"/>
          </a:xfrm>
          <a:prstGeom prst="rect">
            <a:avLst/>
          </a:prstGeom>
          <a:solidFill>
            <a:schemeClr val="accent1">
              <a:lumMod val="20000"/>
              <a:lumOff val="80000"/>
            </a:schemeClr>
          </a:solidFill>
        </p:spPr>
        <p:txBody>
          <a:bodyPr wrap="square">
            <a:spAutoFit/>
          </a:bodyPr>
          <a:lstStyle/>
          <a:p>
            <a:r>
              <a:rPr lang="en-IN" sz="1400" err="1">
                <a:latin typeface="Consolas" panose="020B0609020204030204" pitchFamily="49" charset="0"/>
                <a:cs typeface="Consolas" panose="020B0609020204030204" pitchFamily="49" charset="0"/>
              </a:rPr>
              <a:t>AzureDiagnostics</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order by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a:t>
            </a:r>
            <a:r>
              <a:rPr lang="en-IN" sz="1400" err="1">
                <a:latin typeface="Consolas" panose="020B0609020204030204" pitchFamily="49" charset="0"/>
                <a:cs typeface="Consolas" panose="020B0609020204030204" pitchFamily="49" charset="0"/>
              </a:rPr>
              <a:t>desc</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LogicalServerName_s</a:t>
            </a:r>
            <a:r>
              <a:rPr lang="en-IN" sz="1400">
                <a:latin typeface="Consolas" panose="020B0609020204030204" pitchFamily="49" charset="0"/>
                <a:cs typeface="Consolas" panose="020B0609020204030204" pitchFamily="49" charset="0"/>
              </a:rPr>
              <a:t> == ”demo-all-tests-c"</a:t>
            </a: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&gt; ago(30d)</a:t>
            </a:r>
          </a:p>
          <a:p>
            <a:r>
              <a:rPr lang="en-IN" sz="1400">
                <a:latin typeface="Consolas" panose="020B0609020204030204" pitchFamily="49" charset="0"/>
                <a:cs typeface="Consolas" panose="020B0609020204030204" pitchFamily="49" charset="0"/>
              </a:rPr>
              <a:t>| where Message contains ”Maintenance started” AND Message contains ”connection failed” </a:t>
            </a:r>
          </a:p>
        </p:txBody>
      </p:sp>
      <p:sp>
        <p:nvSpPr>
          <p:cNvPr id="7" name="TextBox 6">
            <a:extLst>
              <a:ext uri="{FF2B5EF4-FFF2-40B4-BE49-F238E27FC236}">
                <a16:creationId xmlns:a16="http://schemas.microsoft.com/office/drawing/2014/main" id="{67D440BD-41F1-2A7C-3B75-979ECA25505C}"/>
              </a:ext>
            </a:extLst>
          </p:cNvPr>
          <p:cNvSpPr txBox="1"/>
          <p:nvPr/>
        </p:nvSpPr>
        <p:spPr>
          <a:xfrm>
            <a:off x="872507" y="1300567"/>
            <a:ext cx="6099716" cy="338554"/>
          </a:xfrm>
          <a:prstGeom prst="rect">
            <a:avLst/>
          </a:prstGeom>
          <a:noFill/>
        </p:spPr>
        <p:txBody>
          <a:bodyPr wrap="square">
            <a:spAutoFit/>
          </a:bodyPr>
          <a:lstStyle/>
          <a:p>
            <a:pPr algn="l"/>
            <a:r>
              <a:rPr lang="en-IN" sz="1600" u="none" strike="noStrike">
                <a:solidFill>
                  <a:srgbClr val="404040"/>
                </a:solidFill>
                <a:effectLst/>
                <a:latin typeface="Segoe UI" panose="020B0502040204020203" pitchFamily="34" charset="0"/>
                <a:cs typeface="Segoe UI" panose="020B0502040204020203" pitchFamily="34" charset="0"/>
              </a:rPr>
              <a:t>Query to review roles &amp; associated privileges</a:t>
            </a:r>
          </a:p>
        </p:txBody>
      </p:sp>
      <p:sp>
        <p:nvSpPr>
          <p:cNvPr id="9" name="TextBox 8">
            <a:extLst>
              <a:ext uri="{FF2B5EF4-FFF2-40B4-BE49-F238E27FC236}">
                <a16:creationId xmlns:a16="http://schemas.microsoft.com/office/drawing/2014/main" id="{9703846D-11D2-6090-88C6-79C20BE6BC48}"/>
              </a:ext>
            </a:extLst>
          </p:cNvPr>
          <p:cNvSpPr txBox="1"/>
          <p:nvPr/>
        </p:nvSpPr>
        <p:spPr>
          <a:xfrm>
            <a:off x="959005" y="1689338"/>
            <a:ext cx="9247746" cy="954107"/>
          </a:xfrm>
          <a:prstGeom prst="rect">
            <a:avLst/>
          </a:prstGeom>
          <a:solidFill>
            <a:schemeClr val="accent1">
              <a:lumMod val="20000"/>
              <a:lumOff val="80000"/>
            </a:schemeClr>
          </a:solidFill>
        </p:spPr>
        <p:txBody>
          <a:bodyPr wrap="square">
            <a:spAutoFit/>
          </a:bodyPr>
          <a:lstStyle/>
          <a:p>
            <a:r>
              <a:rPr lang="en-US" sz="1400">
                <a:solidFill>
                  <a:srgbClr val="007020"/>
                </a:solidFill>
                <a:latin typeface="Consolas" panose="020B0609020204030204" pitchFamily="49" charset="0"/>
                <a:cs typeface="Consolas" panose="020B0609020204030204" pitchFamily="49" charset="0"/>
              </a:rPr>
              <a:t>SELECT</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grantee,grantor,table_name,</a:t>
            </a:r>
            <a:r>
              <a:rPr lang="en-US" sz="1400" err="1">
                <a:solidFill>
                  <a:schemeClr val="accent6">
                    <a:lumMod val="75000"/>
                  </a:schemeClr>
                </a:solidFill>
                <a:latin typeface="Consolas" panose="020B0609020204030204" pitchFamily="49" charset="0"/>
                <a:cs typeface="Consolas" panose="020B0609020204030204" pitchFamily="49" charset="0"/>
              </a:rPr>
              <a:t>ARRAY_AGG</a:t>
            </a:r>
            <a:r>
              <a:rPr lang="en-US" sz="1400">
                <a:latin typeface="Consolas" panose="020B0609020204030204" pitchFamily="49" charset="0"/>
                <a:cs typeface="Consolas" panose="020B0609020204030204" pitchFamily="49" charset="0"/>
              </a:rPr>
              <a:t>(</a:t>
            </a:r>
            <a:r>
              <a:rPr lang="en-US" sz="1400" err="1">
                <a:latin typeface="Consolas" panose="020B0609020204030204" pitchFamily="49" charset="0"/>
                <a:cs typeface="Consolas" panose="020B0609020204030204" pitchFamily="49" charset="0"/>
              </a:rPr>
              <a:t>privilege_type</a:t>
            </a:r>
            <a:r>
              <a:rPr lang="en-US" sz="1400">
                <a:latin typeface="Consolas" panose="020B0609020204030204" pitchFamily="49" charset="0"/>
                <a:cs typeface="Consolas" panose="020B0609020204030204" pitchFamily="49" charset="0"/>
              </a:rPr>
              <a:t>)</a:t>
            </a:r>
          </a:p>
          <a:p>
            <a:r>
              <a:rPr lang="en-US" sz="1400">
                <a:solidFill>
                  <a:schemeClr val="accent6">
                    <a:lumMod val="75000"/>
                  </a:schemeClr>
                </a:solidFill>
                <a:latin typeface="Consolas" panose="020B0609020204030204" pitchFamily="49" charset="0"/>
                <a:cs typeface="Consolas" panose="020B0609020204030204" pitchFamily="49" charset="0"/>
              </a:rPr>
              <a:t>FROM</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information_schema.role_table_grants</a:t>
            </a:r>
            <a:r>
              <a:rPr lang="en-US" sz="1400">
                <a:latin typeface="Consolas" panose="020B0609020204030204" pitchFamily="49" charset="0"/>
                <a:cs typeface="Consolas" panose="020B0609020204030204" pitchFamily="49" charset="0"/>
              </a:rPr>
              <a:t> </a:t>
            </a:r>
          </a:p>
          <a:p>
            <a:r>
              <a:rPr lang="en-US" sz="1400">
                <a:solidFill>
                  <a:schemeClr val="accent6">
                    <a:lumMod val="75000"/>
                  </a:schemeClr>
                </a:solidFill>
                <a:latin typeface="Consolas" panose="020B0609020204030204" pitchFamily="49" charset="0"/>
                <a:cs typeface="Consolas" panose="020B0609020204030204" pitchFamily="49" charset="0"/>
              </a:rPr>
              <a:t>WHERE</a:t>
            </a:r>
            <a:r>
              <a:rPr lang="en-US" sz="1400">
                <a:latin typeface="Consolas" panose="020B0609020204030204" pitchFamily="49" charset="0"/>
                <a:cs typeface="Consolas" panose="020B0609020204030204" pitchFamily="49" charset="0"/>
              </a:rPr>
              <a:t> grantee </a:t>
            </a:r>
            <a:r>
              <a:rPr lang="en-US" sz="1400">
                <a:solidFill>
                  <a:schemeClr val="accent6">
                    <a:lumMod val="75000"/>
                  </a:schemeClr>
                </a:solidFill>
                <a:latin typeface="Consolas" panose="020B0609020204030204" pitchFamily="49" charset="0"/>
                <a:cs typeface="Consolas" panose="020B0609020204030204" pitchFamily="49" charset="0"/>
              </a:rPr>
              <a:t>IN</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citus</a:t>
            </a:r>
            <a:r>
              <a:rPr lang="en-US" sz="1400">
                <a:latin typeface="Consolas" panose="020B0609020204030204" pitchFamily="49" charset="0"/>
                <a:cs typeface="Consolas" panose="020B0609020204030204" pitchFamily="49" charset="0"/>
              </a:rPr>
              <a:t>','</a:t>
            </a:r>
            <a:r>
              <a:rPr lang="en-US" sz="1400" err="1">
                <a:latin typeface="Consolas" panose="020B0609020204030204" pitchFamily="49" charset="0"/>
                <a:cs typeface="Consolas" panose="020B0609020204030204" pitchFamily="49" charset="0"/>
              </a:rPr>
              <a:t>readonly</a:t>
            </a:r>
            <a:r>
              <a:rPr lang="en-US" sz="1400">
                <a:latin typeface="Consolas" panose="020B0609020204030204" pitchFamily="49" charset="0"/>
                <a:cs typeface="Consolas" panose="020B0609020204030204" pitchFamily="49" charset="0"/>
              </a:rPr>
              <a:t>','</a:t>
            </a:r>
            <a:r>
              <a:rPr lang="en-US" sz="1400" err="1">
                <a:latin typeface="Consolas" panose="020B0609020204030204" pitchFamily="49" charset="0"/>
                <a:cs typeface="Consolas" panose="020B0609020204030204" pitchFamily="49" charset="0"/>
              </a:rPr>
              <a:t>avijit</a:t>
            </a:r>
            <a:r>
              <a:rPr lang="en-US" sz="1400">
                <a:latin typeface="Consolas" panose="020B0609020204030204" pitchFamily="49" charset="0"/>
                <a:cs typeface="Consolas" panose="020B0609020204030204" pitchFamily="49" charset="0"/>
              </a:rPr>
              <a:t>') and "</a:t>
            </a:r>
            <a:r>
              <a:rPr lang="en-US" sz="1400" err="1">
                <a:latin typeface="Consolas" panose="020B0609020204030204" pitchFamily="49" charset="0"/>
                <a:cs typeface="Consolas" panose="020B0609020204030204" pitchFamily="49" charset="0"/>
              </a:rPr>
              <a:t>table_name</a:t>
            </a:r>
            <a:r>
              <a:rPr lang="en-US" sz="1400">
                <a:latin typeface="Consolas" panose="020B0609020204030204" pitchFamily="49" charset="0"/>
                <a:cs typeface="Consolas" panose="020B0609020204030204" pitchFamily="49" charset="0"/>
              </a:rPr>
              <a:t>" </a:t>
            </a:r>
            <a:r>
              <a:rPr lang="en-US" sz="1400">
                <a:solidFill>
                  <a:schemeClr val="accent6">
                    <a:lumMod val="75000"/>
                  </a:schemeClr>
                </a:solidFill>
                <a:latin typeface="Consolas" panose="020B0609020204030204" pitchFamily="49" charset="0"/>
                <a:cs typeface="Consolas" panose="020B0609020204030204" pitchFamily="49" charset="0"/>
              </a:rPr>
              <a:t>IN</a:t>
            </a:r>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github_events</a:t>
            </a:r>
            <a:r>
              <a:rPr lang="en-US" sz="1400">
                <a:latin typeface="Consolas" panose="020B0609020204030204" pitchFamily="49" charset="0"/>
                <a:cs typeface="Consolas" panose="020B0609020204030204" pitchFamily="49" charset="0"/>
              </a:rPr>
              <a:t>')</a:t>
            </a:r>
          </a:p>
          <a:p>
            <a:r>
              <a:rPr lang="en-US" sz="1400">
                <a:solidFill>
                  <a:schemeClr val="accent6">
                    <a:lumMod val="75000"/>
                  </a:schemeClr>
                </a:solidFill>
                <a:latin typeface="Consolas" panose="020B0609020204030204" pitchFamily="49" charset="0"/>
                <a:cs typeface="Consolas" panose="020B0609020204030204" pitchFamily="49" charset="0"/>
              </a:rPr>
              <a:t>GROUP BY </a:t>
            </a:r>
            <a:r>
              <a:rPr lang="en-US" sz="1400" err="1">
                <a:latin typeface="Consolas" panose="020B0609020204030204" pitchFamily="49" charset="0"/>
                <a:cs typeface="Consolas" panose="020B0609020204030204" pitchFamily="49" charset="0"/>
              </a:rPr>
              <a:t>grantee,grantor,table_name</a:t>
            </a:r>
            <a:endParaRPr lang="en-US" sz="14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550F11C-FF03-1C3D-5C48-BC520F40C0A1}"/>
              </a:ext>
            </a:extLst>
          </p:cNvPr>
          <p:cNvSpPr txBox="1"/>
          <p:nvPr/>
        </p:nvSpPr>
        <p:spPr>
          <a:xfrm>
            <a:off x="959005" y="3280109"/>
            <a:ext cx="9247746" cy="1169551"/>
          </a:xfrm>
          <a:prstGeom prst="rect">
            <a:avLst/>
          </a:prstGeom>
          <a:solidFill>
            <a:schemeClr val="accent1">
              <a:lumMod val="20000"/>
              <a:lumOff val="80000"/>
            </a:schemeClr>
          </a:solidFill>
        </p:spPr>
        <p:txBody>
          <a:bodyPr wrap="square">
            <a:spAutoFit/>
          </a:bodyPr>
          <a:lstStyle/>
          <a:p>
            <a:r>
              <a:rPr lang="en-IN" sz="1400" err="1">
                <a:latin typeface="Consolas" panose="020B0609020204030204" pitchFamily="49" charset="0"/>
                <a:cs typeface="Consolas" panose="020B0609020204030204" pitchFamily="49" charset="0"/>
              </a:rPr>
              <a:t>AzureDiagnostics</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order by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a:t>
            </a:r>
            <a:r>
              <a:rPr lang="en-IN" sz="1400" err="1">
                <a:latin typeface="Consolas" panose="020B0609020204030204" pitchFamily="49" charset="0"/>
                <a:cs typeface="Consolas" panose="020B0609020204030204" pitchFamily="49" charset="0"/>
              </a:rPr>
              <a:t>desc</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LogicalServerName_s</a:t>
            </a:r>
            <a:r>
              <a:rPr lang="en-IN" sz="1400">
                <a:latin typeface="Consolas" panose="020B0609020204030204" pitchFamily="49" charset="0"/>
                <a:cs typeface="Consolas" panose="020B0609020204030204" pitchFamily="49" charset="0"/>
              </a:rPr>
              <a:t> == ”demo-all-tests-c"</a:t>
            </a: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&gt; ago(7d)</a:t>
            </a:r>
          </a:p>
          <a:p>
            <a:r>
              <a:rPr lang="en-IN" sz="1400">
                <a:latin typeface="Consolas" panose="020B0609020204030204" pitchFamily="49" charset="0"/>
                <a:cs typeface="Consolas" panose="020B0609020204030204" pitchFamily="49" charset="0"/>
              </a:rPr>
              <a:t>| where Message contains ”back up started” OR Message contains ”back up completed” </a:t>
            </a:r>
          </a:p>
        </p:txBody>
      </p:sp>
      <p:sp>
        <p:nvSpPr>
          <p:cNvPr id="12" name="TextBox 11">
            <a:extLst>
              <a:ext uri="{FF2B5EF4-FFF2-40B4-BE49-F238E27FC236}">
                <a16:creationId xmlns:a16="http://schemas.microsoft.com/office/drawing/2014/main" id="{9BEAD9FC-035C-94E9-67E9-8CB943603952}"/>
              </a:ext>
            </a:extLst>
          </p:cNvPr>
          <p:cNvSpPr txBox="1"/>
          <p:nvPr/>
        </p:nvSpPr>
        <p:spPr>
          <a:xfrm>
            <a:off x="872507" y="2916447"/>
            <a:ext cx="3977948"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Validate for last back up &amp; duration for it</a:t>
            </a:r>
          </a:p>
        </p:txBody>
      </p:sp>
    </p:spTree>
    <p:extLst>
      <p:ext uri="{BB962C8B-B14F-4D97-AF65-F5344CB8AC3E}">
        <p14:creationId xmlns:p14="http://schemas.microsoft.com/office/powerpoint/2010/main" val="10506152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9F93-5E24-4E9E-BBB9-4A1BDD618EE9}"/>
              </a:ext>
            </a:extLst>
          </p:cNvPr>
          <p:cNvSpPr>
            <a:spLocks noGrp="1"/>
          </p:cNvSpPr>
          <p:nvPr>
            <p:ph type="title"/>
          </p:nvPr>
        </p:nvSpPr>
        <p:spPr/>
        <p:txBody>
          <a:bodyPr>
            <a:normAutofit/>
          </a:bodyPr>
          <a:lstStyle/>
          <a:p>
            <a:pPr algn="ctr"/>
            <a:r>
              <a:rPr lang="en-US" sz="4000" b="1">
                <a:solidFill>
                  <a:srgbClr val="0070C0"/>
                </a:solidFill>
                <a:latin typeface="Segoe UI Semibold" panose="020B0502040204020203" pitchFamily="34" charset="0"/>
                <a:cs typeface="Segoe UI Semibold" panose="020B0502040204020203" pitchFamily="34" charset="0"/>
              </a:rPr>
              <a:t>Elastic compute &amp; Storage options</a:t>
            </a:r>
          </a:p>
        </p:txBody>
      </p:sp>
      <p:cxnSp>
        <p:nvCxnSpPr>
          <p:cNvPr id="8" name="Straight Connector 7" descr="Represents Compute. &#10;Minimum : 2 cores &#10;Maximum : 104 cores" title="Positive Y Axis">
            <a:extLst>
              <a:ext uri="{FF2B5EF4-FFF2-40B4-BE49-F238E27FC236}">
                <a16:creationId xmlns:a16="http://schemas.microsoft.com/office/drawing/2014/main" id="{0B57442C-59BD-C70B-B68F-4041225A0C2E}"/>
              </a:ext>
            </a:extLst>
          </p:cNvPr>
          <p:cNvCxnSpPr/>
          <p:nvPr/>
        </p:nvCxnSpPr>
        <p:spPr>
          <a:xfrm>
            <a:off x="2152186" y="1453746"/>
            <a:ext cx="0" cy="20964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 name="Straight Connector 8" descr="Minimum : 128 GB&#10;Maximum : 16 TB&#10;&#10;Represents both Compute and storage could be independently changed" title="Negative Y axis representing storage ">
            <a:extLst>
              <a:ext uri="{FF2B5EF4-FFF2-40B4-BE49-F238E27FC236}">
                <a16:creationId xmlns:a16="http://schemas.microsoft.com/office/drawing/2014/main" id="{4EE32E44-615E-6F1C-BA8C-694A3C913EBC}"/>
              </a:ext>
            </a:extLst>
          </p:cNvPr>
          <p:cNvCxnSpPr/>
          <p:nvPr/>
        </p:nvCxnSpPr>
        <p:spPr>
          <a:xfrm>
            <a:off x="2152186" y="3836390"/>
            <a:ext cx="0" cy="209642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261EC9-9D15-5E5F-A96A-59AFEE153822}"/>
              </a:ext>
            </a:extLst>
          </p:cNvPr>
          <p:cNvSpPr txBox="1"/>
          <p:nvPr/>
        </p:nvSpPr>
        <p:spPr>
          <a:xfrm rot="16200000">
            <a:off x="1291726" y="4605383"/>
            <a:ext cx="1223968" cy="523220"/>
          </a:xfrm>
          <a:prstGeom prst="rect">
            <a:avLst/>
          </a:prstGeom>
          <a:noFill/>
        </p:spPr>
        <p:txBody>
          <a:bodyPr wrap="square" rtlCol="0">
            <a:spAutoFit/>
          </a:bodyPr>
          <a:lstStyle/>
          <a:p>
            <a:pPr algn="ctr"/>
            <a:r>
              <a:rPr lang="en-US" sz="1400" b="1">
                <a:latin typeface="Segoe UI Semibold" panose="020B0502040204020203" pitchFamily="34" charset="0"/>
                <a:cs typeface="Segoe UI Semibold" panose="020B0502040204020203" pitchFamily="34" charset="0"/>
              </a:rPr>
              <a:t>Independent Storage</a:t>
            </a:r>
          </a:p>
        </p:txBody>
      </p:sp>
      <p:sp>
        <p:nvSpPr>
          <p:cNvPr id="18" name="TextBox 17">
            <a:extLst>
              <a:ext uri="{FF2B5EF4-FFF2-40B4-BE49-F238E27FC236}">
                <a16:creationId xmlns:a16="http://schemas.microsoft.com/office/drawing/2014/main" id="{D65D1F24-1E33-3851-A359-2D872786D2A5}"/>
              </a:ext>
            </a:extLst>
          </p:cNvPr>
          <p:cNvSpPr txBox="1"/>
          <p:nvPr/>
        </p:nvSpPr>
        <p:spPr>
          <a:xfrm rot="16200000">
            <a:off x="1234612" y="2295378"/>
            <a:ext cx="1311928" cy="523220"/>
          </a:xfrm>
          <a:prstGeom prst="rect">
            <a:avLst/>
          </a:prstGeom>
          <a:noFill/>
        </p:spPr>
        <p:txBody>
          <a:bodyPr wrap="square" rtlCol="0">
            <a:spAutoFit/>
          </a:bodyPr>
          <a:lstStyle/>
          <a:p>
            <a:pPr algn="ctr"/>
            <a:r>
              <a:rPr lang="en-US" sz="1400" b="1">
                <a:latin typeface="Segoe UI Semibold" panose="020B0502040204020203" pitchFamily="34" charset="0"/>
                <a:cs typeface="Segoe UI Semibold" panose="020B0502040204020203" pitchFamily="34" charset="0"/>
              </a:rPr>
              <a:t> Independent Compute</a:t>
            </a:r>
          </a:p>
        </p:txBody>
      </p:sp>
      <p:sp>
        <p:nvSpPr>
          <p:cNvPr id="19" name="TextBox 18">
            <a:extLst>
              <a:ext uri="{FF2B5EF4-FFF2-40B4-BE49-F238E27FC236}">
                <a16:creationId xmlns:a16="http://schemas.microsoft.com/office/drawing/2014/main" id="{16AA1B0E-7609-95A3-29CA-5DCEBCF9ECF1}"/>
              </a:ext>
            </a:extLst>
          </p:cNvPr>
          <p:cNvSpPr txBox="1"/>
          <p:nvPr/>
        </p:nvSpPr>
        <p:spPr>
          <a:xfrm>
            <a:off x="7393258" y="3764399"/>
            <a:ext cx="1646861"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Number of Nodes</a:t>
            </a:r>
          </a:p>
        </p:txBody>
      </p:sp>
      <p:sp>
        <p:nvSpPr>
          <p:cNvPr id="20" name="TextBox 19">
            <a:extLst>
              <a:ext uri="{FF2B5EF4-FFF2-40B4-BE49-F238E27FC236}">
                <a16:creationId xmlns:a16="http://schemas.microsoft.com/office/drawing/2014/main" id="{DAAC57C6-92FC-1D97-7509-96AE7F1AC984}"/>
              </a:ext>
            </a:extLst>
          </p:cNvPr>
          <p:cNvSpPr txBox="1"/>
          <p:nvPr/>
        </p:nvSpPr>
        <p:spPr>
          <a:xfrm>
            <a:off x="1401969" y="3347843"/>
            <a:ext cx="763351" cy="307777"/>
          </a:xfrm>
          <a:prstGeom prst="rect">
            <a:avLst/>
          </a:prstGeom>
          <a:noFill/>
        </p:spPr>
        <p:txBody>
          <a:bodyPr wrap="none" rtlCol="0">
            <a:spAutoFit/>
          </a:bodyPr>
          <a:lstStyle/>
          <a:p>
            <a:r>
              <a:rPr lang="en-US" sz="1400" b="1">
                <a:solidFill>
                  <a:schemeClr val="accent1">
                    <a:lumMod val="75000"/>
                  </a:schemeClr>
                </a:solidFill>
                <a:latin typeface="Segoe UI Semibold" panose="020B0502040204020203" pitchFamily="34" charset="0"/>
                <a:cs typeface="Segoe UI Semibold" panose="020B0502040204020203" pitchFamily="34" charset="0"/>
              </a:rPr>
              <a:t>2 cores</a:t>
            </a:r>
          </a:p>
        </p:txBody>
      </p:sp>
      <p:sp>
        <p:nvSpPr>
          <p:cNvPr id="21" name="TextBox 20">
            <a:extLst>
              <a:ext uri="{FF2B5EF4-FFF2-40B4-BE49-F238E27FC236}">
                <a16:creationId xmlns:a16="http://schemas.microsoft.com/office/drawing/2014/main" id="{7AC80914-0464-9C71-F19C-9F16CD3E5097}"/>
              </a:ext>
            </a:extLst>
          </p:cNvPr>
          <p:cNvSpPr txBox="1"/>
          <p:nvPr/>
        </p:nvSpPr>
        <p:spPr>
          <a:xfrm>
            <a:off x="1157144" y="1301289"/>
            <a:ext cx="939681" cy="307777"/>
          </a:xfrm>
          <a:prstGeom prst="rect">
            <a:avLst/>
          </a:prstGeom>
          <a:noFill/>
        </p:spPr>
        <p:txBody>
          <a:bodyPr wrap="none" lIns="91440" tIns="45720" rIns="91440" bIns="45720" rtlCol="0" anchor="t">
            <a:spAutoFit/>
          </a:bodyPr>
          <a:lstStyle/>
          <a:p>
            <a:r>
              <a:rPr lang="en-US" sz="1400" b="1">
                <a:solidFill>
                  <a:schemeClr val="accent1">
                    <a:lumMod val="75000"/>
                  </a:schemeClr>
                </a:solidFill>
                <a:latin typeface="Segoe UI Semibold"/>
                <a:cs typeface="Segoe UI Semibold"/>
              </a:rPr>
              <a:t>104 cores</a:t>
            </a:r>
            <a:endParaRPr lang="en-US" sz="1400" b="1">
              <a:solidFill>
                <a:schemeClr val="accent1">
                  <a:lumMod val="75000"/>
                </a:schemeClr>
              </a:solidFill>
              <a:latin typeface="Segoe UI Semibold" panose="020B0502040204020203" pitchFamily="34" charset="0"/>
              <a:cs typeface="Segoe UI Semibold" panose="020B0502040204020203" pitchFamily="34" charset="0"/>
            </a:endParaRPr>
          </a:p>
        </p:txBody>
      </p:sp>
      <p:sp>
        <p:nvSpPr>
          <p:cNvPr id="22" name="TextBox 21">
            <a:extLst>
              <a:ext uri="{FF2B5EF4-FFF2-40B4-BE49-F238E27FC236}">
                <a16:creationId xmlns:a16="http://schemas.microsoft.com/office/drawing/2014/main" id="{32E70D47-C272-27E3-3480-3CDE6ADC779F}"/>
              </a:ext>
            </a:extLst>
          </p:cNvPr>
          <p:cNvSpPr txBox="1"/>
          <p:nvPr/>
        </p:nvSpPr>
        <p:spPr>
          <a:xfrm>
            <a:off x="1460409" y="3764399"/>
            <a:ext cx="739305" cy="307777"/>
          </a:xfrm>
          <a:prstGeom prst="rect">
            <a:avLst/>
          </a:prstGeom>
          <a:noFill/>
        </p:spPr>
        <p:txBody>
          <a:bodyPr wrap="none" rtlCol="0">
            <a:spAutoFit/>
          </a:bodyPr>
          <a:lstStyle/>
          <a:p>
            <a:r>
              <a:rPr lang="en-US" sz="1400" b="1">
                <a:solidFill>
                  <a:schemeClr val="accent1">
                    <a:lumMod val="75000"/>
                  </a:schemeClr>
                </a:solidFill>
                <a:latin typeface="Segoe UI Semibold" panose="020B0502040204020203" pitchFamily="34" charset="0"/>
                <a:cs typeface="Segoe UI Semibold" panose="020B0502040204020203" pitchFamily="34" charset="0"/>
              </a:rPr>
              <a:t>128 GB</a:t>
            </a:r>
          </a:p>
        </p:txBody>
      </p:sp>
      <p:sp>
        <p:nvSpPr>
          <p:cNvPr id="23" name="TextBox 22">
            <a:extLst>
              <a:ext uri="{FF2B5EF4-FFF2-40B4-BE49-F238E27FC236}">
                <a16:creationId xmlns:a16="http://schemas.microsoft.com/office/drawing/2014/main" id="{AB944D64-E889-CAD2-07FE-7E7AB08FCE3A}"/>
              </a:ext>
            </a:extLst>
          </p:cNvPr>
          <p:cNvSpPr txBox="1"/>
          <p:nvPr/>
        </p:nvSpPr>
        <p:spPr>
          <a:xfrm>
            <a:off x="1573269" y="5695274"/>
            <a:ext cx="615874" cy="307777"/>
          </a:xfrm>
          <a:prstGeom prst="rect">
            <a:avLst/>
          </a:prstGeom>
          <a:noFill/>
        </p:spPr>
        <p:txBody>
          <a:bodyPr wrap="none" rtlCol="0">
            <a:spAutoFit/>
          </a:bodyPr>
          <a:lstStyle/>
          <a:p>
            <a:r>
              <a:rPr lang="en-US" sz="1400" b="1">
                <a:solidFill>
                  <a:schemeClr val="accent1">
                    <a:lumMod val="75000"/>
                  </a:schemeClr>
                </a:solidFill>
                <a:latin typeface="Segoe UI Semibold" panose="020B0502040204020203" pitchFamily="34" charset="0"/>
                <a:cs typeface="Segoe UI Semibold" panose="020B0502040204020203" pitchFamily="34" charset="0"/>
              </a:rPr>
              <a:t>16 TB</a:t>
            </a:r>
          </a:p>
        </p:txBody>
      </p:sp>
      <p:sp>
        <p:nvSpPr>
          <p:cNvPr id="24" name="Rectangle 23" descr="Grows and Shrinks showing Compute and storage being scaled independently and together." title="Animated Scale meter">
            <a:extLst>
              <a:ext uri="{FF2B5EF4-FFF2-40B4-BE49-F238E27FC236}">
                <a16:creationId xmlns:a16="http://schemas.microsoft.com/office/drawing/2014/main" id="{8FB5230D-1015-487F-CDC8-866A3963C275}"/>
              </a:ext>
            </a:extLst>
          </p:cNvPr>
          <p:cNvSpPr/>
          <p:nvPr/>
        </p:nvSpPr>
        <p:spPr>
          <a:xfrm>
            <a:off x="2408169" y="2511951"/>
            <a:ext cx="323710" cy="1854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C6A77DBD-7250-A2DA-8F8D-900E87E486EF}"/>
              </a:ext>
            </a:extLst>
          </p:cNvPr>
          <p:cNvSpPr/>
          <p:nvPr/>
        </p:nvSpPr>
        <p:spPr>
          <a:xfrm>
            <a:off x="3019404"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D9C018DB-F385-2945-F870-9EE732A0EC70}"/>
              </a:ext>
            </a:extLst>
          </p:cNvPr>
          <p:cNvSpPr/>
          <p:nvPr/>
        </p:nvSpPr>
        <p:spPr>
          <a:xfrm>
            <a:off x="3657152"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793F1752-9C94-784B-3830-E4B56912AE76}"/>
              </a:ext>
            </a:extLst>
          </p:cNvPr>
          <p:cNvSpPr/>
          <p:nvPr/>
        </p:nvSpPr>
        <p:spPr>
          <a:xfrm>
            <a:off x="4319724"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B08CC5B4-27B3-210A-EB43-8447148676FA}"/>
              </a:ext>
            </a:extLst>
          </p:cNvPr>
          <p:cNvSpPr/>
          <p:nvPr/>
        </p:nvSpPr>
        <p:spPr>
          <a:xfrm>
            <a:off x="4982296"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ABA21DAE-9454-229D-762A-5F215151B995}"/>
              </a:ext>
            </a:extLst>
          </p:cNvPr>
          <p:cNvSpPr/>
          <p:nvPr/>
        </p:nvSpPr>
        <p:spPr>
          <a:xfrm>
            <a:off x="5616913"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descr="Grows and Shrinks showing Compute and storage being scaled independently and together.&#10;&#10;Additional Scale meter on graph represents for scale out possibility of horizontally adding more nodes." title="Another Scale meter">
            <a:extLst>
              <a:ext uri="{FF2B5EF4-FFF2-40B4-BE49-F238E27FC236}">
                <a16:creationId xmlns:a16="http://schemas.microsoft.com/office/drawing/2014/main" id="{C9385624-ED0A-D101-A017-0BD0F8FDC09A}"/>
              </a:ext>
            </a:extLst>
          </p:cNvPr>
          <p:cNvSpPr/>
          <p:nvPr/>
        </p:nvSpPr>
        <p:spPr>
          <a:xfrm>
            <a:off x="6265152" y="2501960"/>
            <a:ext cx="301083" cy="185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ECE6D4C-F773-E367-3144-1A3A6C1E6034}"/>
              </a:ext>
            </a:extLst>
          </p:cNvPr>
          <p:cNvSpPr txBox="1"/>
          <p:nvPr/>
        </p:nvSpPr>
        <p:spPr>
          <a:xfrm>
            <a:off x="2622207" y="1148384"/>
            <a:ext cx="2385718"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Scale Vertically up or down</a:t>
            </a:r>
          </a:p>
        </p:txBody>
      </p:sp>
      <p:sp>
        <p:nvSpPr>
          <p:cNvPr id="40" name="TextBox 39">
            <a:extLst>
              <a:ext uri="{FF2B5EF4-FFF2-40B4-BE49-F238E27FC236}">
                <a16:creationId xmlns:a16="http://schemas.microsoft.com/office/drawing/2014/main" id="{3E91073D-CEBE-1A16-FBB5-4A8B713CDFDB}"/>
              </a:ext>
            </a:extLst>
          </p:cNvPr>
          <p:cNvSpPr txBox="1"/>
          <p:nvPr/>
        </p:nvSpPr>
        <p:spPr>
          <a:xfrm>
            <a:off x="6623824" y="2185639"/>
            <a:ext cx="1420582"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Scale Out ----&gt;</a:t>
            </a:r>
          </a:p>
        </p:txBody>
      </p:sp>
      <p:sp>
        <p:nvSpPr>
          <p:cNvPr id="41" name="TextBox 40">
            <a:extLst>
              <a:ext uri="{FF2B5EF4-FFF2-40B4-BE49-F238E27FC236}">
                <a16:creationId xmlns:a16="http://schemas.microsoft.com/office/drawing/2014/main" id="{E9AA3FED-3727-4FBE-3CEC-8030AE8FB6AB}"/>
              </a:ext>
            </a:extLst>
          </p:cNvPr>
          <p:cNvSpPr txBox="1"/>
          <p:nvPr/>
        </p:nvSpPr>
        <p:spPr>
          <a:xfrm>
            <a:off x="2732212" y="5952785"/>
            <a:ext cx="5843029" cy="815608"/>
          </a:xfrm>
          <a:prstGeom prst="rect">
            <a:avLst/>
          </a:prstGeom>
          <a:noFill/>
        </p:spPr>
        <p:txBody>
          <a:bodyPr wrap="square" rtlCol="0">
            <a:spAutoFit/>
          </a:bodyPr>
          <a:lstStyle/>
          <a:p>
            <a:pPr>
              <a:spcBef>
                <a:spcPts val="600"/>
              </a:spcBef>
            </a:pPr>
            <a:r>
              <a:rPr lang="en-US" sz="1200" b="1">
                <a:latin typeface="Segoe UI Semibold" panose="020B0502040204020203" pitchFamily="34" charset="0"/>
                <a:cs typeface="Segoe UI Semibold" panose="020B0502040204020203" pitchFamily="34" charset="0"/>
              </a:rPr>
              <a:t>This model allows you to independently choose compute and storage resources.</a:t>
            </a:r>
          </a:p>
          <a:p>
            <a:pPr>
              <a:spcBef>
                <a:spcPts val="600"/>
              </a:spcBef>
            </a:pPr>
            <a:r>
              <a:rPr lang="en-US" sz="1200" b="1">
                <a:latin typeface="Segoe UI Semibold" panose="020B0502040204020203" pitchFamily="34" charset="0"/>
                <a:cs typeface="Segoe UI Semibold" panose="020B0502040204020203" pitchFamily="34" charset="0"/>
              </a:rPr>
              <a:t>Best for customers who value flexibility - control and transparency</a:t>
            </a:r>
          </a:p>
          <a:p>
            <a:endParaRPr lang="en-US"/>
          </a:p>
        </p:txBody>
      </p:sp>
      <p:sp>
        <p:nvSpPr>
          <p:cNvPr id="5" name="Rectangle 4" title="Animation Box showing independent scale for storage">
            <a:extLst>
              <a:ext uri="{FF2B5EF4-FFF2-40B4-BE49-F238E27FC236}">
                <a16:creationId xmlns:a16="http://schemas.microsoft.com/office/drawing/2014/main" id="{409BB81F-E6AD-E471-D7FA-3AE9B161EC26}"/>
              </a:ext>
            </a:extLst>
          </p:cNvPr>
          <p:cNvSpPr/>
          <p:nvPr/>
        </p:nvSpPr>
        <p:spPr>
          <a:xfrm>
            <a:off x="2407990" y="3836389"/>
            <a:ext cx="323113" cy="51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title="Animated box showing indepedent growth for Compute">
            <a:extLst>
              <a:ext uri="{FF2B5EF4-FFF2-40B4-BE49-F238E27FC236}">
                <a16:creationId xmlns:a16="http://schemas.microsoft.com/office/drawing/2014/main" id="{CCAD08FA-C33F-BC7B-A8E4-9DBEF9BEA8F3}"/>
              </a:ext>
            </a:extLst>
          </p:cNvPr>
          <p:cNvSpPr/>
          <p:nvPr/>
        </p:nvSpPr>
        <p:spPr>
          <a:xfrm>
            <a:off x="2420348" y="2509684"/>
            <a:ext cx="311864" cy="543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represents the number of nodes" title="X Axis animated ">
            <a:extLst>
              <a:ext uri="{FF2B5EF4-FFF2-40B4-BE49-F238E27FC236}">
                <a16:creationId xmlns:a16="http://schemas.microsoft.com/office/drawing/2014/main" id="{1DFF9975-503C-75C3-52A2-0DBCF50FDFD9}"/>
              </a:ext>
            </a:extLst>
          </p:cNvPr>
          <p:cNvSpPr/>
          <p:nvPr/>
        </p:nvSpPr>
        <p:spPr>
          <a:xfrm>
            <a:off x="1939983" y="3562259"/>
            <a:ext cx="6385707" cy="28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descr="represents the number of nodes" title="X Axis">
            <a:extLst>
              <a:ext uri="{FF2B5EF4-FFF2-40B4-BE49-F238E27FC236}">
                <a16:creationId xmlns:a16="http://schemas.microsoft.com/office/drawing/2014/main" id="{9E57677E-F5FB-953D-F7F4-2DA7773536E3}"/>
              </a:ext>
            </a:extLst>
          </p:cNvPr>
          <p:cNvCxnSpPr>
            <a:cxnSpLocks/>
          </p:cNvCxnSpPr>
          <p:nvPr/>
        </p:nvCxnSpPr>
        <p:spPr>
          <a:xfrm flipH="1">
            <a:off x="2152186" y="3705366"/>
            <a:ext cx="5509003" cy="4643"/>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215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0" accel="50000" decel="50000" autoRev="1" fill="remove" grpId="0" nodeType="withEffect">
                                  <p:stCondLst>
                                    <p:cond delay="0"/>
                                  </p:stCondLst>
                                  <p:childTnLst>
                                    <p:animScale>
                                      <p:cBhvr>
                                        <p:cTn id="6" dur="2000" fill="hold"/>
                                        <p:tgtEl>
                                          <p:spTgt spid="5"/>
                                        </p:tgtEl>
                                      </p:cBhvr>
                                      <p:by x="100000" y="600000"/>
                                    </p:animScale>
                                  </p:childTnLst>
                                </p:cTn>
                              </p:par>
                            </p:childTnLst>
                          </p:cTn>
                        </p:par>
                        <p:par>
                          <p:cTn id="7" fill="hold">
                            <p:stCondLst>
                              <p:cond delay="4000"/>
                            </p:stCondLst>
                            <p:childTnLst>
                              <p:par>
                                <p:cTn id="8" presetID="6" presetClass="emph" presetSubtype="0" repeatCount="0" accel="50000" decel="50000" autoRev="1" fill="remove" grpId="0" nodeType="afterEffect">
                                  <p:stCondLst>
                                    <p:cond delay="0"/>
                                  </p:stCondLst>
                                  <p:childTnLst>
                                    <p:animScale>
                                      <p:cBhvr>
                                        <p:cTn id="9" dur="1000" fill="hold"/>
                                        <p:tgtEl>
                                          <p:spTgt spid="3"/>
                                        </p:tgtEl>
                                      </p:cBhvr>
                                      <p:by x="100000" y="250000"/>
                                    </p:animScale>
                                  </p:childTnLst>
                                </p:cTn>
                              </p:par>
                            </p:childTnLst>
                          </p:cTn>
                        </p:par>
                        <p:par>
                          <p:cTn id="10" fill="hold">
                            <p:stCondLst>
                              <p:cond delay="6000"/>
                            </p:stCondLst>
                            <p:childTnLst>
                              <p:par>
                                <p:cTn id="11" presetID="6" presetClass="emph" presetSubtype="0" repeatCount="0" accel="50000" decel="50000" autoRev="1" fill="remove" grpId="0" nodeType="afterEffect">
                                  <p:stCondLst>
                                    <p:cond delay="0"/>
                                  </p:stCondLst>
                                  <p:childTnLst>
                                    <p:animScale>
                                      <p:cBhvr>
                                        <p:cTn id="12" dur="2000" fill="hold"/>
                                        <p:tgtEl>
                                          <p:spTgt spid="24"/>
                                        </p:tgtEl>
                                      </p:cBhvr>
                                      <p:by x="100000" y="200000"/>
                                    </p:animScale>
                                  </p:childTnLst>
                                </p:cTn>
                              </p:par>
                            </p:childTnLst>
                          </p:cTn>
                        </p:par>
                        <p:par>
                          <p:cTn id="13" fill="hold">
                            <p:stCondLst>
                              <p:cond delay="10000"/>
                            </p:stCondLst>
                            <p:childTnLst>
                              <p:par>
                                <p:cTn id="14" presetID="1"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10000"/>
                            </p:stCondLst>
                            <p:childTnLst>
                              <p:par>
                                <p:cTn id="17" presetID="1" presetClass="emph" presetSubtype="2" repeatCount="0" fill="hold" grpId="0" nodeType="afterEffect">
                                  <p:stCondLst>
                                    <p:cond delay="500"/>
                                  </p:stCondLst>
                                  <p:childTnLst>
                                    <p:animClr clrSpc="rgb" dir="cw">
                                      <p:cBhvr>
                                        <p:cTn id="18" dur="1000" fill="hold"/>
                                        <p:tgtEl>
                                          <p:spTgt spid="26"/>
                                        </p:tgtEl>
                                        <p:attrNameLst>
                                          <p:attrName>fillcolor</p:attrName>
                                        </p:attrNameLst>
                                      </p:cBhvr>
                                      <p:to>
                                        <a:schemeClr val="hlink"/>
                                      </p:to>
                                    </p:animClr>
                                    <p:set>
                                      <p:cBhvr>
                                        <p:cTn id="19" dur="1000" fill="hold"/>
                                        <p:tgtEl>
                                          <p:spTgt spid="26"/>
                                        </p:tgtEl>
                                        <p:attrNameLst>
                                          <p:attrName>fill.type</p:attrName>
                                        </p:attrNameLst>
                                      </p:cBhvr>
                                      <p:to>
                                        <p:strVal val="solid"/>
                                      </p:to>
                                    </p:set>
                                    <p:set>
                                      <p:cBhvr>
                                        <p:cTn id="20" dur="1000" fill="hold"/>
                                        <p:tgtEl>
                                          <p:spTgt spid="26"/>
                                        </p:tgtEl>
                                        <p:attrNameLst>
                                          <p:attrName>fill.on</p:attrName>
                                        </p:attrNameLst>
                                      </p:cBhvr>
                                      <p:to>
                                        <p:strVal val="true"/>
                                      </p:to>
                                    </p:set>
                                  </p:childTnLst>
                                </p:cTn>
                              </p:par>
                            </p:childTnLst>
                          </p:cTn>
                        </p:par>
                        <p:par>
                          <p:cTn id="21" fill="hold">
                            <p:stCondLst>
                              <p:cond delay="11500"/>
                            </p:stCondLst>
                            <p:childTnLst>
                              <p:par>
                                <p:cTn id="22" presetID="1" presetClass="emph" presetSubtype="2" repeatCount="0" fill="hold" grpId="0" nodeType="afterEffect">
                                  <p:stCondLst>
                                    <p:cond delay="500"/>
                                  </p:stCondLst>
                                  <p:childTnLst>
                                    <p:animClr clrSpc="rgb" dir="cw">
                                      <p:cBhvr>
                                        <p:cTn id="23" dur="1000" fill="hold"/>
                                        <p:tgtEl>
                                          <p:spTgt spid="27"/>
                                        </p:tgtEl>
                                        <p:attrNameLst>
                                          <p:attrName>fillcolor</p:attrName>
                                        </p:attrNameLst>
                                      </p:cBhvr>
                                      <p:to>
                                        <a:schemeClr val="hlink"/>
                                      </p:to>
                                    </p:animClr>
                                    <p:set>
                                      <p:cBhvr>
                                        <p:cTn id="24" dur="1000" fill="hold"/>
                                        <p:tgtEl>
                                          <p:spTgt spid="27"/>
                                        </p:tgtEl>
                                        <p:attrNameLst>
                                          <p:attrName>fill.type</p:attrName>
                                        </p:attrNameLst>
                                      </p:cBhvr>
                                      <p:to>
                                        <p:strVal val="solid"/>
                                      </p:to>
                                    </p:set>
                                    <p:set>
                                      <p:cBhvr>
                                        <p:cTn id="25" dur="1000" fill="hold"/>
                                        <p:tgtEl>
                                          <p:spTgt spid="27"/>
                                        </p:tgtEl>
                                        <p:attrNameLst>
                                          <p:attrName>fill.on</p:attrName>
                                        </p:attrNameLst>
                                      </p:cBhvr>
                                      <p:to>
                                        <p:strVal val="true"/>
                                      </p:to>
                                    </p:set>
                                  </p:childTnLst>
                                </p:cTn>
                              </p:par>
                              <p:par>
                                <p:cTn id="26" presetID="1" presetClass="emph" presetSubtype="2" repeatCount="0" fill="hold" grpId="0" nodeType="withEffect">
                                  <p:stCondLst>
                                    <p:cond delay="2000"/>
                                  </p:stCondLst>
                                  <p:childTnLst>
                                    <p:animClr clrSpc="rgb" dir="cw">
                                      <p:cBhvr>
                                        <p:cTn id="27" dur="1000" fill="hold"/>
                                        <p:tgtEl>
                                          <p:spTgt spid="28"/>
                                        </p:tgtEl>
                                        <p:attrNameLst>
                                          <p:attrName>fillcolor</p:attrName>
                                        </p:attrNameLst>
                                      </p:cBhvr>
                                      <p:to>
                                        <a:schemeClr val="hlink"/>
                                      </p:to>
                                    </p:animClr>
                                    <p:set>
                                      <p:cBhvr>
                                        <p:cTn id="28" dur="1000" fill="hold"/>
                                        <p:tgtEl>
                                          <p:spTgt spid="28"/>
                                        </p:tgtEl>
                                        <p:attrNameLst>
                                          <p:attrName>fill.type</p:attrName>
                                        </p:attrNameLst>
                                      </p:cBhvr>
                                      <p:to>
                                        <p:strVal val="solid"/>
                                      </p:to>
                                    </p:set>
                                    <p:set>
                                      <p:cBhvr>
                                        <p:cTn id="29" dur="1000" fill="hold"/>
                                        <p:tgtEl>
                                          <p:spTgt spid="28"/>
                                        </p:tgtEl>
                                        <p:attrNameLst>
                                          <p:attrName>fill.on</p:attrName>
                                        </p:attrNameLst>
                                      </p:cBhvr>
                                      <p:to>
                                        <p:strVal val="true"/>
                                      </p:to>
                                    </p:set>
                                  </p:childTnLst>
                                </p:cTn>
                              </p:par>
                              <p:par>
                                <p:cTn id="30" presetID="1" presetClass="emph" presetSubtype="2" repeatCount="0" fill="hold" grpId="0" nodeType="withEffect">
                                  <p:stCondLst>
                                    <p:cond delay="2000"/>
                                  </p:stCondLst>
                                  <p:childTnLst>
                                    <p:animClr clrSpc="rgb" dir="cw">
                                      <p:cBhvr>
                                        <p:cTn id="31" dur="1000" fill="hold"/>
                                        <p:tgtEl>
                                          <p:spTgt spid="29"/>
                                        </p:tgtEl>
                                        <p:attrNameLst>
                                          <p:attrName>fillcolor</p:attrName>
                                        </p:attrNameLst>
                                      </p:cBhvr>
                                      <p:to>
                                        <a:schemeClr val="hlink"/>
                                      </p:to>
                                    </p:animClr>
                                    <p:set>
                                      <p:cBhvr>
                                        <p:cTn id="32" dur="1000" fill="hold"/>
                                        <p:tgtEl>
                                          <p:spTgt spid="29"/>
                                        </p:tgtEl>
                                        <p:attrNameLst>
                                          <p:attrName>fill.type</p:attrName>
                                        </p:attrNameLst>
                                      </p:cBhvr>
                                      <p:to>
                                        <p:strVal val="solid"/>
                                      </p:to>
                                    </p:set>
                                    <p:set>
                                      <p:cBhvr>
                                        <p:cTn id="33" dur="1000" fill="hold"/>
                                        <p:tgtEl>
                                          <p:spTgt spid="29"/>
                                        </p:tgtEl>
                                        <p:attrNameLst>
                                          <p:attrName>fill.on</p:attrName>
                                        </p:attrNameLst>
                                      </p:cBhvr>
                                      <p:to>
                                        <p:strVal val="true"/>
                                      </p:to>
                                    </p:set>
                                  </p:childTnLst>
                                </p:cTn>
                              </p:par>
                              <p:par>
                                <p:cTn id="34" presetID="1" presetClass="emph" presetSubtype="2" repeatCount="0" fill="hold" grpId="0" nodeType="withEffect">
                                  <p:stCondLst>
                                    <p:cond delay="2000"/>
                                  </p:stCondLst>
                                  <p:childTnLst>
                                    <p:animClr clrSpc="rgb" dir="cw">
                                      <p:cBhvr>
                                        <p:cTn id="35" dur="1000" fill="hold"/>
                                        <p:tgtEl>
                                          <p:spTgt spid="30"/>
                                        </p:tgtEl>
                                        <p:attrNameLst>
                                          <p:attrName>fillcolor</p:attrName>
                                        </p:attrNameLst>
                                      </p:cBhvr>
                                      <p:to>
                                        <a:schemeClr val="hlink"/>
                                      </p:to>
                                    </p:animClr>
                                    <p:set>
                                      <p:cBhvr>
                                        <p:cTn id="36" dur="1000" fill="hold"/>
                                        <p:tgtEl>
                                          <p:spTgt spid="30"/>
                                        </p:tgtEl>
                                        <p:attrNameLst>
                                          <p:attrName>fill.type</p:attrName>
                                        </p:attrNameLst>
                                      </p:cBhvr>
                                      <p:to>
                                        <p:strVal val="solid"/>
                                      </p:to>
                                    </p:set>
                                    <p:set>
                                      <p:cBhvr>
                                        <p:cTn id="37" dur="1000" fill="hold"/>
                                        <p:tgtEl>
                                          <p:spTgt spid="30"/>
                                        </p:tgtEl>
                                        <p:attrNameLst>
                                          <p:attrName>fill.on</p:attrName>
                                        </p:attrNameLst>
                                      </p:cBhvr>
                                      <p:to>
                                        <p:strVal val="true"/>
                                      </p:to>
                                    </p:set>
                                  </p:childTnLst>
                                </p:cTn>
                              </p:par>
                              <p:par>
                                <p:cTn id="38" presetID="1" presetClass="emph" presetSubtype="2" repeatCount="0" fill="hold" grpId="0" nodeType="withEffect">
                                  <p:stCondLst>
                                    <p:cond delay="2000"/>
                                  </p:stCondLst>
                                  <p:childTnLst>
                                    <p:animClr clrSpc="rgb" dir="cw">
                                      <p:cBhvr>
                                        <p:cTn id="39" dur="1000" fill="hold"/>
                                        <p:tgtEl>
                                          <p:spTgt spid="34"/>
                                        </p:tgtEl>
                                        <p:attrNameLst>
                                          <p:attrName>fillcolor</p:attrName>
                                        </p:attrNameLst>
                                      </p:cBhvr>
                                      <p:to>
                                        <a:schemeClr val="hlink"/>
                                      </p:to>
                                    </p:animClr>
                                    <p:set>
                                      <p:cBhvr>
                                        <p:cTn id="40" dur="1000" fill="hold"/>
                                        <p:tgtEl>
                                          <p:spTgt spid="34"/>
                                        </p:tgtEl>
                                        <p:attrNameLst>
                                          <p:attrName>fill.type</p:attrName>
                                        </p:attrNameLst>
                                      </p:cBhvr>
                                      <p:to>
                                        <p:strVal val="solid"/>
                                      </p:to>
                                    </p:set>
                                    <p:set>
                                      <p:cBhvr>
                                        <p:cTn id="41" dur="1000" fill="hold"/>
                                        <p:tgtEl>
                                          <p:spTgt spid="34"/>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accel="50000" decel="50000" fill="hold" grpId="1" nodeType="clickEffect">
                                  <p:stCondLst>
                                    <p:cond delay="1000"/>
                                  </p:stCondLst>
                                  <p:childTnLst>
                                    <p:animScale>
                                      <p:cBhvr>
                                        <p:cTn id="45" dur="1000" fill="hold"/>
                                        <p:tgtEl>
                                          <p:spTgt spid="24"/>
                                        </p:tgtEl>
                                      </p:cBhvr>
                                      <p:by x="100000" y="150000"/>
                                    </p:animScale>
                                  </p:childTnLst>
                                </p:cTn>
                              </p:par>
                              <p:par>
                                <p:cTn id="46" presetID="6" presetClass="emph" presetSubtype="0" accel="50000" decel="50000" fill="hold" grpId="1" nodeType="withEffect">
                                  <p:stCondLst>
                                    <p:cond delay="1000"/>
                                  </p:stCondLst>
                                  <p:childTnLst>
                                    <p:animScale>
                                      <p:cBhvr>
                                        <p:cTn id="47" dur="1000" fill="hold"/>
                                        <p:tgtEl>
                                          <p:spTgt spid="26"/>
                                        </p:tgtEl>
                                      </p:cBhvr>
                                      <p:by x="100000" y="150000"/>
                                    </p:animScale>
                                  </p:childTnLst>
                                </p:cTn>
                              </p:par>
                              <p:par>
                                <p:cTn id="48" presetID="6" presetClass="emph" presetSubtype="0" accel="50000" decel="50000" fill="hold" grpId="1" nodeType="withEffect">
                                  <p:stCondLst>
                                    <p:cond delay="1000"/>
                                  </p:stCondLst>
                                  <p:childTnLst>
                                    <p:animScale>
                                      <p:cBhvr>
                                        <p:cTn id="49" dur="1000" fill="hold"/>
                                        <p:tgtEl>
                                          <p:spTgt spid="27"/>
                                        </p:tgtEl>
                                      </p:cBhvr>
                                      <p:by x="100000" y="150000"/>
                                    </p:animScale>
                                  </p:childTnLst>
                                </p:cTn>
                              </p:par>
                              <p:par>
                                <p:cTn id="50" presetID="6" presetClass="emph" presetSubtype="0" accel="50000" decel="50000" fill="hold" grpId="1" nodeType="withEffect">
                                  <p:stCondLst>
                                    <p:cond delay="1000"/>
                                  </p:stCondLst>
                                  <p:childTnLst>
                                    <p:animScale>
                                      <p:cBhvr>
                                        <p:cTn id="51" dur="1000" fill="hold"/>
                                        <p:tgtEl>
                                          <p:spTgt spid="28"/>
                                        </p:tgtEl>
                                      </p:cBhvr>
                                      <p:by x="100000" y="150000"/>
                                    </p:animScale>
                                  </p:childTnLst>
                                </p:cTn>
                              </p:par>
                              <p:par>
                                <p:cTn id="52" presetID="6" presetClass="emph" presetSubtype="0" accel="50000" decel="50000" fill="hold" grpId="1" nodeType="withEffect">
                                  <p:stCondLst>
                                    <p:cond delay="1000"/>
                                  </p:stCondLst>
                                  <p:childTnLst>
                                    <p:animScale>
                                      <p:cBhvr>
                                        <p:cTn id="53" dur="1000" fill="hold"/>
                                        <p:tgtEl>
                                          <p:spTgt spid="29"/>
                                        </p:tgtEl>
                                      </p:cBhvr>
                                      <p:by x="100000" y="150000"/>
                                    </p:animScale>
                                  </p:childTnLst>
                                </p:cTn>
                              </p:par>
                              <p:par>
                                <p:cTn id="54" presetID="6" presetClass="emph" presetSubtype="0" accel="50000" decel="50000" fill="hold" grpId="1" nodeType="withEffect">
                                  <p:stCondLst>
                                    <p:cond delay="1000"/>
                                  </p:stCondLst>
                                  <p:childTnLst>
                                    <p:animScale>
                                      <p:cBhvr>
                                        <p:cTn id="55" dur="1000" fill="hold"/>
                                        <p:tgtEl>
                                          <p:spTgt spid="30"/>
                                        </p:tgtEl>
                                      </p:cBhvr>
                                      <p:by x="100000" y="150000"/>
                                    </p:animScale>
                                  </p:childTnLst>
                                </p:cTn>
                              </p:par>
                              <p:par>
                                <p:cTn id="56" presetID="6" presetClass="emph" presetSubtype="0" accel="50000" decel="50000" fill="hold" grpId="1" nodeType="withEffect">
                                  <p:stCondLst>
                                    <p:cond delay="1000"/>
                                  </p:stCondLst>
                                  <p:childTnLst>
                                    <p:animScale>
                                      <p:cBhvr>
                                        <p:cTn id="57" dur="1000" fill="hold"/>
                                        <p:tgtEl>
                                          <p:spTgt spid="3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4" grpId="0" animBg="1"/>
      <p:bldP spid="34" grpId="1" animBg="1"/>
      <p:bldP spid="40" grpId="0"/>
      <p:bldP spid="5"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Monitoring</a:t>
            </a:r>
          </a:p>
        </p:txBody>
      </p:sp>
    </p:spTree>
    <p:extLst>
      <p:ext uri="{BB962C8B-B14F-4D97-AF65-F5344CB8AC3E}">
        <p14:creationId xmlns:p14="http://schemas.microsoft.com/office/powerpoint/2010/main" val="281193753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428F-575E-2616-C0FA-B47E84AAC1F7}"/>
              </a:ext>
            </a:extLst>
          </p:cNvPr>
          <p:cNvSpPr>
            <a:spLocks noGrp="1"/>
          </p:cNvSpPr>
          <p:nvPr>
            <p:ph type="title"/>
          </p:nvPr>
        </p:nvSpPr>
        <p:spPr>
          <a:xfrm>
            <a:off x="539503" y="333615"/>
            <a:ext cx="11112994" cy="647061"/>
          </a:xfrm>
        </p:spPr>
        <p:txBody>
          <a:bodyPr vert="horz" lIns="91440" tIns="45720" rIns="91440" bIns="45720" rtlCol="0" anchor="b">
            <a:normAutofit/>
          </a:bodyPr>
          <a:lstStyle/>
          <a:p>
            <a:pPr algn="ctr"/>
            <a:r>
              <a:rPr lang="en-US" sz="4000" b="1" kern="1200">
                <a:solidFill>
                  <a:schemeClr val="accent5">
                    <a:lumMod val="75000"/>
                  </a:schemeClr>
                </a:solidFill>
                <a:latin typeface="Segoe UI Semibold" panose="020B0502040204020203" pitchFamily="34" charset="0"/>
                <a:cs typeface="Segoe UI Semibold" panose="020B0502040204020203" pitchFamily="34" charset="0"/>
              </a:rPr>
              <a:t>Dashboard Metrics</a:t>
            </a:r>
          </a:p>
        </p:txBody>
      </p:sp>
      <p:pic>
        <p:nvPicPr>
          <p:cNvPr id="4" name="Picture 3" descr="Decorative">
            <a:extLst>
              <a:ext uri="{FF2B5EF4-FFF2-40B4-BE49-F238E27FC236}">
                <a16:creationId xmlns:a16="http://schemas.microsoft.com/office/drawing/2014/main" id="{D0D67B15-DEE7-204A-4E92-6ED4B6CA5845}"/>
              </a:ext>
            </a:extLst>
          </p:cNvPr>
          <p:cNvPicPr>
            <a:picLocks noChangeAspect="1"/>
          </p:cNvPicPr>
          <p:nvPr/>
        </p:nvPicPr>
        <p:blipFill>
          <a:blip r:embed="rId2"/>
          <a:stretch>
            <a:fillRect/>
          </a:stretch>
        </p:blipFill>
        <p:spPr>
          <a:xfrm>
            <a:off x="1434790" y="1076536"/>
            <a:ext cx="9795094" cy="5358639"/>
          </a:xfrm>
          <a:prstGeom prst="rect">
            <a:avLst/>
          </a:prstGeom>
        </p:spPr>
      </p:pic>
    </p:spTree>
    <p:extLst>
      <p:ext uri="{BB962C8B-B14F-4D97-AF65-F5344CB8AC3E}">
        <p14:creationId xmlns:p14="http://schemas.microsoft.com/office/powerpoint/2010/main" val="301282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428F-575E-2616-C0FA-B47E84AAC1F7}"/>
              </a:ext>
            </a:extLst>
          </p:cNvPr>
          <p:cNvSpPr>
            <a:spLocks noGrp="1"/>
          </p:cNvSpPr>
          <p:nvPr>
            <p:ph type="title"/>
          </p:nvPr>
        </p:nvSpPr>
        <p:spPr>
          <a:xfrm>
            <a:off x="406072" y="203423"/>
            <a:ext cx="11006115" cy="651600"/>
          </a:xfrm>
        </p:spPr>
        <p:txBody>
          <a:bodyPr vert="horz" lIns="91440" tIns="45720" rIns="91440" bIns="45720" rtlCol="0" anchor="b">
            <a:normAutofit/>
          </a:bodyPr>
          <a:lstStyle/>
          <a:p>
            <a:pPr algn="ctr"/>
            <a:r>
              <a:rPr lang="en-US" sz="4000" b="1" kern="1200">
                <a:solidFill>
                  <a:schemeClr val="accent5">
                    <a:lumMod val="75000"/>
                  </a:schemeClr>
                </a:solidFill>
                <a:latin typeface="Segoe UI Semibold" panose="020B0502040204020203" pitchFamily="34" charset="0"/>
                <a:cs typeface="Segoe UI Semibold" panose="020B0502040204020203" pitchFamily="34" charset="0"/>
              </a:rPr>
              <a:t>Dashboard Metrics</a:t>
            </a:r>
          </a:p>
        </p:txBody>
      </p:sp>
      <p:pic>
        <p:nvPicPr>
          <p:cNvPr id="4" name="Picture 3" descr="Decorative">
            <a:extLst>
              <a:ext uri="{FF2B5EF4-FFF2-40B4-BE49-F238E27FC236}">
                <a16:creationId xmlns:a16="http://schemas.microsoft.com/office/drawing/2014/main" id="{AF1FE017-F937-73B8-9CD7-847ABAA2B995}"/>
              </a:ext>
            </a:extLst>
          </p:cNvPr>
          <p:cNvPicPr>
            <a:picLocks noChangeAspect="1"/>
          </p:cNvPicPr>
          <p:nvPr/>
        </p:nvPicPr>
        <p:blipFill>
          <a:blip r:embed="rId3"/>
          <a:stretch>
            <a:fillRect/>
          </a:stretch>
        </p:blipFill>
        <p:spPr>
          <a:xfrm>
            <a:off x="1426337" y="906346"/>
            <a:ext cx="9524159" cy="5748231"/>
          </a:xfrm>
          <a:prstGeom prst="rect">
            <a:avLst/>
          </a:prstGeom>
        </p:spPr>
      </p:pic>
    </p:spTree>
    <p:extLst>
      <p:ext uri="{BB962C8B-B14F-4D97-AF65-F5344CB8AC3E}">
        <p14:creationId xmlns:p14="http://schemas.microsoft.com/office/powerpoint/2010/main" val="2402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763771" y="120969"/>
            <a:ext cx="10515599" cy="686810"/>
          </a:xfrm>
        </p:spPr>
        <p:txBody>
          <a:bodyPr vert="horz" lIns="91440" tIns="45720" rIns="91440" bIns="45720" rtlCol="0" anchor="b">
            <a:normAutofit/>
          </a:bodyPr>
          <a:lstStyle/>
          <a:p>
            <a:pPr algn="ctr"/>
            <a:r>
              <a:rPr lang="en-US" sz="4000" b="1">
                <a:solidFill>
                  <a:schemeClr val="accent5">
                    <a:lumMod val="75000"/>
                  </a:schemeClr>
                </a:solidFill>
                <a:latin typeface="Segoe UI Semibold" panose="020B0502040204020203" pitchFamily="34" charset="0"/>
                <a:cs typeface="Segoe UI Semibold" panose="020B0502040204020203" pitchFamily="34" charset="0"/>
              </a:rPr>
              <a:t>Create Alert</a:t>
            </a:r>
            <a:endParaRPr lang="en-US" sz="4000" b="1" kern="1200">
              <a:solidFill>
                <a:schemeClr val="accent5">
                  <a:lumMod val="75000"/>
                </a:schemeClr>
              </a:solidFill>
              <a:latin typeface="Segoe UI Semibold" panose="020B0502040204020203" pitchFamily="34" charset="0"/>
              <a:cs typeface="Segoe UI Semibold" panose="020B0502040204020203" pitchFamily="34" charset="0"/>
            </a:endParaRPr>
          </a:p>
        </p:txBody>
      </p:sp>
      <p:pic>
        <p:nvPicPr>
          <p:cNvPr id="3" name="Picture 2" descr="Decorative">
            <a:extLst>
              <a:ext uri="{FF2B5EF4-FFF2-40B4-BE49-F238E27FC236}">
                <a16:creationId xmlns:a16="http://schemas.microsoft.com/office/drawing/2014/main" id="{A3C20E13-C91A-3AD8-D2CB-5431DCA97AD1}"/>
              </a:ext>
            </a:extLst>
          </p:cNvPr>
          <p:cNvPicPr>
            <a:picLocks noChangeAspect="1"/>
          </p:cNvPicPr>
          <p:nvPr/>
        </p:nvPicPr>
        <p:blipFill>
          <a:blip r:embed="rId3"/>
          <a:stretch>
            <a:fillRect/>
          </a:stretch>
        </p:blipFill>
        <p:spPr>
          <a:xfrm>
            <a:off x="763771" y="1075945"/>
            <a:ext cx="10720401" cy="5313705"/>
          </a:xfrm>
          <a:prstGeom prst="rect">
            <a:avLst/>
          </a:prstGeom>
        </p:spPr>
      </p:pic>
    </p:spTree>
    <p:extLst>
      <p:ext uri="{BB962C8B-B14F-4D97-AF65-F5344CB8AC3E}">
        <p14:creationId xmlns:p14="http://schemas.microsoft.com/office/powerpoint/2010/main" val="810568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1018952" y="131601"/>
            <a:ext cx="10515599" cy="686810"/>
          </a:xfrm>
        </p:spPr>
        <p:txBody>
          <a:bodyPr vert="horz" lIns="91440" tIns="45720" rIns="91440" bIns="45720" rtlCol="0" anchor="b">
            <a:normAutofit/>
          </a:bodyPr>
          <a:lstStyle/>
          <a:p>
            <a:pPr algn="ctr"/>
            <a:r>
              <a:rPr lang="en-US" sz="4000" b="1">
                <a:solidFill>
                  <a:schemeClr val="accent5">
                    <a:lumMod val="75000"/>
                  </a:schemeClr>
                </a:solidFill>
                <a:latin typeface="Segoe UI Semibold" panose="020B0502040204020203" pitchFamily="34" charset="0"/>
                <a:cs typeface="Segoe UI Semibold" panose="020B0502040204020203" pitchFamily="34" charset="0"/>
              </a:rPr>
              <a:t>Define Alert Metric</a:t>
            </a:r>
            <a:endParaRPr lang="en-US" sz="4000" b="1" kern="1200">
              <a:solidFill>
                <a:schemeClr val="accent5">
                  <a:lumMod val="75000"/>
                </a:schemeClr>
              </a:solidFill>
              <a:latin typeface="Segoe UI Semibold" panose="020B0502040204020203" pitchFamily="34" charset="0"/>
              <a:cs typeface="Segoe UI Semibold" panose="020B0502040204020203" pitchFamily="34" charset="0"/>
            </a:endParaRPr>
          </a:p>
        </p:txBody>
      </p:sp>
      <p:pic>
        <p:nvPicPr>
          <p:cNvPr id="3" name="Picture 2" descr="Decorative">
            <a:extLst>
              <a:ext uri="{FF2B5EF4-FFF2-40B4-BE49-F238E27FC236}">
                <a16:creationId xmlns:a16="http://schemas.microsoft.com/office/drawing/2014/main" id="{9246AF5B-EB94-8E60-2E77-96DCB7C14C90}"/>
              </a:ext>
            </a:extLst>
          </p:cNvPr>
          <p:cNvPicPr>
            <a:picLocks noChangeAspect="1"/>
          </p:cNvPicPr>
          <p:nvPr/>
        </p:nvPicPr>
        <p:blipFill>
          <a:blip r:embed="rId2"/>
          <a:stretch>
            <a:fillRect/>
          </a:stretch>
        </p:blipFill>
        <p:spPr>
          <a:xfrm>
            <a:off x="1018952" y="1078108"/>
            <a:ext cx="9803219" cy="5382476"/>
          </a:xfrm>
          <a:prstGeom prst="rect">
            <a:avLst/>
          </a:prstGeom>
        </p:spPr>
      </p:pic>
    </p:spTree>
    <p:extLst>
      <p:ext uri="{BB962C8B-B14F-4D97-AF65-F5344CB8AC3E}">
        <p14:creationId xmlns:p14="http://schemas.microsoft.com/office/powerpoint/2010/main" val="2502339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80563" y="2413832"/>
            <a:ext cx="3534124" cy="1398665"/>
          </a:xfrm>
        </p:spPr>
        <p:txBody>
          <a:bodyPr vert="horz" lIns="91440" tIns="45720" rIns="91440" bIns="45720" rtlCol="0" anchor="b">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Define Alert Logic</a:t>
            </a:r>
          </a:p>
        </p:txBody>
      </p:sp>
      <p:pic>
        <p:nvPicPr>
          <p:cNvPr id="6" name="Picture 5" descr="Alert conditions">
            <a:extLst>
              <a:ext uri="{FF2B5EF4-FFF2-40B4-BE49-F238E27FC236}">
                <a16:creationId xmlns:a16="http://schemas.microsoft.com/office/drawing/2014/main" id="{6A1F4B50-F347-A5B8-FFC8-1F03031271AA}"/>
              </a:ext>
            </a:extLst>
          </p:cNvPr>
          <p:cNvPicPr>
            <a:picLocks noChangeAspect="1"/>
          </p:cNvPicPr>
          <p:nvPr/>
        </p:nvPicPr>
        <p:blipFill>
          <a:blip r:embed="rId2"/>
          <a:stretch>
            <a:fillRect/>
          </a:stretch>
        </p:blipFill>
        <p:spPr>
          <a:xfrm>
            <a:off x="3614686" y="517943"/>
            <a:ext cx="8287707" cy="5822113"/>
          </a:xfrm>
          <a:prstGeom prst="rect">
            <a:avLst/>
          </a:prstGeom>
        </p:spPr>
      </p:pic>
    </p:spTree>
    <p:extLst>
      <p:ext uri="{BB962C8B-B14F-4D97-AF65-F5344CB8AC3E}">
        <p14:creationId xmlns:p14="http://schemas.microsoft.com/office/powerpoint/2010/main" val="1594641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838199" y="291090"/>
            <a:ext cx="10515599" cy="686810"/>
          </a:xfrm>
        </p:spPr>
        <p:txBody>
          <a:bodyPr vert="horz" lIns="91440" tIns="45720" rIns="91440" bIns="45720" rtlCol="0" anchor="b">
            <a:normAutofit/>
          </a:bodyPr>
          <a:lstStyle/>
          <a:p>
            <a:pPr algn="ctr"/>
            <a:r>
              <a:rPr lang="en-US" sz="4000" b="1">
                <a:solidFill>
                  <a:schemeClr val="accent5">
                    <a:lumMod val="75000"/>
                  </a:schemeClr>
                </a:solidFill>
                <a:latin typeface="Segoe UI Semibold" panose="020B0502040204020203" pitchFamily="34" charset="0"/>
                <a:cs typeface="Segoe UI Semibold" panose="020B0502040204020203" pitchFamily="34" charset="0"/>
              </a:rPr>
              <a:t>Define action group identifiers</a:t>
            </a:r>
            <a:endParaRPr lang="en-US" sz="4000" b="1" kern="1200">
              <a:solidFill>
                <a:schemeClr val="accent5">
                  <a:lumMod val="75000"/>
                </a:schemeClr>
              </a:solidFill>
              <a:latin typeface="Segoe UI Semibold" panose="020B0502040204020203" pitchFamily="34" charset="0"/>
              <a:cs typeface="Segoe UI Semibold" panose="020B0502040204020203" pitchFamily="34" charset="0"/>
            </a:endParaRPr>
          </a:p>
        </p:txBody>
      </p:sp>
      <p:pic>
        <p:nvPicPr>
          <p:cNvPr id="7" name="Picture 6" descr="Decorative">
            <a:extLst>
              <a:ext uri="{FF2B5EF4-FFF2-40B4-BE49-F238E27FC236}">
                <a16:creationId xmlns:a16="http://schemas.microsoft.com/office/drawing/2014/main" id="{8684854B-AB0D-8FCB-F265-347F5AE9FCE3}"/>
              </a:ext>
            </a:extLst>
          </p:cNvPr>
          <p:cNvPicPr>
            <a:picLocks noChangeAspect="1"/>
          </p:cNvPicPr>
          <p:nvPr/>
        </p:nvPicPr>
        <p:blipFill>
          <a:blip r:embed="rId2"/>
          <a:stretch>
            <a:fillRect/>
          </a:stretch>
        </p:blipFill>
        <p:spPr>
          <a:xfrm>
            <a:off x="1020726" y="1232788"/>
            <a:ext cx="10515599" cy="5334122"/>
          </a:xfrm>
          <a:prstGeom prst="rect">
            <a:avLst/>
          </a:prstGeom>
        </p:spPr>
      </p:pic>
    </p:spTree>
    <p:extLst>
      <p:ext uri="{BB962C8B-B14F-4D97-AF65-F5344CB8AC3E}">
        <p14:creationId xmlns:p14="http://schemas.microsoft.com/office/powerpoint/2010/main" val="23521468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838199" y="291090"/>
            <a:ext cx="10515599" cy="686810"/>
          </a:xfrm>
        </p:spPr>
        <p:txBody>
          <a:bodyPr vert="horz" lIns="91440" tIns="45720" rIns="91440" bIns="45720" rtlCol="0" anchor="b">
            <a:normAutofit/>
          </a:bodyPr>
          <a:lstStyle/>
          <a:p>
            <a:pPr algn="ctr"/>
            <a:r>
              <a:rPr lang="en-US" sz="4000" b="1">
                <a:solidFill>
                  <a:schemeClr val="accent5">
                    <a:lumMod val="75000"/>
                  </a:schemeClr>
                </a:solidFill>
                <a:latin typeface="Segoe UI Semibold" panose="020B0502040204020203" pitchFamily="34" charset="0"/>
                <a:cs typeface="Segoe UI Semibold" panose="020B0502040204020203" pitchFamily="34" charset="0"/>
              </a:rPr>
              <a:t>Define additional custom actions</a:t>
            </a:r>
            <a:endParaRPr lang="en-US" sz="4000" b="1" kern="1200">
              <a:solidFill>
                <a:schemeClr val="accent5">
                  <a:lumMod val="75000"/>
                </a:schemeClr>
              </a:solidFill>
              <a:latin typeface="Segoe UI Semibold" panose="020B0502040204020203" pitchFamily="34" charset="0"/>
              <a:cs typeface="Segoe UI Semibold" panose="020B0502040204020203" pitchFamily="34" charset="0"/>
            </a:endParaRPr>
          </a:p>
        </p:txBody>
      </p:sp>
      <p:pic>
        <p:nvPicPr>
          <p:cNvPr id="6" name="Picture 5" descr="Decorative">
            <a:extLst>
              <a:ext uri="{FF2B5EF4-FFF2-40B4-BE49-F238E27FC236}">
                <a16:creationId xmlns:a16="http://schemas.microsoft.com/office/drawing/2014/main" id="{08912003-EB40-7022-5E50-01572CD08A11}"/>
              </a:ext>
            </a:extLst>
          </p:cNvPr>
          <p:cNvPicPr>
            <a:picLocks noChangeAspect="1"/>
          </p:cNvPicPr>
          <p:nvPr/>
        </p:nvPicPr>
        <p:blipFill>
          <a:blip r:embed="rId3"/>
          <a:stretch>
            <a:fillRect/>
          </a:stretch>
        </p:blipFill>
        <p:spPr>
          <a:xfrm>
            <a:off x="999459" y="1360967"/>
            <a:ext cx="10636935" cy="5007935"/>
          </a:xfrm>
          <a:prstGeom prst="rect">
            <a:avLst/>
          </a:prstGeom>
        </p:spPr>
      </p:pic>
    </p:spTree>
    <p:extLst>
      <p:ext uri="{BB962C8B-B14F-4D97-AF65-F5344CB8AC3E}">
        <p14:creationId xmlns:p14="http://schemas.microsoft.com/office/powerpoint/2010/main" val="4157954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corative">
            <a:extLst>
              <a:ext uri="{FF2B5EF4-FFF2-40B4-BE49-F238E27FC236}">
                <a16:creationId xmlns:a16="http://schemas.microsoft.com/office/drawing/2014/main" id="{5E8FF7DE-6FC4-9C76-6539-591A1A06C4E5}"/>
              </a:ext>
            </a:extLst>
          </p:cNvPr>
          <p:cNvPicPr>
            <a:picLocks noChangeAspect="1"/>
          </p:cNvPicPr>
          <p:nvPr/>
        </p:nvPicPr>
        <p:blipFill>
          <a:blip r:embed="rId2"/>
          <a:stretch>
            <a:fillRect/>
          </a:stretch>
        </p:blipFill>
        <p:spPr>
          <a:xfrm>
            <a:off x="4251161" y="194231"/>
            <a:ext cx="7275359" cy="6496133"/>
          </a:xfrm>
          <a:prstGeom prst="rect">
            <a:avLst/>
          </a:prstGeom>
        </p:spPr>
      </p:pic>
      <p:sp>
        <p:nvSpPr>
          <p:cNvPr id="5" name="Title 1">
            <a:extLst>
              <a:ext uri="{FF2B5EF4-FFF2-40B4-BE49-F238E27FC236}">
                <a16:creationId xmlns:a16="http://schemas.microsoft.com/office/drawing/2014/main" id="{4C4D37A1-E8E1-BFD4-B274-F12E5736D8AC}"/>
              </a:ext>
            </a:extLst>
          </p:cNvPr>
          <p:cNvSpPr txBox="1">
            <a:spLocks noGrp="1"/>
          </p:cNvSpPr>
          <p:nvPr>
            <p:ph type="title" idx="4294967295"/>
          </p:nvPr>
        </p:nvSpPr>
        <p:spPr>
          <a:xfrm>
            <a:off x="665480" y="2334301"/>
            <a:ext cx="3283065" cy="221599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Define severity </a:t>
            </a:r>
            <a:br>
              <a:rPr kumimoji="0" lang="en-US" sz="44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br>
            <a:r>
              <a:rPr kumimoji="0" lang="en-US" sz="44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for rule</a:t>
            </a:r>
          </a:p>
        </p:txBody>
      </p:sp>
    </p:spTree>
    <p:extLst>
      <p:ext uri="{BB962C8B-B14F-4D97-AF65-F5344CB8AC3E}">
        <p14:creationId xmlns:p14="http://schemas.microsoft.com/office/powerpoint/2010/main" val="3530630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A25-7793-8738-B52D-4B98348FC60A}"/>
              </a:ext>
            </a:extLst>
          </p:cNvPr>
          <p:cNvSpPr>
            <a:spLocks noGrp="1"/>
          </p:cNvSpPr>
          <p:nvPr>
            <p:ph type="title"/>
          </p:nvPr>
        </p:nvSpPr>
        <p:spPr>
          <a:xfrm>
            <a:off x="575433" y="2115879"/>
            <a:ext cx="3771009" cy="2132311"/>
          </a:xfrm>
        </p:spPr>
        <p:txBody>
          <a:bodyPr vert="horz" lIns="91440" tIns="45720" rIns="91440" bIns="45720" rtlCol="0" anchor="b">
            <a:normAutofit/>
          </a:bodyPr>
          <a:lstStyle/>
          <a:p>
            <a:r>
              <a:rPr lang="en-US" sz="4000" b="1" kern="1200">
                <a:solidFill>
                  <a:schemeClr val="accent1">
                    <a:lumMod val="75000"/>
                  </a:schemeClr>
                </a:solidFill>
                <a:latin typeface="Segoe UI Semibold" panose="020B0502040204020203" pitchFamily="34" charset="0"/>
                <a:cs typeface="Segoe UI Semibold" panose="020B0502040204020203" pitchFamily="34" charset="0"/>
              </a:rPr>
              <a:t>Review &amp; Create action group</a:t>
            </a:r>
          </a:p>
        </p:txBody>
      </p:sp>
      <p:pic>
        <p:nvPicPr>
          <p:cNvPr id="5" name="Picture 4" descr="Action Group creation">
            <a:extLst>
              <a:ext uri="{FF2B5EF4-FFF2-40B4-BE49-F238E27FC236}">
                <a16:creationId xmlns:a16="http://schemas.microsoft.com/office/drawing/2014/main" id="{46238C45-FE1D-9AFA-849F-E74C1638600D}"/>
              </a:ext>
            </a:extLst>
          </p:cNvPr>
          <p:cNvPicPr>
            <a:picLocks noChangeAspect="1"/>
          </p:cNvPicPr>
          <p:nvPr/>
        </p:nvPicPr>
        <p:blipFill>
          <a:blip r:embed="rId2"/>
          <a:stretch>
            <a:fillRect/>
          </a:stretch>
        </p:blipFill>
        <p:spPr>
          <a:xfrm>
            <a:off x="4805917" y="324539"/>
            <a:ext cx="5820862" cy="6208922"/>
          </a:xfrm>
          <a:prstGeom prst="rect">
            <a:avLst/>
          </a:prstGeom>
        </p:spPr>
      </p:pic>
    </p:spTree>
    <p:extLst>
      <p:ext uri="{BB962C8B-B14F-4D97-AF65-F5344CB8AC3E}">
        <p14:creationId xmlns:p14="http://schemas.microsoft.com/office/powerpoint/2010/main" val="37294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F87D5-5329-452B-98D1-86FE4E82F857}"/>
              </a:ext>
            </a:extLst>
          </p:cNvPr>
          <p:cNvSpPr>
            <a:spLocks noGrp="1"/>
          </p:cNvSpPr>
          <p:nvPr>
            <p:ph type="title"/>
          </p:nvPr>
        </p:nvSpPr>
        <p:spPr>
          <a:xfrm>
            <a:off x="520837" y="202180"/>
            <a:ext cx="11018520" cy="1117998"/>
          </a:xfrm>
        </p:spPr>
        <p:txBody>
          <a:bodyPr>
            <a:noAutofit/>
          </a:bodyPr>
          <a:lstStyle/>
          <a:p>
            <a:pPr algn="ctr"/>
            <a:r>
              <a:rPr lang="en-US" sz="4000" b="1">
                <a:solidFill>
                  <a:srgbClr val="0078D4"/>
                </a:solidFill>
                <a:latin typeface="Segoe UI Semibold"/>
                <a:cs typeface="Segoe UI Semibold"/>
              </a:rPr>
              <a:t>Azure Cosmos DB for Postgres Availability </a:t>
            </a:r>
            <a:endParaRPr lang="en-US" sz="2400" b="1">
              <a:solidFill>
                <a:srgbClr val="0078D4"/>
              </a:solidFill>
              <a:latin typeface="Segoe UI Semibold"/>
              <a:cs typeface="Segoe UI Semibold"/>
            </a:endParaRPr>
          </a:p>
        </p:txBody>
      </p:sp>
      <p:cxnSp>
        <p:nvCxnSpPr>
          <p:cNvPr id="33" name="Straight Connector 32" title="X Axis representing days">
            <a:extLst>
              <a:ext uri="{FF2B5EF4-FFF2-40B4-BE49-F238E27FC236}">
                <a16:creationId xmlns:a16="http://schemas.microsoft.com/office/drawing/2014/main" id="{2E16391A-9857-1A1D-1AF3-7FC187DF369C}"/>
              </a:ext>
            </a:extLst>
          </p:cNvPr>
          <p:cNvCxnSpPr>
            <a:cxnSpLocks/>
          </p:cNvCxnSpPr>
          <p:nvPr/>
        </p:nvCxnSpPr>
        <p:spPr>
          <a:xfrm>
            <a:off x="2116800" y="5011135"/>
            <a:ext cx="8402594" cy="0"/>
          </a:xfrm>
          <a:prstGeom prst="line">
            <a:avLst/>
          </a:prstGeom>
          <a:ln w="3810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title="PostgresQL major release date in year 2021">
            <a:extLst>
              <a:ext uri="{FF2B5EF4-FFF2-40B4-BE49-F238E27FC236}">
                <a16:creationId xmlns:a16="http://schemas.microsoft.com/office/drawing/2014/main" id="{118D30D0-8FBD-D409-1F16-8E666E5F9F4D}"/>
              </a:ext>
            </a:extLst>
          </p:cNvPr>
          <p:cNvCxnSpPr/>
          <p:nvPr/>
        </p:nvCxnSpPr>
        <p:spPr>
          <a:xfrm flipV="1">
            <a:off x="3262064" y="3874314"/>
            <a:ext cx="0" cy="1112108"/>
          </a:xfrm>
          <a:prstGeom prst="line">
            <a:avLst/>
          </a:prstGeom>
          <a:ln w="38100">
            <a:solidFill>
              <a:srgbClr val="0078D4"/>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title="Azure Cosmos DB for Postgres managed offering release date ">
            <a:extLst>
              <a:ext uri="{FF2B5EF4-FFF2-40B4-BE49-F238E27FC236}">
                <a16:creationId xmlns:a16="http://schemas.microsoft.com/office/drawing/2014/main" id="{289D303D-78DF-01FF-9855-00FEFD163898}"/>
              </a:ext>
            </a:extLst>
          </p:cNvPr>
          <p:cNvCxnSpPr>
            <a:cxnSpLocks/>
          </p:cNvCxnSpPr>
          <p:nvPr/>
        </p:nvCxnSpPr>
        <p:spPr>
          <a:xfrm flipV="1">
            <a:off x="8674113" y="2774562"/>
            <a:ext cx="0" cy="2211860"/>
          </a:xfrm>
          <a:prstGeom prst="line">
            <a:avLst/>
          </a:prstGeom>
          <a:ln w="38100">
            <a:solidFill>
              <a:srgbClr val="0078D4"/>
            </a:solidFill>
            <a:prstDash val="lgDash"/>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0CE48D3-7481-6F9F-9A4A-8310FF551D58}"/>
              </a:ext>
            </a:extLst>
          </p:cNvPr>
          <p:cNvSpPr/>
          <p:nvPr/>
        </p:nvSpPr>
        <p:spPr>
          <a:xfrm>
            <a:off x="1823001" y="3199325"/>
            <a:ext cx="3004476" cy="687066"/>
          </a:xfrm>
          <a:prstGeom prst="roundRect">
            <a:avLst>
              <a:gd name="adj" fmla="val 0"/>
            </a:avLst>
          </a:prstGeom>
          <a:solidFill>
            <a:srgbClr val="D2D2D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lvl="1"/>
            <a:r>
              <a:rPr lang="en-US"/>
              <a:t>New  </a:t>
            </a:r>
          </a:p>
          <a:p>
            <a:pPr lvl="1"/>
            <a:r>
              <a:rPr lang="en-US"/>
              <a:t>PostgreSQL 14 Available</a:t>
            </a:r>
            <a:endParaRPr lang="en-US">
              <a:cs typeface="Calibri"/>
            </a:endParaRPr>
          </a:p>
        </p:txBody>
      </p:sp>
      <p:sp>
        <p:nvSpPr>
          <p:cNvPr id="42" name="Rounded Rectangle 41">
            <a:extLst>
              <a:ext uri="{FF2B5EF4-FFF2-40B4-BE49-F238E27FC236}">
                <a16:creationId xmlns:a16="http://schemas.microsoft.com/office/drawing/2014/main" id="{B6A8A22B-C8EC-680A-6140-D594CB7439F9}"/>
              </a:ext>
            </a:extLst>
          </p:cNvPr>
          <p:cNvSpPr/>
          <p:nvPr/>
        </p:nvSpPr>
        <p:spPr>
          <a:xfrm>
            <a:off x="6856067" y="1953978"/>
            <a:ext cx="3888133" cy="820584"/>
          </a:xfrm>
          <a:prstGeom prst="roundRect">
            <a:avLst>
              <a:gd name="adj" fmla="val 0"/>
            </a:avLst>
          </a:prstGeom>
          <a:solidFill>
            <a:srgbClr val="D2D2D2"/>
          </a:solidFill>
          <a:ln>
            <a:noFill/>
          </a:ln>
        </p:spPr>
        <p:style>
          <a:lnRef idx="2">
            <a:schemeClr val="accent6"/>
          </a:lnRef>
          <a:fillRef idx="1">
            <a:schemeClr val="lt1"/>
          </a:fillRef>
          <a:effectRef idx="0">
            <a:schemeClr val="accent6"/>
          </a:effectRef>
          <a:fontRef idx="minor">
            <a:schemeClr val="dk1"/>
          </a:fontRef>
        </p:style>
        <p:txBody>
          <a:bodyPr lIns="274320" tIns="45720" rIns="0" bIns="45720" rtlCol="0" anchor="ctr"/>
          <a:lstStyle/>
          <a:p>
            <a:pPr lvl="1"/>
            <a:r>
              <a:rPr lang="en-US"/>
              <a:t>Azure managed service available for PostgreSQL 14</a:t>
            </a:r>
          </a:p>
        </p:txBody>
      </p:sp>
      <p:sp>
        <p:nvSpPr>
          <p:cNvPr id="43" name="TextBox 42">
            <a:extLst>
              <a:ext uri="{FF2B5EF4-FFF2-40B4-BE49-F238E27FC236}">
                <a16:creationId xmlns:a16="http://schemas.microsoft.com/office/drawing/2014/main" id="{B7A1CB69-4BAC-8534-E3CC-9FC710E890FE}"/>
              </a:ext>
            </a:extLst>
          </p:cNvPr>
          <p:cNvSpPr txBox="1"/>
          <p:nvPr/>
        </p:nvSpPr>
        <p:spPr>
          <a:xfrm>
            <a:off x="2446827" y="5147059"/>
            <a:ext cx="2026196" cy="369332"/>
          </a:xfrm>
          <a:prstGeom prst="rect">
            <a:avLst/>
          </a:prstGeom>
          <a:noFill/>
        </p:spPr>
        <p:txBody>
          <a:bodyPr wrap="none" lIns="91440" tIns="45720" rIns="91440" bIns="45720" rtlCol="0" anchor="t">
            <a:spAutoFit/>
          </a:bodyPr>
          <a:lstStyle/>
          <a:p>
            <a:r>
              <a:rPr lang="en-US"/>
              <a:t>30 September 2021</a:t>
            </a:r>
          </a:p>
        </p:txBody>
      </p:sp>
      <p:sp>
        <p:nvSpPr>
          <p:cNvPr id="45" name="TextBox 44">
            <a:extLst>
              <a:ext uri="{FF2B5EF4-FFF2-40B4-BE49-F238E27FC236}">
                <a16:creationId xmlns:a16="http://schemas.microsoft.com/office/drawing/2014/main" id="{941D6E40-BF3C-27D8-6624-25DBDF14560E}"/>
              </a:ext>
            </a:extLst>
          </p:cNvPr>
          <p:cNvSpPr txBox="1"/>
          <p:nvPr/>
        </p:nvSpPr>
        <p:spPr>
          <a:xfrm>
            <a:off x="7661014" y="5147059"/>
            <a:ext cx="1756571" cy="369332"/>
          </a:xfrm>
          <a:prstGeom prst="rect">
            <a:avLst/>
          </a:prstGeom>
          <a:noFill/>
        </p:spPr>
        <p:txBody>
          <a:bodyPr wrap="none" lIns="91440" tIns="45720" rIns="91440" bIns="45720" rtlCol="0" anchor="t">
            <a:spAutoFit/>
          </a:bodyPr>
          <a:lstStyle/>
          <a:p>
            <a:r>
              <a:rPr lang="en-US"/>
              <a:t>01 October 2021</a:t>
            </a:r>
          </a:p>
        </p:txBody>
      </p:sp>
      <p:sp>
        <p:nvSpPr>
          <p:cNvPr id="48" name="Rounded Rectangle 47">
            <a:extLst>
              <a:ext uri="{FF2B5EF4-FFF2-40B4-BE49-F238E27FC236}">
                <a16:creationId xmlns:a16="http://schemas.microsoft.com/office/drawing/2014/main" id="{14380B4F-657D-4D0A-0F7E-21ECB51BAD91}"/>
              </a:ext>
            </a:extLst>
          </p:cNvPr>
          <p:cNvSpPr/>
          <p:nvPr/>
        </p:nvSpPr>
        <p:spPr>
          <a:xfrm>
            <a:off x="4749113" y="5568347"/>
            <a:ext cx="2693773" cy="554617"/>
          </a:xfrm>
          <a:prstGeom prst="roundRect">
            <a:avLst>
              <a:gd name="adj" fmla="val 0"/>
            </a:avLst>
          </a:prstGeom>
          <a:solidFill>
            <a:srgbClr val="0078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bg1"/>
                </a:solidFill>
              </a:rPr>
              <a:t>1 day availability</a:t>
            </a:r>
          </a:p>
        </p:txBody>
      </p:sp>
      <p:pic>
        <p:nvPicPr>
          <p:cNvPr id="4" name="Graphic 3" title="Azure Cosmos DB for PostgresQL icon">
            <a:extLst>
              <a:ext uri="{FF2B5EF4-FFF2-40B4-BE49-F238E27FC236}">
                <a16:creationId xmlns:a16="http://schemas.microsoft.com/office/drawing/2014/main" id="{1E44F1C7-708A-16C5-D1D5-A837AA9256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3457" y="1701800"/>
            <a:ext cx="1074677" cy="1212850"/>
          </a:xfrm>
          <a:prstGeom prst="rect">
            <a:avLst/>
          </a:prstGeom>
        </p:spPr>
      </p:pic>
      <p:pic>
        <p:nvPicPr>
          <p:cNvPr id="2" name="Graphic 1" title="PostgresQL icon">
            <a:extLst>
              <a:ext uri="{FF2B5EF4-FFF2-40B4-BE49-F238E27FC236}">
                <a16:creationId xmlns:a16="http://schemas.microsoft.com/office/drawing/2014/main" id="{8D740F65-5179-8836-B351-44CF4B3356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262" y="2914650"/>
            <a:ext cx="1062991" cy="1097280"/>
          </a:xfrm>
          <a:prstGeom prst="rect">
            <a:avLst/>
          </a:prstGeom>
        </p:spPr>
      </p:pic>
    </p:spTree>
    <p:extLst>
      <p:ext uri="{BB962C8B-B14F-4D97-AF65-F5344CB8AC3E}">
        <p14:creationId xmlns:p14="http://schemas.microsoft.com/office/powerpoint/2010/main" val="12012522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Log Analytics</a:t>
            </a:r>
          </a:p>
        </p:txBody>
      </p:sp>
    </p:spTree>
    <p:extLst>
      <p:ext uri="{BB962C8B-B14F-4D97-AF65-F5344CB8AC3E}">
        <p14:creationId xmlns:p14="http://schemas.microsoft.com/office/powerpoint/2010/main" val="62451573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323484" y="2047914"/>
            <a:ext cx="3563777" cy="2289530"/>
          </a:xfrm>
          <a:prstGeom prst="rect">
            <a:avLst/>
          </a:prstGeom>
        </p:spPr>
        <p:txBody>
          <a:bodyPr vert="horz" lIns="91440" tIns="45720" rIns="91440" bIns="45720" rtlCol="0" anchor="ctr">
            <a:noAutofit/>
          </a:bodyPr>
          <a:lstStyle/>
          <a:p>
            <a:r>
              <a:rPr lang="en-US" sz="4000" b="1" kern="1200">
                <a:solidFill>
                  <a:schemeClr val="accent1">
                    <a:lumMod val="75000"/>
                  </a:schemeClr>
                </a:solidFill>
                <a:latin typeface="Segoe UI Semibold" panose="020B0502040204020203" pitchFamily="34" charset="0"/>
                <a:cs typeface="Segoe UI Semibold" panose="020B0502040204020203" pitchFamily="34" charset="0"/>
              </a:rPr>
              <a:t>Log Analytics workspace to manage Logs</a:t>
            </a:r>
            <a:br>
              <a:rPr lang="en-US" sz="4000" b="1" kern="1200">
                <a:solidFill>
                  <a:schemeClr val="accent1">
                    <a:lumMod val="75000"/>
                  </a:schemeClr>
                </a:solidFill>
                <a:latin typeface="Segoe UI Semibold" panose="020B0502040204020203" pitchFamily="34" charset="0"/>
                <a:cs typeface="Segoe UI Semibold" panose="020B0502040204020203" pitchFamily="34" charset="0"/>
              </a:rPr>
            </a:br>
            <a:endParaRPr lang="en-US" sz="4000" b="1" kern="1200">
              <a:solidFill>
                <a:schemeClr val="accent1">
                  <a:lumMod val="75000"/>
                </a:schemeClr>
              </a:solidFill>
              <a:latin typeface="Segoe UI Semibold" panose="020B0502040204020203" pitchFamily="34" charset="0"/>
              <a:cs typeface="Segoe UI Semibold" panose="020B0502040204020203" pitchFamily="34" charset="0"/>
            </a:endParaRPr>
          </a:p>
        </p:txBody>
      </p:sp>
      <p:pic>
        <p:nvPicPr>
          <p:cNvPr id="5" name="Picture 4" descr="Decorative">
            <a:extLst>
              <a:ext uri="{FF2B5EF4-FFF2-40B4-BE49-F238E27FC236}">
                <a16:creationId xmlns:a16="http://schemas.microsoft.com/office/drawing/2014/main" id="{1B81C31E-E576-AD15-7C21-45BBF3E6FB89}"/>
              </a:ext>
            </a:extLst>
          </p:cNvPr>
          <p:cNvPicPr>
            <a:picLocks noChangeAspect="1"/>
          </p:cNvPicPr>
          <p:nvPr/>
        </p:nvPicPr>
        <p:blipFill>
          <a:blip r:embed="rId3"/>
          <a:stretch>
            <a:fillRect/>
          </a:stretch>
        </p:blipFill>
        <p:spPr>
          <a:xfrm>
            <a:off x="4015341" y="479531"/>
            <a:ext cx="8029954" cy="5841790"/>
          </a:xfrm>
          <a:prstGeom prst="rect">
            <a:avLst/>
          </a:prstGeom>
        </p:spPr>
      </p:pic>
    </p:spTree>
    <p:extLst>
      <p:ext uri="{BB962C8B-B14F-4D97-AF65-F5344CB8AC3E}">
        <p14:creationId xmlns:p14="http://schemas.microsoft.com/office/powerpoint/2010/main" val="3128644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291489" y="2020058"/>
            <a:ext cx="3547667" cy="2371148"/>
          </a:xfrm>
          <a:prstGeom prst="rect">
            <a:avLst/>
          </a:prstGeom>
        </p:spPr>
        <p:txBody>
          <a:bodyPr vert="horz" lIns="91440" tIns="45720" rIns="91440" bIns="45720" rtlCol="0" anchor="ctr">
            <a:noAutofit/>
          </a:bodyPr>
          <a:lstStyle/>
          <a:p>
            <a:r>
              <a:rPr lang="en-US" sz="4000" b="1" kern="1200">
                <a:solidFill>
                  <a:schemeClr val="accent1">
                    <a:lumMod val="75000"/>
                  </a:schemeClr>
                </a:solidFill>
                <a:latin typeface="Segoe UI Semibold" panose="020B0502040204020203" pitchFamily="34" charset="0"/>
                <a:cs typeface="Segoe UI Semibold" panose="020B0502040204020203" pitchFamily="34" charset="0"/>
              </a:rPr>
              <a:t>Log Analytics workspace to manage Logs</a:t>
            </a:r>
            <a:br>
              <a:rPr lang="en-US" sz="4000" b="1" kern="1200">
                <a:solidFill>
                  <a:schemeClr val="accent1">
                    <a:lumMod val="75000"/>
                  </a:schemeClr>
                </a:solidFill>
                <a:latin typeface="Segoe UI Semibold" panose="020B0502040204020203" pitchFamily="34" charset="0"/>
                <a:cs typeface="Segoe UI Semibold" panose="020B0502040204020203" pitchFamily="34" charset="0"/>
              </a:rPr>
            </a:br>
            <a:r>
              <a:rPr lang="en-US" sz="4000" b="1" kern="1200" err="1">
                <a:solidFill>
                  <a:schemeClr val="accent1">
                    <a:lumMod val="75000"/>
                  </a:schemeClr>
                </a:solidFill>
                <a:latin typeface="Segoe UI Semibold" panose="020B0502040204020203" pitchFamily="34" charset="0"/>
                <a:cs typeface="Segoe UI Semibold" panose="020B0502040204020203" pitchFamily="34" charset="0"/>
              </a:rPr>
              <a:t>contd</a:t>
            </a: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a:t>
            </a:r>
          </a:p>
        </p:txBody>
      </p:sp>
      <p:pic>
        <p:nvPicPr>
          <p:cNvPr id="2" name="Picture 1" descr="Decorative">
            <a:extLst>
              <a:ext uri="{FF2B5EF4-FFF2-40B4-BE49-F238E27FC236}">
                <a16:creationId xmlns:a16="http://schemas.microsoft.com/office/drawing/2014/main" id="{FE3BFE35-B7E6-4759-A375-885DCE0A125D}"/>
              </a:ext>
            </a:extLst>
          </p:cNvPr>
          <p:cNvPicPr>
            <a:picLocks noChangeAspect="1"/>
          </p:cNvPicPr>
          <p:nvPr/>
        </p:nvPicPr>
        <p:blipFill>
          <a:blip r:embed="rId3"/>
          <a:stretch>
            <a:fillRect/>
          </a:stretch>
        </p:blipFill>
        <p:spPr>
          <a:xfrm>
            <a:off x="4195942" y="171161"/>
            <a:ext cx="7865343" cy="6016987"/>
          </a:xfrm>
          <a:prstGeom prst="rect">
            <a:avLst/>
          </a:prstGeom>
        </p:spPr>
      </p:pic>
    </p:spTree>
    <p:extLst>
      <p:ext uri="{BB962C8B-B14F-4D97-AF65-F5344CB8AC3E}">
        <p14:creationId xmlns:p14="http://schemas.microsoft.com/office/powerpoint/2010/main" val="1971583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387867" y="375152"/>
            <a:ext cx="11416264" cy="829671"/>
          </a:xfrm>
          <a:prstGeom prst="rect">
            <a:avLst/>
          </a:prstGeom>
        </p:spPr>
        <p:txBody>
          <a:bodyPr vert="horz" lIns="91440" tIns="45720" rIns="91440" bIns="45720" rtlCol="0" anchor="ctr">
            <a:normAutofit/>
          </a:bodyPr>
          <a:lstStyle/>
          <a:p>
            <a:pPr algn="ct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Navigate to Logging Parameters</a:t>
            </a:r>
          </a:p>
        </p:txBody>
      </p:sp>
      <p:pic>
        <p:nvPicPr>
          <p:cNvPr id="3" name="Picture 2" descr="Decorative">
            <a:extLst>
              <a:ext uri="{FF2B5EF4-FFF2-40B4-BE49-F238E27FC236}">
                <a16:creationId xmlns:a16="http://schemas.microsoft.com/office/drawing/2014/main" id="{3248588C-F0CA-CCD6-8355-E05A6FF42BB7}"/>
              </a:ext>
            </a:extLst>
          </p:cNvPr>
          <p:cNvPicPr>
            <a:picLocks noChangeAspect="1"/>
          </p:cNvPicPr>
          <p:nvPr/>
        </p:nvPicPr>
        <p:blipFill>
          <a:blip r:embed="rId3"/>
          <a:stretch>
            <a:fillRect/>
          </a:stretch>
        </p:blipFill>
        <p:spPr>
          <a:xfrm>
            <a:off x="262657" y="1466631"/>
            <a:ext cx="11666685" cy="3924737"/>
          </a:xfrm>
          <a:prstGeom prst="rect">
            <a:avLst/>
          </a:prstGeom>
        </p:spPr>
      </p:pic>
    </p:spTree>
    <p:extLst>
      <p:ext uri="{BB962C8B-B14F-4D97-AF65-F5344CB8AC3E}">
        <p14:creationId xmlns:p14="http://schemas.microsoft.com/office/powerpoint/2010/main" val="4265647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586651" y="208485"/>
            <a:ext cx="11236754" cy="950464"/>
          </a:xfrm>
          <a:prstGeom prst="rect">
            <a:avLst/>
          </a:prstGeom>
        </p:spPr>
        <p:txBody>
          <a:bodyPr vert="horz" lIns="91440" tIns="45720" rIns="91440" bIns="45720" rtlCol="0" anchor="ctr">
            <a:normAutofit/>
          </a:bodyPr>
          <a:lstStyle/>
          <a:p>
            <a:pPr algn="ctr"/>
            <a:r>
              <a:rPr lang="en-IN" sz="4000" b="1">
                <a:solidFill>
                  <a:schemeClr val="accent1">
                    <a:lumMod val="75000"/>
                  </a:schemeClr>
                </a:solidFill>
                <a:latin typeface="Segoe UI Semibold" panose="020B0502040204020203" pitchFamily="34" charset="0"/>
                <a:cs typeface="Segoe UI Semibold" panose="020B0502040204020203" pitchFamily="34" charset="0"/>
              </a:rPr>
              <a:t>Configuring Logging Parameters</a:t>
            </a:r>
          </a:p>
        </p:txBody>
      </p:sp>
      <p:pic>
        <p:nvPicPr>
          <p:cNvPr id="3" name="Picture 2" descr="Decorative">
            <a:extLst>
              <a:ext uri="{FF2B5EF4-FFF2-40B4-BE49-F238E27FC236}">
                <a16:creationId xmlns:a16="http://schemas.microsoft.com/office/drawing/2014/main" id="{50F0D10D-21C3-9297-B259-69A71572D6C6}"/>
              </a:ext>
            </a:extLst>
          </p:cNvPr>
          <p:cNvPicPr>
            <a:picLocks noChangeAspect="1"/>
          </p:cNvPicPr>
          <p:nvPr/>
        </p:nvPicPr>
        <p:blipFill>
          <a:blip r:embed="rId3"/>
          <a:stretch>
            <a:fillRect/>
          </a:stretch>
        </p:blipFill>
        <p:spPr>
          <a:xfrm>
            <a:off x="2877750" y="1662420"/>
            <a:ext cx="9029879" cy="4334343"/>
          </a:xfrm>
          <a:prstGeom prst="rect">
            <a:avLst/>
          </a:prstGeom>
          <a:ln>
            <a:solidFill>
              <a:schemeClr val="accent1"/>
            </a:solidFill>
          </a:ln>
        </p:spPr>
      </p:pic>
      <p:sp>
        <p:nvSpPr>
          <p:cNvPr id="6" name="Speech Bubble: Oval 5">
            <a:extLst>
              <a:ext uri="{FF2B5EF4-FFF2-40B4-BE49-F238E27FC236}">
                <a16:creationId xmlns:a16="http://schemas.microsoft.com/office/drawing/2014/main" id="{66F8CC4A-3113-16B6-DEC3-C37FB7CEE693}"/>
              </a:ext>
            </a:extLst>
          </p:cNvPr>
          <p:cNvSpPr/>
          <p:nvPr/>
        </p:nvSpPr>
        <p:spPr>
          <a:xfrm>
            <a:off x="284371" y="3456928"/>
            <a:ext cx="2097537" cy="1112173"/>
          </a:xfrm>
          <a:prstGeom prst="wedgeEllipseCallout">
            <a:avLst>
              <a:gd name="adj1" fmla="val 77718"/>
              <a:gd name="adj2" fmla="val 2893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a:latin typeface="Segoe UI" panose="020B0502040204020203" pitchFamily="34" charset="0"/>
                <a:cs typeface="Segoe UI" panose="020B0502040204020203" pitchFamily="34" charset="0"/>
                <a:hlinkClick r:id="rId4"/>
              </a:rPr>
              <a:t>LOG_MIN_DURATION_</a:t>
            </a:r>
          </a:p>
          <a:p>
            <a:pPr algn="ctr"/>
            <a:r>
              <a:rPr lang="en-IN" sz="1000">
                <a:latin typeface="Segoe UI" panose="020B0502040204020203" pitchFamily="34" charset="0"/>
                <a:cs typeface="Segoe UI" panose="020B0502040204020203" pitchFamily="34" charset="0"/>
                <a:hlinkClick r:id="rId4"/>
              </a:rPr>
              <a:t>STATEMENT</a:t>
            </a:r>
            <a:endParaRPr lang="en-IN" sz="1000">
              <a:latin typeface="Segoe UI" panose="020B0502040204020203" pitchFamily="34" charset="0"/>
              <a:cs typeface="Segoe UI" panose="020B0502040204020203" pitchFamily="34" charset="0"/>
            </a:endParaRPr>
          </a:p>
          <a:p>
            <a:r>
              <a:rPr lang="en-IN" sz="1000">
                <a:latin typeface="Segoe UI" panose="020B0502040204020203" pitchFamily="34" charset="0"/>
                <a:cs typeface="Segoe UI" panose="020B0502040204020203" pitchFamily="34" charset="0"/>
              </a:rPr>
              <a:t>Default: 30000</a:t>
            </a:r>
          </a:p>
          <a:p>
            <a:r>
              <a:rPr lang="en-IN" sz="1000">
                <a:latin typeface="Segoe UI" panose="020B0502040204020203" pitchFamily="34" charset="0"/>
                <a:cs typeface="Segoe UI" panose="020B0502040204020203" pitchFamily="34" charset="0"/>
              </a:rPr>
              <a:t>To Disable set it to -1</a:t>
            </a:r>
          </a:p>
          <a:p>
            <a:endParaRPr lang="en-IN" sz="1200"/>
          </a:p>
        </p:txBody>
      </p:sp>
      <p:sp>
        <p:nvSpPr>
          <p:cNvPr id="8" name="Speech Bubble: Oval 7">
            <a:extLst>
              <a:ext uri="{FF2B5EF4-FFF2-40B4-BE49-F238E27FC236}">
                <a16:creationId xmlns:a16="http://schemas.microsoft.com/office/drawing/2014/main" id="{AF8D4C50-092D-6856-4643-49A25A7FBA1C}"/>
              </a:ext>
            </a:extLst>
          </p:cNvPr>
          <p:cNvSpPr/>
          <p:nvPr/>
        </p:nvSpPr>
        <p:spPr>
          <a:xfrm>
            <a:off x="379849" y="2033417"/>
            <a:ext cx="2244927" cy="834042"/>
          </a:xfrm>
          <a:prstGeom prst="wedgeEllipseCallout">
            <a:avLst>
              <a:gd name="adj1" fmla="val 65785"/>
              <a:gd name="adj2" fmla="val 1219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a:latin typeface="Segoe UI" panose="020B0502040204020203" pitchFamily="34" charset="0"/>
                <a:cs typeface="Segoe UI" panose="020B0502040204020203" pitchFamily="34" charset="0"/>
                <a:hlinkClick r:id="rId5"/>
              </a:rPr>
              <a:t>LOG_DISCONNECTIONS</a:t>
            </a:r>
            <a:endParaRPr lang="en-IN" sz="1000">
              <a:latin typeface="Segoe UI" panose="020B0502040204020203" pitchFamily="34" charset="0"/>
              <a:cs typeface="Segoe UI" panose="020B0502040204020203" pitchFamily="34" charset="0"/>
            </a:endParaRPr>
          </a:p>
          <a:p>
            <a:r>
              <a:rPr lang="en-IN" sz="1000">
                <a:latin typeface="Segoe UI" panose="020B0502040204020203" pitchFamily="34" charset="0"/>
                <a:cs typeface="Segoe UI" panose="020B0502040204020203" pitchFamily="34" charset="0"/>
              </a:rPr>
              <a:t>Default: OFF</a:t>
            </a:r>
            <a:br>
              <a:rPr lang="en-IN" sz="1000">
                <a:latin typeface="Segoe UI" panose="020B0502040204020203" pitchFamily="34" charset="0"/>
                <a:cs typeface="Segoe UI" panose="020B0502040204020203" pitchFamily="34" charset="0"/>
              </a:rPr>
            </a:br>
            <a:r>
              <a:rPr lang="en-IN" sz="1000">
                <a:latin typeface="Segoe UI" panose="020B0502040204020203" pitchFamily="34" charset="0"/>
                <a:cs typeface="Segoe UI" panose="020B0502040204020203" pitchFamily="34" charset="0"/>
                <a:hlinkClick r:id="rId6"/>
              </a:rPr>
              <a:t>LOG_DURATION</a:t>
            </a:r>
            <a:endParaRPr lang="en-IN" sz="1000">
              <a:latin typeface="Segoe UI" panose="020B0502040204020203" pitchFamily="34" charset="0"/>
              <a:cs typeface="Segoe UI" panose="020B0502040204020203" pitchFamily="34" charset="0"/>
            </a:endParaRPr>
          </a:p>
          <a:p>
            <a:r>
              <a:rPr lang="en-IN" sz="1000">
                <a:latin typeface="Segoe UI" panose="020B0502040204020203" pitchFamily="34" charset="0"/>
                <a:cs typeface="Segoe UI" panose="020B0502040204020203" pitchFamily="34" charset="0"/>
              </a:rPr>
              <a:t>Default: OFF</a:t>
            </a:r>
          </a:p>
        </p:txBody>
      </p:sp>
      <p:sp>
        <p:nvSpPr>
          <p:cNvPr id="10" name="Speech Bubble: Oval 9">
            <a:extLst>
              <a:ext uri="{FF2B5EF4-FFF2-40B4-BE49-F238E27FC236}">
                <a16:creationId xmlns:a16="http://schemas.microsoft.com/office/drawing/2014/main" id="{DA64EEC4-B997-9FFB-4DA6-FFD514D48F41}"/>
              </a:ext>
            </a:extLst>
          </p:cNvPr>
          <p:cNvSpPr/>
          <p:nvPr/>
        </p:nvSpPr>
        <p:spPr>
          <a:xfrm>
            <a:off x="586651" y="5158571"/>
            <a:ext cx="1890735" cy="838192"/>
          </a:xfrm>
          <a:prstGeom prst="wedgeEllipseCallout">
            <a:avLst>
              <a:gd name="adj1" fmla="val 76921"/>
              <a:gd name="adj2" fmla="val -269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a:latin typeface="Segoe UI" panose="020B0502040204020203" pitchFamily="34" charset="0"/>
                <a:cs typeface="Segoe UI" panose="020B0502040204020203" pitchFamily="34" charset="0"/>
                <a:hlinkClick r:id="rId7"/>
              </a:rPr>
              <a:t>LOG_STATEMENT</a:t>
            </a:r>
            <a:endParaRPr lang="en-IN" sz="1000">
              <a:latin typeface="Segoe UI" panose="020B0502040204020203" pitchFamily="34" charset="0"/>
              <a:cs typeface="Segoe UI" panose="020B0502040204020203" pitchFamily="34" charset="0"/>
            </a:endParaRPr>
          </a:p>
          <a:p>
            <a:r>
              <a:rPr lang="en-IN" sz="1000">
                <a:latin typeface="Segoe UI" panose="020B0502040204020203" pitchFamily="34" charset="0"/>
                <a:cs typeface="Segoe UI" panose="020B0502040204020203" pitchFamily="34" charset="0"/>
              </a:rPr>
              <a:t>  Default: NONE</a:t>
            </a:r>
            <a:br>
              <a:rPr lang="en-IN" sz="1000">
                <a:latin typeface="Segoe UI" panose="020B0502040204020203" pitchFamily="34" charset="0"/>
                <a:cs typeface="Segoe UI" panose="020B0502040204020203" pitchFamily="34" charset="0"/>
              </a:rPr>
            </a:br>
            <a:r>
              <a:rPr lang="en-IN" sz="1000">
                <a:latin typeface="Segoe UI" panose="020B0502040204020203" pitchFamily="34" charset="0"/>
                <a:cs typeface="Segoe UI" panose="020B0502040204020203" pitchFamily="34" charset="0"/>
              </a:rPr>
              <a:t>  Other Options:   DDL, MOD, ALL</a:t>
            </a:r>
          </a:p>
        </p:txBody>
      </p:sp>
    </p:spTree>
    <p:extLst>
      <p:ext uri="{BB962C8B-B14F-4D97-AF65-F5344CB8AC3E}">
        <p14:creationId xmlns:p14="http://schemas.microsoft.com/office/powerpoint/2010/main" val="379350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90B7-FEE5-C562-B039-BA2F496269B8}"/>
              </a:ext>
            </a:extLst>
          </p:cNvPr>
          <p:cNvSpPr>
            <a:spLocks noGrp="1"/>
          </p:cNvSpPr>
          <p:nvPr>
            <p:ph type="title"/>
          </p:nvPr>
        </p:nvSpPr>
        <p:spPr>
          <a:xfrm>
            <a:off x="838200" y="109943"/>
            <a:ext cx="10515600" cy="1325563"/>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Reviewing Analytics Logs for Connections</a:t>
            </a:r>
          </a:p>
        </p:txBody>
      </p:sp>
      <p:sp>
        <p:nvSpPr>
          <p:cNvPr id="5" name="TextBox 4">
            <a:extLst>
              <a:ext uri="{FF2B5EF4-FFF2-40B4-BE49-F238E27FC236}">
                <a16:creationId xmlns:a16="http://schemas.microsoft.com/office/drawing/2014/main" id="{1EF73A17-301F-CAB0-056E-D4AF4AAD0C6B}"/>
              </a:ext>
            </a:extLst>
          </p:cNvPr>
          <p:cNvSpPr txBox="1"/>
          <p:nvPr/>
        </p:nvSpPr>
        <p:spPr>
          <a:xfrm>
            <a:off x="4624567" y="2003628"/>
            <a:ext cx="7039349" cy="1815882"/>
          </a:xfrm>
          <a:prstGeom prst="rect">
            <a:avLst/>
          </a:prstGeom>
          <a:noFill/>
          <a:ln>
            <a:solidFill>
              <a:schemeClr val="accent1"/>
            </a:solidFill>
          </a:ln>
        </p:spPr>
        <p:txBody>
          <a:bodyPr wrap="square">
            <a:spAutoFit/>
          </a:bodyPr>
          <a:lstStyle/>
          <a:p>
            <a:r>
              <a:rPr lang="en-IN" sz="1400" err="1">
                <a:latin typeface="Consolas" panose="020B0609020204030204" pitchFamily="49" charset="0"/>
                <a:cs typeface="Consolas" panose="020B0609020204030204" pitchFamily="49" charset="0"/>
              </a:rPr>
              <a:t>AzureDiagnostics</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order by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a:t>
            </a:r>
            <a:r>
              <a:rPr lang="en-IN" sz="1400" err="1">
                <a:latin typeface="Consolas" panose="020B0609020204030204" pitchFamily="49" charset="0"/>
                <a:cs typeface="Consolas" panose="020B0609020204030204" pitchFamily="49" charset="0"/>
              </a:rPr>
              <a:t>desc</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LogicalServerName_s</a:t>
            </a:r>
            <a:r>
              <a:rPr lang="en-IN" sz="1400">
                <a:latin typeface="Consolas" panose="020B0609020204030204" pitchFamily="49" charset="0"/>
                <a:cs typeface="Consolas" panose="020B0609020204030204" pitchFamily="49" charset="0"/>
              </a:rPr>
              <a:t> == ”demo-all-tests-c"</a:t>
            </a:r>
          </a:p>
          <a:p>
            <a:r>
              <a:rPr lang="en-IN" sz="1400">
                <a:latin typeface="Consolas" panose="020B0609020204030204" pitchFamily="49" charset="0"/>
                <a:cs typeface="Consolas" panose="020B0609020204030204" pitchFamily="49" charset="0"/>
              </a:rPr>
              <a:t>| where </a:t>
            </a:r>
            <a:r>
              <a:rPr lang="en-IN" sz="1400" err="1">
                <a:latin typeface="Consolas" panose="020B0609020204030204" pitchFamily="49" charset="0"/>
                <a:cs typeface="Consolas" panose="020B0609020204030204" pitchFamily="49" charset="0"/>
              </a:rPr>
              <a:t>TimeGenerated</a:t>
            </a:r>
            <a:r>
              <a:rPr lang="en-IN" sz="1400">
                <a:latin typeface="Consolas" panose="020B0609020204030204" pitchFamily="49" charset="0"/>
                <a:cs typeface="Consolas" panose="020B0609020204030204" pitchFamily="49" charset="0"/>
              </a:rPr>
              <a:t> &gt; ago(1d) </a:t>
            </a:r>
          </a:p>
          <a:p>
            <a:r>
              <a:rPr lang="en-IN" sz="1400">
                <a:latin typeface="Consolas" panose="020B0609020204030204" pitchFamily="49" charset="0"/>
                <a:cs typeface="Consolas" panose="020B0609020204030204" pitchFamily="49" charset="0"/>
              </a:rPr>
              <a:t>| where Message contains "connection authorized: user=</a:t>
            </a:r>
            <a:r>
              <a:rPr lang="en-IN" sz="1400" err="1">
                <a:latin typeface="Consolas" panose="020B0609020204030204" pitchFamily="49" charset="0"/>
                <a:cs typeface="Consolas" panose="020B0609020204030204" pitchFamily="49" charset="0"/>
              </a:rPr>
              <a:t>appuser</a:t>
            </a:r>
            <a:r>
              <a:rPr lang="en-IN" sz="1400">
                <a:latin typeface="Consolas" panose="020B0609020204030204" pitchFamily="49" charset="0"/>
                <a:cs typeface="Consolas" panose="020B0609020204030204" pitchFamily="49" charset="0"/>
              </a:rPr>
              <a:t>”</a:t>
            </a:r>
          </a:p>
          <a:p>
            <a:r>
              <a:rPr lang="en-IN" sz="1400">
                <a:latin typeface="Consolas" panose="020B0609020204030204" pitchFamily="49" charset="0"/>
                <a:cs typeface="Consolas" panose="020B0609020204030204" pitchFamily="49" charset="0"/>
              </a:rPr>
              <a:t>        or Message contains "connection authorized: user=</a:t>
            </a:r>
            <a:r>
              <a:rPr lang="en-IN" sz="1400" err="1">
                <a:latin typeface="Consolas" panose="020B0609020204030204" pitchFamily="49" charset="0"/>
                <a:cs typeface="Consolas" panose="020B0609020204030204" pitchFamily="49" charset="0"/>
              </a:rPr>
              <a:t>pgadminuser</a:t>
            </a:r>
            <a:r>
              <a:rPr lang="en-IN" sz="1400">
                <a:latin typeface="Consolas" panose="020B0609020204030204" pitchFamily="49" charset="0"/>
                <a:cs typeface="Consolas" panose="020B0609020204030204" pitchFamily="49" charset="0"/>
              </a:rPr>
              <a:t>”</a:t>
            </a:r>
          </a:p>
          <a:p>
            <a:r>
              <a:rPr lang="en-IN" sz="1400">
                <a:latin typeface="Consolas" panose="020B0609020204030204" pitchFamily="49" charset="0"/>
                <a:cs typeface="Consolas" panose="020B0609020204030204" pitchFamily="49" charset="0"/>
              </a:rPr>
              <a:t>| project Message, </a:t>
            </a:r>
            <a:r>
              <a:rPr lang="en-IN" sz="1400" err="1">
                <a:latin typeface="Consolas" panose="020B0609020204030204" pitchFamily="49" charset="0"/>
                <a:cs typeface="Consolas" panose="020B0609020204030204" pitchFamily="49" charset="0"/>
              </a:rPr>
              <a:t>originalEventTimestamp_s</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limit 100</a:t>
            </a:r>
          </a:p>
        </p:txBody>
      </p:sp>
      <p:sp>
        <p:nvSpPr>
          <p:cNvPr id="7" name="Speech Bubble: Rectangle with Corners Rounded 5">
            <a:extLst>
              <a:ext uri="{FF2B5EF4-FFF2-40B4-BE49-F238E27FC236}">
                <a16:creationId xmlns:a16="http://schemas.microsoft.com/office/drawing/2014/main" id="{CDD0FE41-ED6D-3D16-1E3F-8B878F51F188}"/>
              </a:ext>
            </a:extLst>
          </p:cNvPr>
          <p:cNvSpPr/>
          <p:nvPr/>
        </p:nvSpPr>
        <p:spPr>
          <a:xfrm>
            <a:off x="925032" y="1435506"/>
            <a:ext cx="2887957" cy="986589"/>
          </a:xfrm>
          <a:prstGeom prst="wedgeRoundRectCallout">
            <a:avLst>
              <a:gd name="adj1" fmla="val 74374"/>
              <a:gd name="adj2" fmla="val 45808"/>
              <a:gd name="adj3" fmla="val 16667"/>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r>
              <a:rPr lang="en-IN" sz="1600">
                <a:solidFill>
                  <a:schemeClr val="accent1">
                    <a:lumMod val="75000"/>
                  </a:schemeClr>
                </a:solidFill>
                <a:latin typeface="Segoe UI" panose="020B0502040204020203" pitchFamily="34" charset="0"/>
                <a:cs typeface="Segoe UI" panose="020B0502040204020203" pitchFamily="34" charset="0"/>
              </a:rPr>
              <a:t>Azure data explorer query to list all incoming connections for “appuser” &amp; “pgadminuser”</a:t>
            </a:r>
          </a:p>
        </p:txBody>
      </p:sp>
      <p:pic>
        <p:nvPicPr>
          <p:cNvPr id="8" name="Picture 7" descr="Decorative">
            <a:extLst>
              <a:ext uri="{FF2B5EF4-FFF2-40B4-BE49-F238E27FC236}">
                <a16:creationId xmlns:a16="http://schemas.microsoft.com/office/drawing/2014/main" id="{AC075AEA-A090-DEB8-06BB-A44D7C609A70}"/>
              </a:ext>
            </a:extLst>
          </p:cNvPr>
          <p:cNvPicPr>
            <a:picLocks noChangeAspect="1"/>
          </p:cNvPicPr>
          <p:nvPr/>
        </p:nvPicPr>
        <p:blipFill>
          <a:blip r:embed="rId3"/>
          <a:stretch>
            <a:fillRect/>
          </a:stretch>
        </p:blipFill>
        <p:spPr>
          <a:xfrm>
            <a:off x="604283" y="4215572"/>
            <a:ext cx="11182719" cy="1845068"/>
          </a:xfrm>
          <a:prstGeom prst="rect">
            <a:avLst/>
          </a:prstGeom>
        </p:spPr>
      </p:pic>
    </p:spTree>
    <p:extLst>
      <p:ext uri="{BB962C8B-B14F-4D97-AF65-F5344CB8AC3E}">
        <p14:creationId xmlns:p14="http://schemas.microsoft.com/office/powerpoint/2010/main" val="4029507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90B7-FEE5-C562-B039-BA2F496269B8}"/>
              </a:ext>
            </a:extLst>
          </p:cNvPr>
          <p:cNvSpPr>
            <a:spLocks noGrp="1"/>
          </p:cNvSpPr>
          <p:nvPr>
            <p:ph type="title"/>
          </p:nvPr>
        </p:nvSpPr>
        <p:spPr>
          <a:xfrm>
            <a:off x="838200" y="109943"/>
            <a:ext cx="10515600" cy="1325563"/>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Reviewing Analytics Logs for DMLs</a:t>
            </a:r>
          </a:p>
        </p:txBody>
      </p:sp>
      <p:sp>
        <p:nvSpPr>
          <p:cNvPr id="4" name="TextBox 3">
            <a:extLst>
              <a:ext uri="{FF2B5EF4-FFF2-40B4-BE49-F238E27FC236}">
                <a16:creationId xmlns:a16="http://schemas.microsoft.com/office/drawing/2014/main" id="{10E184A2-8D27-6C1E-19DF-73477731A77F}"/>
              </a:ext>
            </a:extLst>
          </p:cNvPr>
          <p:cNvSpPr txBox="1"/>
          <p:nvPr/>
        </p:nvSpPr>
        <p:spPr>
          <a:xfrm>
            <a:off x="5016468" y="2069987"/>
            <a:ext cx="6241640" cy="2031325"/>
          </a:xfrm>
          <a:prstGeom prst="rect">
            <a:avLst/>
          </a:prstGeom>
          <a:noFill/>
          <a:ln>
            <a:solidFill>
              <a:schemeClr val="accent1"/>
            </a:solidFill>
          </a:ln>
        </p:spPr>
        <p:txBody>
          <a:bodyPr wrap="square">
            <a:spAutoFit/>
          </a:bodyPr>
          <a:lstStyle/>
          <a:p>
            <a:r>
              <a:rPr lang="en-IN" sz="1400">
                <a:latin typeface="Consolas" panose="020B0609020204030204" pitchFamily="49" charset="0"/>
                <a:cs typeface="Consolas" panose="020B0609020204030204" pitchFamily="49" charset="0"/>
              </a:rPr>
              <a:t>AzureDiagnostics</a:t>
            </a:r>
          </a:p>
          <a:p>
            <a:r>
              <a:rPr lang="en-IN" sz="1400">
                <a:latin typeface="Consolas" panose="020B0609020204030204" pitchFamily="49" charset="0"/>
                <a:cs typeface="Consolas" panose="020B0609020204030204" pitchFamily="49" charset="0"/>
              </a:rPr>
              <a:t>| order by TimeGenerated desc</a:t>
            </a:r>
          </a:p>
          <a:p>
            <a:r>
              <a:rPr lang="en-IN" sz="1400">
                <a:latin typeface="Consolas" panose="020B0609020204030204" pitchFamily="49" charset="0"/>
                <a:cs typeface="Consolas" panose="020B0609020204030204" pitchFamily="49" charset="0"/>
              </a:rPr>
              <a:t>| where LogicalServerName_s == ”demo-</a:t>
            </a:r>
            <a:r>
              <a:rPr lang="en-IN" sz="1400" err="1">
                <a:latin typeface="Consolas" panose="020B0609020204030204" pitchFamily="49" charset="0"/>
                <a:cs typeface="Consolas" panose="020B0609020204030204" pitchFamily="49" charset="0"/>
              </a:rPr>
              <a:t>hsc</a:t>
            </a:r>
            <a:r>
              <a:rPr lang="en-IN" sz="1400">
                <a:latin typeface="Consolas" panose="020B0609020204030204" pitchFamily="49" charset="0"/>
                <a:cs typeface="Consolas" panose="020B0609020204030204" pitchFamily="49" charset="0"/>
              </a:rPr>
              <a:t>-all-tests-c"</a:t>
            </a:r>
          </a:p>
          <a:p>
            <a:r>
              <a:rPr lang="en-IN" sz="1400">
                <a:latin typeface="Consolas" panose="020B0609020204030204" pitchFamily="49" charset="0"/>
                <a:cs typeface="Consolas" panose="020B0609020204030204" pitchFamily="49" charset="0"/>
              </a:rPr>
              <a:t>| where Message contains "INSERT" </a:t>
            </a:r>
          </a:p>
          <a:p>
            <a:r>
              <a:rPr lang="en-IN" sz="1400">
                <a:latin typeface="Consolas" panose="020B0609020204030204" pitchFamily="49" charset="0"/>
                <a:cs typeface="Consolas" panose="020B0609020204030204" pitchFamily="49" charset="0"/>
              </a:rPr>
              <a:t>  	or Message has "SELECT" </a:t>
            </a:r>
          </a:p>
          <a:p>
            <a:r>
              <a:rPr lang="en-IN" sz="1400">
                <a:latin typeface="Consolas" panose="020B0609020204030204" pitchFamily="49" charset="0"/>
                <a:cs typeface="Consolas" panose="020B0609020204030204" pitchFamily="49" charset="0"/>
              </a:rPr>
              <a:t>  	or Message has "DELETE" </a:t>
            </a:r>
          </a:p>
          <a:p>
            <a:r>
              <a:rPr lang="en-IN" sz="1400">
                <a:latin typeface="Consolas" panose="020B0609020204030204" pitchFamily="49" charset="0"/>
                <a:cs typeface="Consolas" panose="020B0609020204030204" pitchFamily="49" charset="0"/>
              </a:rPr>
              <a:t>  	or Message has “UPDATE" </a:t>
            </a:r>
          </a:p>
          <a:p>
            <a:r>
              <a:rPr lang="en-IN" sz="1400">
                <a:latin typeface="Consolas" panose="020B0609020204030204" pitchFamily="49" charset="0"/>
                <a:cs typeface="Consolas" panose="020B0609020204030204" pitchFamily="49" charset="0"/>
              </a:rPr>
              <a:t>| project </a:t>
            </a:r>
            <a:r>
              <a:rPr lang="en-IN" sz="1400" err="1">
                <a:latin typeface="Consolas" panose="020B0609020204030204" pitchFamily="49" charset="0"/>
                <a:cs typeface="Consolas" panose="020B0609020204030204" pitchFamily="49" charset="0"/>
              </a:rPr>
              <a:t>Message,originalEventTimestamp_s</a:t>
            </a:r>
            <a:endParaRPr lang="en-IN" sz="1400">
              <a:latin typeface="Consolas" panose="020B0609020204030204" pitchFamily="49" charset="0"/>
              <a:cs typeface="Consolas" panose="020B0609020204030204" pitchFamily="49" charset="0"/>
            </a:endParaRPr>
          </a:p>
          <a:p>
            <a:r>
              <a:rPr lang="en-IN" sz="1400">
                <a:latin typeface="Consolas" panose="020B0609020204030204" pitchFamily="49" charset="0"/>
                <a:cs typeface="Consolas" panose="020B0609020204030204" pitchFamily="49" charset="0"/>
              </a:rPr>
              <a:t>| limit 100</a:t>
            </a:r>
          </a:p>
        </p:txBody>
      </p:sp>
      <p:sp>
        <p:nvSpPr>
          <p:cNvPr id="8" name="Speech Bubble: Rectangle with Corners Rounded 11">
            <a:extLst>
              <a:ext uri="{FF2B5EF4-FFF2-40B4-BE49-F238E27FC236}">
                <a16:creationId xmlns:a16="http://schemas.microsoft.com/office/drawing/2014/main" id="{6771AB0E-17F5-5253-8F12-1D50554BB3FA}"/>
              </a:ext>
            </a:extLst>
          </p:cNvPr>
          <p:cNvSpPr/>
          <p:nvPr/>
        </p:nvSpPr>
        <p:spPr>
          <a:xfrm>
            <a:off x="1089393" y="1435506"/>
            <a:ext cx="3049217" cy="1268962"/>
          </a:xfrm>
          <a:prstGeom prst="wedgeRoundRectCallout">
            <a:avLst>
              <a:gd name="adj1" fmla="val 75429"/>
              <a:gd name="adj2" fmla="val 46487"/>
              <a:gd name="adj3" fmla="val 16667"/>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r>
              <a:rPr lang="en-IN">
                <a:solidFill>
                  <a:schemeClr val="accent1">
                    <a:lumMod val="75000"/>
                  </a:schemeClr>
                </a:solidFill>
                <a:latin typeface="Segoe UI" panose="020B0502040204020203" pitchFamily="34" charset="0"/>
                <a:cs typeface="Segoe UI" panose="020B0502040204020203" pitchFamily="34" charset="0"/>
              </a:rPr>
              <a:t>Azure Data Explorer query to list all the DML operations (system + user) performed on Citus server</a:t>
            </a:r>
          </a:p>
        </p:txBody>
      </p:sp>
      <p:pic>
        <p:nvPicPr>
          <p:cNvPr id="4098" name="Picture 2" descr="image">
            <a:extLst>
              <a:ext uri="{FF2B5EF4-FFF2-40B4-BE49-F238E27FC236}">
                <a16:creationId xmlns:a16="http://schemas.microsoft.com/office/drawing/2014/main" id="{B2891373-F217-EC6F-0F30-86B19BC52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56" y="4132669"/>
            <a:ext cx="11132288" cy="252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88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PostgreSQL Extensions</a:t>
            </a:r>
          </a:p>
        </p:txBody>
      </p:sp>
    </p:spTree>
    <p:extLst>
      <p:ext uri="{BB962C8B-B14F-4D97-AF65-F5344CB8AC3E}">
        <p14:creationId xmlns:p14="http://schemas.microsoft.com/office/powerpoint/2010/main" val="8045550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A021-8FEE-6FA6-B263-F4B2D3D45AB7}"/>
              </a:ext>
            </a:extLst>
          </p:cNvPr>
          <p:cNvSpPr>
            <a:spLocks noGrp="1"/>
          </p:cNvSpPr>
          <p:nvPr>
            <p:ph type="title"/>
          </p:nvPr>
        </p:nvSpPr>
        <p:spPr>
          <a:xfrm>
            <a:off x="838200" y="365126"/>
            <a:ext cx="10515600" cy="875096"/>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PostgreSQL Extensions</a:t>
            </a:r>
          </a:p>
        </p:txBody>
      </p:sp>
      <p:sp>
        <p:nvSpPr>
          <p:cNvPr id="3" name="TextBox 2">
            <a:extLst>
              <a:ext uri="{FF2B5EF4-FFF2-40B4-BE49-F238E27FC236}">
                <a16:creationId xmlns:a16="http://schemas.microsoft.com/office/drawing/2014/main" id="{A80EE78D-ED2C-D5D6-C735-195C251BFD0D}"/>
              </a:ext>
            </a:extLst>
          </p:cNvPr>
          <p:cNvSpPr txBox="1"/>
          <p:nvPr/>
        </p:nvSpPr>
        <p:spPr>
          <a:xfrm>
            <a:off x="1019504" y="1639615"/>
            <a:ext cx="10661124" cy="3420488"/>
          </a:xfrm>
          <a:prstGeom prst="rect">
            <a:avLst/>
          </a:prstGeom>
          <a:noFill/>
        </p:spPr>
        <p:txBody>
          <a:bodyPr wrap="none" rtlCol="0">
            <a:spAutoFit/>
          </a:bodyPr>
          <a:lstStyle/>
          <a:p>
            <a:r>
              <a:rPr lang="en-US" sz="2000">
                <a:latin typeface="Segoe UI" panose="020B0502040204020203" pitchFamily="34" charset="0"/>
                <a:cs typeface="Segoe UI" panose="020B0502040204020203" pitchFamily="34" charset="0"/>
              </a:rPr>
              <a:t>Azure Cosmos DB for PostgreSQL supports several other important categories of </a:t>
            </a:r>
            <a:r>
              <a:rPr lang="en-US" sz="2000">
                <a:latin typeface="Segoe UI" panose="020B0502040204020203" pitchFamily="34" charset="0"/>
                <a:cs typeface="Segoe UI" panose="020B0502040204020203" pitchFamily="34" charset="0"/>
                <a:hlinkClick r:id="rId2"/>
              </a:rPr>
              <a:t>Extentions</a:t>
            </a:r>
            <a:r>
              <a:rPr lang="en-US" sz="2000">
                <a:latin typeface="Segoe UI" panose="020B0502040204020203" pitchFamily="34" charset="0"/>
                <a:cs typeface="Segoe UI" panose="020B0502040204020203" pitchFamily="34" charset="0"/>
              </a:rPr>
              <a:t> :</a:t>
            </a:r>
          </a:p>
          <a:p>
            <a:endParaRPr lang="en-US" sz="2000">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2000" b="1">
                <a:latin typeface="Segoe UI" panose="020B0502040204020203" pitchFamily="34" charset="0"/>
                <a:cs typeface="Segoe UI" panose="020B0502040204020203" pitchFamily="34" charset="0"/>
              </a:rPr>
              <a:t>Full Text Search </a:t>
            </a:r>
            <a:r>
              <a:rPr lang="en-US" sz="2000" err="1">
                <a:latin typeface="Segoe UI" panose="020B0502040204020203" pitchFamily="34" charset="0"/>
                <a:cs typeface="Segoe UI" panose="020B0502040204020203" pitchFamily="34" charset="0"/>
              </a:rPr>
              <a:t>extentions</a:t>
            </a:r>
            <a:r>
              <a:rPr lang="en-US" sz="2000">
                <a:latin typeface="Segoe UI" panose="020B0502040204020203" pitchFamily="34" charset="0"/>
                <a:cs typeface="Segoe UI" panose="020B0502040204020203" pitchFamily="34" charset="0"/>
              </a:rPr>
              <a:t> like </a:t>
            </a:r>
            <a:r>
              <a:rPr lang="en-IN" sz="2000" u="none" strike="noStrike">
                <a:effectLst/>
                <a:latin typeface="Segoe UI" panose="020B0502040204020203" pitchFamily="34" charset="0"/>
                <a:cs typeface="Segoe UI" panose="020B0502040204020203" pitchFamily="34" charset="0"/>
                <a:hlinkClick r:id="rId3"/>
              </a:rPr>
              <a:t>dict_int</a:t>
            </a:r>
            <a:endParaRPr lang="en-US" sz="2000">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2000" b="1">
                <a:latin typeface="Segoe UI" panose="020B0502040204020203" pitchFamily="34" charset="0"/>
                <a:cs typeface="Segoe UI" panose="020B0502040204020203" pitchFamily="34" charset="0"/>
              </a:rPr>
              <a:t>Geospatial</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extention</a:t>
            </a:r>
            <a:r>
              <a:rPr lang="en-US" sz="2000">
                <a:latin typeface="Segoe UI" panose="020B0502040204020203" pitchFamily="34" charset="0"/>
                <a:cs typeface="Segoe UI" panose="020B0502040204020203" pitchFamily="34" charset="0"/>
              </a:rPr>
              <a:t> like </a:t>
            </a:r>
            <a:r>
              <a:rPr lang="en-IN" sz="2000" b="0" i="0" u="none" strike="noStrike">
                <a:effectLst/>
                <a:latin typeface="Segoe UI" panose="020B0502040204020203" pitchFamily="34" charset="0"/>
                <a:hlinkClick r:id="rId4"/>
              </a:rPr>
              <a:t>PostGIS</a:t>
            </a:r>
            <a:endParaRPr lang="en-IN" sz="2000" u="none" strike="noStrike">
              <a:effectLst/>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IN" sz="2000" b="1">
                <a:latin typeface="Segoe UI" panose="020B0502040204020203" pitchFamily="34" charset="0"/>
                <a:cs typeface="Segoe UI" panose="020B0502040204020203" pitchFamily="34" charset="0"/>
              </a:rPr>
              <a:t>Functions</a:t>
            </a:r>
            <a:r>
              <a:rPr lang="en-IN" sz="2000">
                <a:latin typeface="Segoe UI" panose="020B0502040204020203" pitchFamily="34" charset="0"/>
                <a:cs typeface="Segoe UI" panose="020B0502040204020203" pitchFamily="34" charset="0"/>
              </a:rPr>
              <a:t> </a:t>
            </a:r>
            <a:r>
              <a:rPr lang="en-IN" sz="2000" err="1">
                <a:latin typeface="Segoe UI" panose="020B0502040204020203" pitchFamily="34" charset="0"/>
                <a:cs typeface="Segoe UI" panose="020B0502040204020203" pitchFamily="34" charset="0"/>
              </a:rPr>
              <a:t>extention</a:t>
            </a:r>
            <a:r>
              <a:rPr lang="en-IN" sz="2000">
                <a:latin typeface="Segoe UI" panose="020B0502040204020203" pitchFamily="34" charset="0"/>
                <a:cs typeface="Segoe UI" panose="020B0502040204020203" pitchFamily="34" charset="0"/>
              </a:rPr>
              <a:t> like </a:t>
            </a:r>
            <a:r>
              <a:rPr lang="en-IN" sz="2000" b="0" i="0" u="none" strike="noStrike">
                <a:effectLst/>
                <a:latin typeface="Segoe UI" panose="020B0502040204020203" pitchFamily="34" charset="0"/>
                <a:hlinkClick r:id="rId5"/>
              </a:rPr>
              <a:t>autoinc</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6"/>
              </a:rPr>
              <a:t>intagg</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7"/>
              </a:rPr>
              <a:t>intarray</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8"/>
              </a:rPr>
              <a:t>pg_partman</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9"/>
              </a:rPr>
              <a:t>uuid-ossp</a:t>
            </a:r>
            <a:r>
              <a:rPr lang="en-IN" sz="2000" b="0" i="0" u="none" strike="noStrike">
                <a:effectLst/>
                <a:latin typeface="Segoe UI" panose="020B0502040204020203" pitchFamily="34" charset="0"/>
              </a:rPr>
              <a:t> etc</a:t>
            </a:r>
            <a:endParaRPr lang="en-US" sz="2000">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2000">
                <a:latin typeface="Segoe UI" panose="020B0502040204020203" pitchFamily="34" charset="0"/>
                <a:cs typeface="Segoe UI" panose="020B0502040204020203" pitchFamily="34" charset="0"/>
              </a:rPr>
              <a:t>Index Type </a:t>
            </a:r>
            <a:r>
              <a:rPr lang="en-US" sz="2000" err="1">
                <a:latin typeface="Segoe UI" panose="020B0502040204020203" pitchFamily="34" charset="0"/>
                <a:cs typeface="Segoe UI" panose="020B0502040204020203" pitchFamily="34" charset="0"/>
              </a:rPr>
              <a:t>extentions</a:t>
            </a:r>
            <a:r>
              <a:rPr lang="en-US" sz="2000">
                <a:latin typeface="Segoe UI" panose="020B0502040204020203" pitchFamily="34" charset="0"/>
                <a:cs typeface="Segoe UI" panose="020B0502040204020203" pitchFamily="34" charset="0"/>
              </a:rPr>
              <a:t> like </a:t>
            </a:r>
            <a:r>
              <a:rPr lang="en-IN" sz="2000" b="0" i="0" u="none" strike="noStrike">
                <a:effectLst/>
                <a:latin typeface="Segoe UI" panose="020B0502040204020203" pitchFamily="34" charset="0"/>
                <a:hlinkClick r:id="rId10"/>
              </a:rPr>
              <a:t>btree_gin</a:t>
            </a:r>
            <a:endParaRPr lang="en-IN" sz="2000" b="0" i="0" u="none" strike="noStrike">
              <a:effectLst/>
              <a:latin typeface="Segoe UI" panose="020B0502040204020203" pitchFamily="34" charset="0"/>
            </a:endParaRPr>
          </a:p>
          <a:p>
            <a:pPr marL="742950" lvl="1" indent="-285750">
              <a:lnSpc>
                <a:spcPct val="150000"/>
              </a:lnSpc>
              <a:buFont typeface="Arial" panose="020B0604020202020204" pitchFamily="34" charset="0"/>
              <a:buChar char="•"/>
            </a:pPr>
            <a:r>
              <a:rPr lang="en-US" sz="2000" err="1">
                <a:latin typeface="Segoe UI" panose="020B0502040204020203" pitchFamily="34" charset="0"/>
                <a:cs typeface="Segoe UI" panose="020B0502040204020203" pitchFamily="34" charset="0"/>
              </a:rPr>
              <a:t>DataType</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extentions</a:t>
            </a:r>
            <a:r>
              <a:rPr lang="en-US" sz="2000">
                <a:latin typeface="Segoe UI" panose="020B0502040204020203" pitchFamily="34" charset="0"/>
                <a:cs typeface="Segoe UI" panose="020B0502040204020203" pitchFamily="34" charset="0"/>
              </a:rPr>
              <a:t> like </a:t>
            </a:r>
            <a:r>
              <a:rPr lang="en-IN" sz="2000" b="0" i="0" u="none" strike="noStrike">
                <a:effectLst/>
                <a:latin typeface="Segoe UI" panose="020B0502040204020203" pitchFamily="34" charset="0"/>
                <a:hlinkClick r:id="rId11"/>
              </a:rPr>
              <a:t>hstore</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12"/>
              </a:rPr>
              <a:t>ltree</a:t>
            </a:r>
            <a:r>
              <a:rPr lang="en-IN" sz="2000" b="0" i="0" u="none" strike="noStrike">
                <a:effectLst/>
                <a:latin typeface="Segoe UI" panose="020B0502040204020203" pitchFamily="34" charset="0"/>
              </a:rPr>
              <a:t>, </a:t>
            </a:r>
            <a:r>
              <a:rPr lang="en-IN" sz="2000" b="0" i="0" u="none" strike="noStrike">
                <a:effectLst/>
                <a:latin typeface="Segoe UI" panose="020B0502040204020203" pitchFamily="34" charset="0"/>
                <a:hlinkClick r:id="rId13"/>
              </a:rPr>
              <a:t>topn</a:t>
            </a:r>
            <a:r>
              <a:rPr lang="en-IN" sz="2000" b="0" i="0" u="none" strike="noStrike">
                <a:effectLst/>
                <a:latin typeface="Segoe UI" panose="020B0502040204020203" pitchFamily="34" charset="0"/>
              </a:rPr>
              <a:t> etc</a:t>
            </a:r>
            <a:endParaRPr lang="en-US" sz="2000">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sz="2000">
                <a:latin typeface="Segoe UI" panose="020B0502040204020203" pitchFamily="34" charset="0"/>
                <a:cs typeface="Segoe UI" panose="020B0502040204020203" pitchFamily="34" charset="0"/>
              </a:rPr>
              <a:t>Other Important </a:t>
            </a:r>
            <a:r>
              <a:rPr lang="en-US" sz="2000" err="1">
                <a:latin typeface="Segoe UI" panose="020B0502040204020203" pitchFamily="34" charset="0"/>
                <a:cs typeface="Segoe UI" panose="020B0502040204020203" pitchFamily="34" charset="0"/>
              </a:rPr>
              <a:t>extentions</a:t>
            </a:r>
            <a:r>
              <a:rPr lang="en-US" sz="2000">
                <a:latin typeface="Segoe UI" panose="020B0502040204020203" pitchFamily="34" charset="0"/>
                <a:cs typeface="Segoe UI" panose="020B0502040204020203" pitchFamily="34" charset="0"/>
              </a:rPr>
              <a:t> like </a:t>
            </a:r>
            <a:r>
              <a:rPr lang="en-IN" sz="2000" b="0" i="0" u="none" strike="noStrike">
                <a:effectLst/>
                <a:latin typeface="Segoe UI" panose="020B0502040204020203" pitchFamily="34" charset="0"/>
                <a:hlinkClick r:id="rId14"/>
              </a:rPr>
              <a:t>pg_cron</a:t>
            </a:r>
            <a:r>
              <a:rPr lang="en-US" sz="2000" b="0" i="0" u="none" strike="noStrike">
                <a:effectLst/>
                <a:latin typeface="Segoe UI" panose="020B0502040204020203" pitchFamily="34" charset="0"/>
                <a:cs typeface="Segoe UI" panose="020B0502040204020203" pitchFamily="34" charset="0"/>
              </a:rPr>
              <a:t>, </a:t>
            </a:r>
            <a:r>
              <a:rPr lang="en-IN" sz="2000" b="0" i="0" u="none" strike="noStrike">
                <a:effectLst/>
                <a:latin typeface="Segoe UI" panose="020B0502040204020203" pitchFamily="34" charset="0"/>
                <a:hlinkClick r:id="rId15"/>
              </a:rPr>
              <a:t>pg_stat_statements</a:t>
            </a:r>
            <a:r>
              <a:rPr lang="en-IN" sz="2000">
                <a:latin typeface="Segoe UI" panose="020B0502040204020203" pitchFamily="34" charset="0"/>
              </a:rPr>
              <a:t>, </a:t>
            </a:r>
            <a:r>
              <a:rPr lang="en-IN" sz="2000" b="0" i="0" u="none" strike="noStrike">
                <a:effectLst/>
                <a:latin typeface="Segoe UI" panose="020B0502040204020203" pitchFamily="34" charset="0"/>
                <a:hlinkClick r:id="rId16"/>
              </a:rPr>
              <a:t>pageinspect</a:t>
            </a:r>
            <a:r>
              <a:rPr lang="en-IN" sz="2000">
                <a:latin typeface="Segoe UI" panose="020B0502040204020203" pitchFamily="34" charset="0"/>
              </a:rPr>
              <a:t> etc</a:t>
            </a:r>
            <a:endParaRPr lang="en-US"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53277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A353-3C3F-B83C-241D-E9B5A22B55C8}"/>
              </a:ext>
            </a:extLst>
          </p:cNvPr>
          <p:cNvSpPr>
            <a:spLocks noGrp="1"/>
          </p:cNvSpPr>
          <p:nvPr>
            <p:ph type="title"/>
          </p:nvPr>
        </p:nvSpPr>
        <p:spPr>
          <a:xfrm>
            <a:off x="838200" y="365126"/>
            <a:ext cx="10555014" cy="812034"/>
          </a:xfrm>
        </p:spPr>
        <p:txBody>
          <a:bodyPr>
            <a:normAutofit/>
          </a:bodyPr>
          <a:lstStyle/>
          <a:p>
            <a:pPr algn="ctr"/>
            <a:r>
              <a:rPr lang="en-US" sz="4000" b="1">
                <a:solidFill>
                  <a:schemeClr val="accent1">
                    <a:lumMod val="75000"/>
                  </a:schemeClr>
                </a:solidFill>
                <a:latin typeface="Segoe UI Semibold" panose="020B0502040204020203" pitchFamily="34" charset="0"/>
                <a:cs typeface="Segoe UI Semibold" panose="020B0502040204020203" pitchFamily="34" charset="0"/>
              </a:rPr>
              <a:t>PostGIS extension real world use case</a:t>
            </a:r>
          </a:p>
        </p:txBody>
      </p:sp>
      <p:sp>
        <p:nvSpPr>
          <p:cNvPr id="3" name="TextBox 2">
            <a:extLst>
              <a:ext uri="{FF2B5EF4-FFF2-40B4-BE49-F238E27FC236}">
                <a16:creationId xmlns:a16="http://schemas.microsoft.com/office/drawing/2014/main" id="{D66E4032-268B-803D-7BE6-86CE7105E690}"/>
              </a:ext>
            </a:extLst>
          </p:cNvPr>
          <p:cNvSpPr txBox="1"/>
          <p:nvPr/>
        </p:nvSpPr>
        <p:spPr>
          <a:xfrm>
            <a:off x="964323" y="1467204"/>
            <a:ext cx="10555013" cy="4278094"/>
          </a:xfrm>
          <a:prstGeom prst="rect">
            <a:avLst/>
          </a:prstGeom>
          <a:noFill/>
        </p:spPr>
        <p:txBody>
          <a:bodyPr wrap="square" lIns="91440" tIns="45720" rIns="91440" bIns="45720" rtlCol="0" anchor="t">
            <a:spAutoFit/>
          </a:bodyPr>
          <a:lstStyle/>
          <a:p>
            <a:r>
              <a:rPr lang="en-IN" sz="1600" u="none" strike="noStrike">
                <a:solidFill>
                  <a:schemeClr val="accent6"/>
                </a:solidFill>
                <a:effectLst/>
                <a:latin typeface="Consolas"/>
                <a:cs typeface="Consolas" panose="020B0609020204030204" pitchFamily="49" charset="0"/>
              </a:rPr>
              <a:t>-- Creating extension on </a:t>
            </a:r>
            <a:r>
              <a:rPr lang="en-IN" sz="1600" u="none" strike="noStrike" err="1">
                <a:solidFill>
                  <a:schemeClr val="accent6"/>
                </a:solidFill>
                <a:effectLst/>
                <a:latin typeface="Consolas"/>
                <a:cs typeface="Consolas" panose="020B0609020204030204" pitchFamily="49" charset="0"/>
              </a:rPr>
              <a:t>Citus</a:t>
            </a:r>
          </a:p>
          <a:p>
            <a:r>
              <a:rPr lang="en-IN" sz="1600" u="none" strike="noStrike">
                <a:solidFill>
                  <a:schemeClr val="accent1">
                    <a:lumMod val="75000"/>
                  </a:schemeClr>
                </a:solidFill>
                <a:effectLst/>
                <a:latin typeface="Consolas"/>
                <a:cs typeface="Consolas" panose="020B0609020204030204" pitchFamily="49" charset="0"/>
              </a:rPr>
              <a:t>SELECT </a:t>
            </a:r>
            <a:r>
              <a:rPr lang="en-IN" sz="1600" u="none" strike="noStrike" err="1">
                <a:effectLst/>
                <a:latin typeface="Consolas"/>
                <a:cs typeface="Consolas" panose="020B0609020204030204" pitchFamily="49" charset="0"/>
              </a:rPr>
              <a:t>create_extension</a:t>
            </a:r>
            <a:r>
              <a:rPr lang="en-IN" sz="1600" u="none" strike="noStrike">
                <a:solidFill>
                  <a:schemeClr val="accent1">
                    <a:lumMod val="75000"/>
                  </a:schemeClr>
                </a:solidFill>
                <a:effectLst/>
                <a:latin typeface="Consolas"/>
                <a:cs typeface="Consolas" panose="020B0609020204030204" pitchFamily="49" charset="0"/>
              </a:rPr>
              <a:t>('</a:t>
            </a:r>
            <a:r>
              <a:rPr lang="en-IN" sz="1600" u="none" strike="noStrike" err="1">
                <a:solidFill>
                  <a:schemeClr val="accent1">
                    <a:lumMod val="75000"/>
                  </a:schemeClr>
                </a:solidFill>
                <a:effectLst/>
                <a:latin typeface="Consolas"/>
                <a:cs typeface="Consolas" panose="020B0609020204030204" pitchFamily="49" charset="0"/>
              </a:rPr>
              <a:t>postgis</a:t>
            </a:r>
            <a:r>
              <a:rPr lang="en-IN" sz="1600" u="none" strike="noStrike">
                <a:solidFill>
                  <a:schemeClr val="accent1">
                    <a:lumMod val="75000"/>
                  </a:schemeClr>
                </a:solidFill>
                <a:effectLst/>
                <a:latin typeface="Consolas"/>
                <a:cs typeface="Consolas" panose="020B0609020204030204" pitchFamily="49" charset="0"/>
              </a:rPr>
              <a:t>');</a:t>
            </a:r>
          </a:p>
          <a:p>
            <a:endParaRPr lang="en-IN" sz="1600">
              <a:solidFill>
                <a:schemeClr val="accent1">
                  <a:lumMod val="75000"/>
                </a:schemeClr>
              </a:solidFill>
              <a:latin typeface="Consolas" panose="020B0609020204030204" pitchFamily="49" charset="0"/>
              <a:cs typeface="Consolas" panose="020B0609020204030204" pitchFamily="49" charset="0"/>
            </a:endParaRPr>
          </a:p>
          <a:p>
            <a:r>
              <a:rPr lang="en-IN" sz="1400" b="1" err="1">
                <a:latin typeface="Segoe UI"/>
                <a:cs typeface="Segoe UI"/>
              </a:rPr>
              <a:t>PostGIS</a:t>
            </a:r>
            <a:r>
              <a:rPr lang="en-IN" sz="1400" b="1">
                <a:latin typeface="Segoe UI"/>
                <a:cs typeface="Segoe UI"/>
              </a:rPr>
              <a:t> – </a:t>
            </a:r>
            <a:r>
              <a:rPr lang="en-IN" sz="1400">
                <a:latin typeface="Segoe UI"/>
                <a:cs typeface="Segoe UI"/>
              </a:rPr>
              <a:t>Extension </a:t>
            </a:r>
            <a:r>
              <a:rPr lang="en-IN" sz="1400" b="0" i="0" u="none" strike="noStrike">
                <a:solidFill>
                  <a:srgbClr val="202122"/>
                </a:solidFill>
                <a:effectLst/>
                <a:latin typeface="Arial"/>
                <a:cs typeface="Arial"/>
              </a:rPr>
              <a:t>adds support for geographic objects to the </a:t>
            </a:r>
            <a:r>
              <a:rPr lang="en-IN" sz="1400" b="0" i="0" u="none" strike="noStrike">
                <a:solidFill>
                  <a:srgbClr val="0B0080"/>
                </a:solidFill>
                <a:effectLst/>
                <a:latin typeface="Arial"/>
                <a:cs typeface="Arial"/>
                <a:hlinkClick r:id="rId3" tooltip="PostgreSQL"/>
              </a:rPr>
              <a:t>PostgreSQL</a:t>
            </a:r>
            <a:r>
              <a:rPr lang="en-IN" sz="1400" b="0" i="0" u="none" strike="noStrike">
                <a:solidFill>
                  <a:srgbClr val="202122"/>
                </a:solidFill>
                <a:effectLst/>
                <a:latin typeface="Arial"/>
                <a:cs typeface="Arial"/>
              </a:rPr>
              <a:t> object-relational database</a:t>
            </a:r>
          </a:p>
          <a:p>
            <a:endParaRPr lang="en-IN" sz="1400" b="1">
              <a:latin typeface="Segoe UI" panose="020B0502040204020203" pitchFamily="34" charset="0"/>
              <a:cs typeface="Segoe UI" panose="020B0502040204020203" pitchFamily="34" charset="0"/>
            </a:endParaRPr>
          </a:p>
          <a:p>
            <a:r>
              <a:rPr lang="en-IN" sz="1400" b="1">
                <a:solidFill>
                  <a:schemeClr val="accent2"/>
                </a:solidFill>
                <a:latin typeface="Segoe UI"/>
                <a:cs typeface="Segoe UI"/>
              </a:rPr>
              <a:t>Guy Carpenter</a:t>
            </a:r>
            <a:r>
              <a:rPr lang="en-IN" sz="1400" b="1">
                <a:latin typeface="Segoe UI"/>
                <a:cs typeface="Segoe UI"/>
              </a:rPr>
              <a:t> </a:t>
            </a:r>
            <a:r>
              <a:rPr lang="en-IN" sz="1400">
                <a:latin typeface="Segoe UI"/>
                <a:cs typeface="Segoe UI"/>
              </a:rPr>
              <a:t>– Provides data insights to major Insurance players across the world helping them analyse policies in different spheres like Reinsurance, Risk management &amp; Financial management to its Clients. With sample queries like below they try to associate catastrophe dataset against Client’s policies dataset to perform real time spatial data analysis &amp; identify the impact of such events</a:t>
            </a:r>
          </a:p>
          <a:p>
            <a:endParaRPr lang="en-IN" sz="1400">
              <a:latin typeface="Segoe UI" panose="020B0502040204020203" pitchFamily="34" charset="0"/>
              <a:cs typeface="Segoe UI" panose="020B0502040204020203" pitchFamily="34" charset="0"/>
            </a:endParaRPr>
          </a:p>
          <a:p>
            <a:r>
              <a:rPr lang="en-IN" sz="1400">
                <a:solidFill>
                  <a:schemeClr val="accent6"/>
                </a:solidFill>
                <a:latin typeface="Segoe UI"/>
                <a:cs typeface="Segoe UI"/>
              </a:rPr>
              <a:t>-- Query uses geometric datatypes &amp; spatial function</a:t>
            </a:r>
          </a:p>
          <a:p>
            <a:r>
              <a:rPr lang="en-IN" sz="1400">
                <a:solidFill>
                  <a:schemeClr val="accent1">
                    <a:lumMod val="75000"/>
                  </a:schemeClr>
                </a:solidFill>
                <a:latin typeface="Consolas"/>
                <a:cs typeface="Consolas" panose="020B0609020204030204" pitchFamily="49" charset="0"/>
              </a:rPr>
              <a:t>SELECT</a:t>
            </a:r>
            <a:r>
              <a:rPr lang="en-IN" sz="1400">
                <a:latin typeface="Consolas"/>
                <a:cs typeface="Consolas" panose="020B0609020204030204" pitchFamily="49" charset="0"/>
              </a:rPr>
              <a:t> COUNT(*) ,</a:t>
            </a:r>
            <a:r>
              <a:rPr lang="en-IN" sz="1400" err="1">
                <a:latin typeface="Consolas"/>
                <a:cs typeface="Consolas" panose="020B0609020204030204" pitchFamily="49" charset="0"/>
              </a:rPr>
              <a:t>storm_name</a:t>
            </a:r>
            <a:r>
              <a:rPr lang="en-IN" sz="1400">
                <a:latin typeface="Consolas"/>
                <a:cs typeface="Consolas" panose="020B0609020204030204" pitchFamily="49" charset="0"/>
              </a:rPr>
              <a:t> ,</a:t>
            </a:r>
            <a:r>
              <a:rPr lang="en-IN" sz="1400" err="1">
                <a:latin typeface="Consolas"/>
                <a:cs typeface="Consolas" panose="020B0609020204030204" pitchFamily="49" charset="0"/>
              </a:rPr>
              <a:t>migration_source_name</a:t>
            </a:r>
            <a:r>
              <a:rPr lang="en-IN" sz="1400">
                <a:latin typeface="Consolas"/>
                <a:cs typeface="Consolas" panose="020B0609020204030204" pitchFamily="49" charset="0"/>
              </a:rPr>
              <a:t> </a:t>
            </a:r>
            <a:r>
              <a:rPr lang="en-IN" sz="1400">
                <a:solidFill>
                  <a:schemeClr val="accent1">
                    <a:lumMod val="75000"/>
                  </a:schemeClr>
                </a:solidFill>
                <a:latin typeface="Consolas"/>
                <a:cs typeface="Consolas" panose="020B0609020204030204" pitchFamily="49" charset="0"/>
              </a:rPr>
              <a:t>FROM</a:t>
            </a:r>
            <a:r>
              <a:rPr lang="en-IN" sz="1400">
                <a:latin typeface="Consolas"/>
                <a:cs typeface="Consolas" panose="020B0609020204030204" pitchFamily="49" charset="0"/>
              </a:rPr>
              <a:t> </a:t>
            </a:r>
            <a:r>
              <a:rPr lang="en-IN" sz="1400" err="1">
                <a:latin typeface="Consolas"/>
                <a:cs typeface="Consolas" panose="020B0609020204030204" pitchFamily="49" charset="0"/>
              </a:rPr>
              <a:t>policy_polygon_data</a:t>
            </a:r>
            <a:r>
              <a:rPr lang="en-IN" sz="1400">
                <a:latin typeface="Consolas"/>
                <a:cs typeface="Consolas" panose="020B0609020204030204" pitchFamily="49" charset="0"/>
              </a:rPr>
              <a:t> p</a:t>
            </a:r>
          </a:p>
          <a:p>
            <a:r>
              <a:rPr lang="en-IN" sz="1400">
                <a:solidFill>
                  <a:schemeClr val="accent1">
                    <a:lumMod val="75000"/>
                  </a:schemeClr>
                </a:solidFill>
                <a:latin typeface="Consolas"/>
                <a:cs typeface="Consolas" panose="020B0609020204030204" pitchFamily="49" charset="0"/>
              </a:rPr>
              <a:t>JOIN</a:t>
            </a:r>
            <a:r>
              <a:rPr lang="en-IN" sz="1400">
                <a:latin typeface="Consolas"/>
                <a:cs typeface="Consolas" panose="020B0609020204030204" pitchFamily="49" charset="0"/>
              </a:rPr>
              <a:t> </a:t>
            </a:r>
            <a:r>
              <a:rPr lang="en-IN" sz="1400" err="1">
                <a:latin typeface="Consolas"/>
                <a:cs typeface="Consolas" panose="020B0609020204030204" pitchFamily="49" charset="0"/>
              </a:rPr>
              <a:t>catastrophe_data</a:t>
            </a:r>
            <a:r>
              <a:rPr lang="en-IN" sz="1400">
                <a:latin typeface="Consolas"/>
                <a:cs typeface="Consolas" panose="020B0609020204030204" pitchFamily="49" charset="0"/>
              </a:rPr>
              <a:t> c </a:t>
            </a:r>
            <a:br>
              <a:rPr lang="en-IN" sz="1400">
                <a:latin typeface="Consolas" panose="020B0609020204030204" pitchFamily="49" charset="0"/>
                <a:cs typeface="Consolas" panose="020B0609020204030204" pitchFamily="49" charset="0"/>
              </a:rPr>
            </a:br>
            <a:r>
              <a:rPr lang="en-IN" sz="1400">
                <a:solidFill>
                  <a:schemeClr val="accent1">
                    <a:lumMod val="75000"/>
                  </a:schemeClr>
                </a:solidFill>
                <a:latin typeface="Consolas"/>
                <a:cs typeface="Consolas" panose="020B0609020204030204" pitchFamily="49" charset="0"/>
              </a:rPr>
              <a:t>WHERE</a:t>
            </a:r>
            <a:r>
              <a:rPr lang="en-IN" sz="1400">
                <a:latin typeface="Consolas"/>
                <a:cs typeface="Consolas" panose="020B0609020204030204" pitchFamily="49" charset="0"/>
              </a:rPr>
              <a:t> </a:t>
            </a:r>
            <a:r>
              <a:rPr lang="en-IN" sz="1400" b="1" err="1">
                <a:latin typeface="Consolas"/>
                <a:cs typeface="Consolas" panose="020B0609020204030204" pitchFamily="49" charset="0"/>
              </a:rPr>
              <a:t>st_intersect</a:t>
            </a:r>
            <a:r>
              <a:rPr lang="en-IN" sz="1400">
                <a:latin typeface="Consolas"/>
                <a:cs typeface="Consolas" panose="020B0609020204030204" pitchFamily="49" charset="0"/>
              </a:rPr>
              <a:t>(</a:t>
            </a:r>
            <a:r>
              <a:rPr lang="en-IN" sz="1400" err="1">
                <a:latin typeface="Consolas"/>
                <a:cs typeface="Consolas" panose="020B0609020204030204" pitchFamily="49" charset="0"/>
              </a:rPr>
              <a:t>p.shape,c.shape</a:t>
            </a:r>
            <a:r>
              <a:rPr lang="en-IN" sz="1400">
                <a:latin typeface="Consolas"/>
                <a:cs typeface="Consolas" panose="020B0609020204030204" pitchFamily="49" charset="0"/>
              </a:rPr>
              <a:t>) and </a:t>
            </a:r>
            <a:r>
              <a:rPr lang="en-IN" sz="1400" err="1">
                <a:latin typeface="Consolas"/>
                <a:cs typeface="Consolas" panose="020B0609020204030204" pitchFamily="49" charset="0"/>
              </a:rPr>
              <a:t>storm_name</a:t>
            </a:r>
            <a:r>
              <a:rPr lang="en-IN" sz="1400">
                <a:latin typeface="Consolas"/>
                <a:cs typeface="Consolas" panose="020B0609020204030204" pitchFamily="49" charset="0"/>
              </a:rPr>
              <a:t> =</a:t>
            </a:r>
            <a:r>
              <a:rPr lang="en-IN" sz="1400">
                <a:solidFill>
                  <a:srgbClr val="FF0000"/>
                </a:solidFill>
                <a:latin typeface="Consolas"/>
                <a:cs typeface="Consolas" panose="020B0609020204030204" pitchFamily="49" charset="0"/>
              </a:rPr>
              <a:t>‘IRMA’;</a:t>
            </a:r>
          </a:p>
          <a:p>
            <a:endParaRPr lang="en-US" sz="1400">
              <a:solidFill>
                <a:schemeClr val="accent1">
                  <a:lumMod val="75000"/>
                </a:schemeClr>
              </a:solidFill>
              <a:latin typeface="Consolas" panose="020B0609020204030204" pitchFamily="49" charset="0"/>
              <a:cs typeface="Consolas" panose="020B0609020204030204" pitchFamily="49" charset="0"/>
            </a:endParaRPr>
          </a:p>
          <a:p>
            <a:r>
              <a:rPr lang="en-US" sz="1400">
                <a:solidFill>
                  <a:schemeClr val="accent1">
                    <a:lumMod val="75000"/>
                  </a:schemeClr>
                </a:solidFill>
                <a:latin typeface="Consolas"/>
                <a:cs typeface="Consolas" panose="020B0609020204030204" pitchFamily="49" charset="0"/>
              </a:rPr>
              <a:t>OR </a:t>
            </a:r>
            <a:endParaRPr lang="en-US" sz="1400">
              <a:solidFill>
                <a:schemeClr val="accent1">
                  <a:lumMod val="75000"/>
                </a:schemeClr>
              </a:solidFill>
              <a:latin typeface="Consolas" panose="020B0609020204030204" pitchFamily="49" charset="0"/>
              <a:cs typeface="Consolas" panose="020B0609020204030204" pitchFamily="49" charset="0"/>
            </a:endParaRPr>
          </a:p>
          <a:p>
            <a:r>
              <a:rPr lang="en-US" sz="1400">
                <a:solidFill>
                  <a:schemeClr val="accent1">
                    <a:lumMod val="75000"/>
                  </a:schemeClr>
                </a:solidFill>
                <a:latin typeface="Consolas"/>
                <a:cs typeface="Consolas" panose="020B0609020204030204" pitchFamily="49" charset="0"/>
              </a:rPr>
              <a:t>WHERE </a:t>
            </a:r>
            <a:r>
              <a:rPr lang="en-US" sz="1400" b="1" err="1">
                <a:latin typeface="Consolas"/>
                <a:cs typeface="Consolas" panose="020B0609020204030204" pitchFamily="49" charset="0"/>
              </a:rPr>
              <a:t>st_dwithin</a:t>
            </a:r>
            <a:r>
              <a:rPr lang="en-US" sz="1400">
                <a:latin typeface="Consolas"/>
                <a:cs typeface="Consolas" panose="020B0609020204030204" pitchFamily="49" charset="0"/>
              </a:rPr>
              <a:t>(geography(</a:t>
            </a:r>
            <a:r>
              <a:rPr lang="en-US" sz="1400" err="1">
                <a:latin typeface="Consolas"/>
                <a:cs typeface="Consolas" panose="020B0609020204030204" pitchFamily="49" charset="0"/>
              </a:rPr>
              <a:t>p.shape</a:t>
            </a:r>
            <a:r>
              <a:rPr lang="en-US" sz="1400">
                <a:latin typeface="Consolas"/>
                <a:cs typeface="Consolas" panose="020B0609020204030204" pitchFamily="49" charset="0"/>
              </a:rPr>
              <a:t>), geography(</a:t>
            </a:r>
            <a:r>
              <a:rPr lang="en-US" sz="1400" err="1">
                <a:latin typeface="Consolas"/>
                <a:cs typeface="Consolas" panose="020B0609020204030204" pitchFamily="49" charset="0"/>
              </a:rPr>
              <a:t>c.shape</a:t>
            </a:r>
            <a:r>
              <a:rPr lang="en-US" sz="1400">
                <a:latin typeface="Consolas"/>
                <a:cs typeface="Consolas" panose="020B0609020204030204" pitchFamily="49" charset="0"/>
              </a:rPr>
              <a:t>),16090);</a:t>
            </a:r>
            <a:r>
              <a:rPr lang="en-US" sz="1400">
                <a:latin typeface="Segoe UI"/>
                <a:cs typeface="Segoe UI"/>
              </a:rPr>
              <a:t> </a:t>
            </a:r>
            <a:r>
              <a:rPr lang="en-US" sz="1400">
                <a:solidFill>
                  <a:schemeClr val="accent6"/>
                </a:solidFill>
                <a:latin typeface="Segoe UI"/>
                <a:cs typeface="Segoe UI"/>
              </a:rPr>
              <a:t>-- helps to look in the vicinity of 16 miles.</a:t>
            </a:r>
          </a:p>
          <a:p>
            <a:endParaRPr lang="en-US" sz="1400">
              <a:latin typeface="Segoe UI" panose="020B0502040204020203" pitchFamily="34" charset="0"/>
              <a:cs typeface="Segoe UI" panose="020B0502040204020203" pitchFamily="34" charset="0"/>
            </a:endParaRPr>
          </a:p>
          <a:p>
            <a:r>
              <a:rPr lang="en-US" sz="1400">
                <a:latin typeface="Segoe UI"/>
                <a:cs typeface="Segoe UI"/>
              </a:rPr>
              <a:t>Catastrophe may include Hurricane, Storms, Earthquakes, Wildfire, Flood </a:t>
            </a:r>
            <a:r>
              <a:rPr lang="en-US" sz="1400" err="1">
                <a:latin typeface="Segoe UI"/>
                <a:cs typeface="Segoe UI"/>
              </a:rPr>
              <a:t>etc</a:t>
            </a:r>
            <a:endParaRPr lang="en-US" sz="1400">
              <a:latin typeface="Segoe UI"/>
              <a:cs typeface="Segoe UI"/>
            </a:endParaRPr>
          </a:p>
        </p:txBody>
      </p:sp>
      <p:sp>
        <p:nvSpPr>
          <p:cNvPr id="5" name="TextBox 4">
            <a:extLst>
              <a:ext uri="{FF2B5EF4-FFF2-40B4-BE49-F238E27FC236}">
                <a16:creationId xmlns:a16="http://schemas.microsoft.com/office/drawing/2014/main" id="{26D41DDE-FE09-4CF0-9F76-87C093C7BB77}"/>
              </a:ext>
            </a:extLst>
          </p:cNvPr>
          <p:cNvSpPr txBox="1"/>
          <p:nvPr/>
        </p:nvSpPr>
        <p:spPr>
          <a:xfrm>
            <a:off x="838200" y="6032203"/>
            <a:ext cx="4511566" cy="307777"/>
          </a:xfrm>
          <a:prstGeom prst="rect">
            <a:avLst/>
          </a:prstGeom>
          <a:noFill/>
        </p:spPr>
        <p:txBody>
          <a:bodyPr wrap="square">
            <a:spAutoFit/>
          </a:bodyPr>
          <a:lstStyle/>
          <a:p>
            <a:r>
              <a:rPr lang="en-US" sz="1400">
                <a:solidFill>
                  <a:srgbClr val="0070C0"/>
                </a:solidFill>
                <a:latin typeface="Segoe UI" panose="020B0502040204020203" pitchFamily="34" charset="0"/>
                <a:cs typeface="Segoe UI" panose="020B0502040204020203" pitchFamily="34" charset="0"/>
              </a:rPr>
              <a:t>https://</a:t>
            </a:r>
            <a:r>
              <a:rPr lang="en-US" sz="1400" err="1">
                <a:solidFill>
                  <a:srgbClr val="0070C0"/>
                </a:solidFill>
                <a:latin typeface="Segoe UI" panose="020B0502040204020203" pitchFamily="34" charset="0"/>
                <a:cs typeface="Segoe UI" panose="020B0502040204020203" pitchFamily="34" charset="0"/>
              </a:rPr>
              <a:t>www.youtube.com</a:t>
            </a:r>
            <a:r>
              <a:rPr lang="en-US" sz="1400">
                <a:solidFill>
                  <a:srgbClr val="0070C0"/>
                </a:solidFill>
                <a:latin typeface="Segoe UI" panose="020B0502040204020203" pitchFamily="34" charset="0"/>
                <a:cs typeface="Segoe UI" panose="020B0502040204020203" pitchFamily="34" charset="0"/>
              </a:rPr>
              <a:t>/</a:t>
            </a:r>
            <a:r>
              <a:rPr lang="en-US" sz="1400" err="1">
                <a:solidFill>
                  <a:srgbClr val="0070C0"/>
                </a:solidFill>
                <a:latin typeface="Segoe UI" panose="020B0502040204020203" pitchFamily="34" charset="0"/>
                <a:cs typeface="Segoe UI" panose="020B0502040204020203" pitchFamily="34" charset="0"/>
              </a:rPr>
              <a:t>watch?v</a:t>
            </a:r>
            <a:r>
              <a:rPr lang="en-US" sz="1400">
                <a:solidFill>
                  <a:srgbClr val="0070C0"/>
                </a:solidFill>
                <a:latin typeface="Segoe UI" panose="020B0502040204020203" pitchFamily="34" charset="0"/>
                <a:cs typeface="Segoe UI" panose="020B0502040204020203" pitchFamily="34" charset="0"/>
              </a:rPr>
              <a:t>=</a:t>
            </a:r>
            <a:r>
              <a:rPr lang="en-US" sz="1400" err="1">
                <a:solidFill>
                  <a:srgbClr val="0070C0"/>
                </a:solidFill>
                <a:latin typeface="Segoe UI" panose="020B0502040204020203" pitchFamily="34" charset="0"/>
                <a:cs typeface="Segoe UI" panose="020B0502040204020203" pitchFamily="34" charset="0"/>
              </a:rPr>
              <a:t>vbDmwEgNFHs</a:t>
            </a:r>
            <a:endParaRPr lang="en-US" sz="140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8378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xagon 8" title="Single node showing several shards on it">
            <a:extLst>
              <a:ext uri="{FF2B5EF4-FFF2-40B4-BE49-F238E27FC236}">
                <a16:creationId xmlns:a16="http://schemas.microsoft.com/office/drawing/2014/main" id="{28801251-E173-6456-97C7-E472DE89D85C}"/>
              </a:ext>
            </a:extLst>
          </p:cNvPr>
          <p:cNvSpPr/>
          <p:nvPr/>
        </p:nvSpPr>
        <p:spPr>
          <a:xfrm>
            <a:off x="2291539" y="3338887"/>
            <a:ext cx="1335091" cy="914400"/>
          </a:xfrm>
          <a:prstGeom prst="hexagon">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Straight Connector 41" title="visual designed arrow">
            <a:extLst>
              <a:ext uri="{FF2B5EF4-FFF2-40B4-BE49-F238E27FC236}">
                <a16:creationId xmlns:a16="http://schemas.microsoft.com/office/drawing/2014/main" id="{BD67F894-BA95-A3D0-EF53-8887B587B3BC}"/>
              </a:ext>
            </a:extLst>
          </p:cNvPr>
          <p:cNvCxnSpPr>
            <a:cxnSpLocks/>
          </p:cNvCxnSpPr>
          <p:nvPr/>
        </p:nvCxnSpPr>
        <p:spPr>
          <a:xfrm>
            <a:off x="1192408" y="3638883"/>
            <a:ext cx="624017"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title="visual designed arrow">
            <a:extLst>
              <a:ext uri="{FF2B5EF4-FFF2-40B4-BE49-F238E27FC236}">
                <a16:creationId xmlns:a16="http://schemas.microsoft.com/office/drawing/2014/main" id="{EEE12C0A-30E4-E9DB-9703-3FF0EA8C166E}"/>
              </a:ext>
            </a:extLst>
          </p:cNvPr>
          <p:cNvCxnSpPr>
            <a:cxnSpLocks/>
          </p:cNvCxnSpPr>
          <p:nvPr/>
        </p:nvCxnSpPr>
        <p:spPr>
          <a:xfrm>
            <a:off x="1192408" y="3997911"/>
            <a:ext cx="624017"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title="visual designed arrow">
            <a:extLst>
              <a:ext uri="{FF2B5EF4-FFF2-40B4-BE49-F238E27FC236}">
                <a16:creationId xmlns:a16="http://schemas.microsoft.com/office/drawing/2014/main" id="{BDADE45D-C9AD-38E9-F7FC-45113DE12804}"/>
              </a:ext>
            </a:extLst>
          </p:cNvPr>
          <p:cNvCxnSpPr>
            <a:cxnSpLocks/>
            <a:endCxn id="9" idx="2"/>
          </p:cNvCxnSpPr>
          <p:nvPr/>
        </p:nvCxnSpPr>
        <p:spPr>
          <a:xfrm>
            <a:off x="1816425" y="3997911"/>
            <a:ext cx="703714" cy="255376"/>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title="visual designed arrow">
            <a:extLst>
              <a:ext uri="{FF2B5EF4-FFF2-40B4-BE49-F238E27FC236}">
                <a16:creationId xmlns:a16="http://schemas.microsoft.com/office/drawing/2014/main" id="{A935DABB-3D57-5E0D-A98C-D0D04BFCF8B8}"/>
              </a:ext>
            </a:extLst>
          </p:cNvPr>
          <p:cNvCxnSpPr>
            <a:cxnSpLocks/>
            <a:endCxn id="9" idx="4"/>
          </p:cNvCxnSpPr>
          <p:nvPr/>
        </p:nvCxnSpPr>
        <p:spPr>
          <a:xfrm flipV="1">
            <a:off x="1816425" y="3338887"/>
            <a:ext cx="703714" cy="299996"/>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title="visual designed arrow">
            <a:extLst>
              <a:ext uri="{FF2B5EF4-FFF2-40B4-BE49-F238E27FC236}">
                <a16:creationId xmlns:a16="http://schemas.microsoft.com/office/drawing/2014/main" id="{F2F860A9-CFD4-69E8-74F5-28ABA8485648}"/>
              </a:ext>
            </a:extLst>
          </p:cNvPr>
          <p:cNvCxnSpPr>
            <a:cxnSpLocks/>
            <a:endCxn id="9" idx="3"/>
          </p:cNvCxnSpPr>
          <p:nvPr/>
        </p:nvCxnSpPr>
        <p:spPr>
          <a:xfrm>
            <a:off x="932917" y="3796087"/>
            <a:ext cx="1358622"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Hexagon 139" descr="Representing scale out from single node option" title="Coordinator in multi-node set up">
            <a:extLst>
              <a:ext uri="{FF2B5EF4-FFF2-40B4-BE49-F238E27FC236}">
                <a16:creationId xmlns:a16="http://schemas.microsoft.com/office/drawing/2014/main" id="{5FCABF67-7E3F-40E5-C718-BA38170A8CC6}"/>
              </a:ext>
            </a:extLst>
          </p:cNvPr>
          <p:cNvSpPr/>
          <p:nvPr/>
        </p:nvSpPr>
        <p:spPr>
          <a:xfrm>
            <a:off x="6707314" y="3318476"/>
            <a:ext cx="1209920" cy="955221"/>
          </a:xfrm>
          <a:prstGeom prst="hexagon">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Connector 140" title="visual designed arrow">
            <a:extLst>
              <a:ext uri="{FF2B5EF4-FFF2-40B4-BE49-F238E27FC236}">
                <a16:creationId xmlns:a16="http://schemas.microsoft.com/office/drawing/2014/main" id="{83821ADA-4FC2-4AB3-485D-BF9FC8EA5ADA}"/>
              </a:ext>
            </a:extLst>
          </p:cNvPr>
          <p:cNvCxnSpPr>
            <a:cxnSpLocks/>
          </p:cNvCxnSpPr>
          <p:nvPr/>
        </p:nvCxnSpPr>
        <p:spPr>
          <a:xfrm>
            <a:off x="5920190" y="3659312"/>
            <a:ext cx="312009"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2" name="Straight Connector 141" title="visual designed arrow">
            <a:extLst>
              <a:ext uri="{FF2B5EF4-FFF2-40B4-BE49-F238E27FC236}">
                <a16:creationId xmlns:a16="http://schemas.microsoft.com/office/drawing/2014/main" id="{45C494DD-D1AE-5E4A-568A-215914E45DF1}"/>
              </a:ext>
            </a:extLst>
          </p:cNvPr>
          <p:cNvCxnSpPr>
            <a:cxnSpLocks/>
          </p:cNvCxnSpPr>
          <p:nvPr/>
        </p:nvCxnSpPr>
        <p:spPr>
          <a:xfrm>
            <a:off x="5920190" y="3980584"/>
            <a:ext cx="312009" cy="37756"/>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3" name="Straight Connector 142" title="visual designed arrow">
            <a:extLst>
              <a:ext uri="{FF2B5EF4-FFF2-40B4-BE49-F238E27FC236}">
                <a16:creationId xmlns:a16="http://schemas.microsoft.com/office/drawing/2014/main" id="{474265CE-C048-A45A-A93E-92F9934AA8D7}"/>
              </a:ext>
            </a:extLst>
          </p:cNvPr>
          <p:cNvCxnSpPr>
            <a:cxnSpLocks/>
            <a:endCxn id="140" idx="2"/>
          </p:cNvCxnSpPr>
          <p:nvPr/>
        </p:nvCxnSpPr>
        <p:spPr>
          <a:xfrm>
            <a:off x="6232199" y="4018340"/>
            <a:ext cx="713920" cy="255357"/>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4" name="Straight Connector 143" title="visual designed arrow">
            <a:extLst>
              <a:ext uri="{FF2B5EF4-FFF2-40B4-BE49-F238E27FC236}">
                <a16:creationId xmlns:a16="http://schemas.microsoft.com/office/drawing/2014/main" id="{62223FE8-A8A6-5DDB-2564-6CC40F5E3E28}"/>
              </a:ext>
            </a:extLst>
          </p:cNvPr>
          <p:cNvCxnSpPr>
            <a:cxnSpLocks/>
            <a:endCxn id="140" idx="4"/>
          </p:cNvCxnSpPr>
          <p:nvPr/>
        </p:nvCxnSpPr>
        <p:spPr>
          <a:xfrm flipV="1">
            <a:off x="6232199" y="3318476"/>
            <a:ext cx="713920" cy="340836"/>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5" name="Straight Connector 144" title="visual designed arrow">
            <a:extLst>
              <a:ext uri="{FF2B5EF4-FFF2-40B4-BE49-F238E27FC236}">
                <a16:creationId xmlns:a16="http://schemas.microsoft.com/office/drawing/2014/main" id="{CD0F515B-0AF3-1807-9F76-0EBCF929DA53}"/>
              </a:ext>
            </a:extLst>
          </p:cNvPr>
          <p:cNvCxnSpPr>
            <a:cxnSpLocks/>
            <a:endCxn id="140" idx="3"/>
          </p:cNvCxnSpPr>
          <p:nvPr/>
        </p:nvCxnSpPr>
        <p:spPr>
          <a:xfrm flipV="1">
            <a:off x="5804193" y="3796087"/>
            <a:ext cx="903121" cy="20419"/>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7" name="Hexagon 146" descr="Worker nodes typically stores actual data of the customer" title="Worker node in multi-node set up">
            <a:extLst>
              <a:ext uri="{FF2B5EF4-FFF2-40B4-BE49-F238E27FC236}">
                <a16:creationId xmlns:a16="http://schemas.microsoft.com/office/drawing/2014/main" id="{5C7CE660-AF82-1CD0-B590-73332AD5A86D}"/>
              </a:ext>
            </a:extLst>
          </p:cNvPr>
          <p:cNvSpPr/>
          <p:nvPr/>
        </p:nvSpPr>
        <p:spPr>
          <a:xfrm>
            <a:off x="10096404" y="4026609"/>
            <a:ext cx="1209920" cy="929498"/>
          </a:xfrm>
          <a:prstGeom prst="hexagon">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Hexagon 148" title="Worker node in multi-node set up">
            <a:extLst>
              <a:ext uri="{FF2B5EF4-FFF2-40B4-BE49-F238E27FC236}">
                <a16:creationId xmlns:a16="http://schemas.microsoft.com/office/drawing/2014/main" id="{D4E7CDC3-F4F4-AAD1-E34C-2B7DCD9EB848}"/>
              </a:ext>
            </a:extLst>
          </p:cNvPr>
          <p:cNvSpPr/>
          <p:nvPr/>
        </p:nvSpPr>
        <p:spPr>
          <a:xfrm>
            <a:off x="9134485" y="3359317"/>
            <a:ext cx="1210668" cy="869466"/>
          </a:xfrm>
          <a:prstGeom prst="hexagon">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Hexagon 150" title="Worker node in multi-node set up">
            <a:extLst>
              <a:ext uri="{FF2B5EF4-FFF2-40B4-BE49-F238E27FC236}">
                <a16:creationId xmlns:a16="http://schemas.microsoft.com/office/drawing/2014/main" id="{C382E7EC-6145-3760-CA57-62CB900FD30C}"/>
              </a:ext>
            </a:extLst>
          </p:cNvPr>
          <p:cNvSpPr/>
          <p:nvPr/>
        </p:nvSpPr>
        <p:spPr>
          <a:xfrm>
            <a:off x="10048782" y="2617203"/>
            <a:ext cx="1257299" cy="906159"/>
          </a:xfrm>
          <a:prstGeom prst="hexagon">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4" name="Rectangle 173" title="smaller shard in single node">
            <a:extLst>
              <a:ext uri="{FF2B5EF4-FFF2-40B4-BE49-F238E27FC236}">
                <a16:creationId xmlns:a16="http://schemas.microsoft.com/office/drawing/2014/main" id="{68084171-1C72-7542-A48B-11DF5C5FA52F}"/>
              </a:ext>
            </a:extLst>
          </p:cNvPr>
          <p:cNvSpPr/>
          <p:nvPr/>
        </p:nvSpPr>
        <p:spPr>
          <a:xfrm>
            <a:off x="2827783" y="386130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title="smaller shard in single node">
            <a:extLst>
              <a:ext uri="{FF2B5EF4-FFF2-40B4-BE49-F238E27FC236}">
                <a16:creationId xmlns:a16="http://schemas.microsoft.com/office/drawing/2014/main" id="{67D63344-616A-9B48-E998-D3B669E6BEAA}"/>
              </a:ext>
            </a:extLst>
          </p:cNvPr>
          <p:cNvSpPr/>
          <p:nvPr/>
        </p:nvSpPr>
        <p:spPr>
          <a:xfrm>
            <a:off x="2533206" y="386130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title="smaller shard in single node">
            <a:extLst>
              <a:ext uri="{FF2B5EF4-FFF2-40B4-BE49-F238E27FC236}">
                <a16:creationId xmlns:a16="http://schemas.microsoft.com/office/drawing/2014/main" id="{50B2D13D-DB67-B4EA-D7A3-45637AE29819}"/>
              </a:ext>
            </a:extLst>
          </p:cNvPr>
          <p:cNvSpPr/>
          <p:nvPr/>
        </p:nvSpPr>
        <p:spPr>
          <a:xfrm>
            <a:off x="3144457" y="35702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title="smaller shard in single node">
            <a:extLst>
              <a:ext uri="{FF2B5EF4-FFF2-40B4-BE49-F238E27FC236}">
                <a16:creationId xmlns:a16="http://schemas.microsoft.com/office/drawing/2014/main" id="{228D8000-96F8-987A-56F0-9D12B9267CBE}"/>
              </a:ext>
            </a:extLst>
          </p:cNvPr>
          <p:cNvSpPr/>
          <p:nvPr/>
        </p:nvSpPr>
        <p:spPr>
          <a:xfrm>
            <a:off x="2821892" y="35702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title="smaller shard in single node">
            <a:extLst>
              <a:ext uri="{FF2B5EF4-FFF2-40B4-BE49-F238E27FC236}">
                <a16:creationId xmlns:a16="http://schemas.microsoft.com/office/drawing/2014/main" id="{EEAE9062-B0C2-7D8A-0A24-C069033247C6}"/>
              </a:ext>
            </a:extLst>
          </p:cNvPr>
          <p:cNvSpPr/>
          <p:nvPr/>
        </p:nvSpPr>
        <p:spPr>
          <a:xfrm>
            <a:off x="2520440" y="35702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title="smaller shard in single node">
            <a:extLst>
              <a:ext uri="{FF2B5EF4-FFF2-40B4-BE49-F238E27FC236}">
                <a16:creationId xmlns:a16="http://schemas.microsoft.com/office/drawing/2014/main" id="{3C42133A-FA21-7227-3C97-42BBA7A6EAB7}"/>
              </a:ext>
            </a:extLst>
          </p:cNvPr>
          <p:cNvSpPr/>
          <p:nvPr/>
        </p:nvSpPr>
        <p:spPr>
          <a:xfrm>
            <a:off x="3144157" y="3847234"/>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title="smaller shard in multi node">
            <a:extLst>
              <a:ext uri="{FF2B5EF4-FFF2-40B4-BE49-F238E27FC236}">
                <a16:creationId xmlns:a16="http://schemas.microsoft.com/office/drawing/2014/main" id="{5FC758EC-680B-9955-2562-4CC29058B0DF}"/>
              </a:ext>
            </a:extLst>
          </p:cNvPr>
          <p:cNvSpPr/>
          <p:nvPr/>
        </p:nvSpPr>
        <p:spPr>
          <a:xfrm>
            <a:off x="7185057" y="386560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title="smaller shard in multi node">
            <a:extLst>
              <a:ext uri="{FF2B5EF4-FFF2-40B4-BE49-F238E27FC236}">
                <a16:creationId xmlns:a16="http://schemas.microsoft.com/office/drawing/2014/main" id="{0FA6EF19-766E-BEEE-81F2-4589DF8659F5}"/>
              </a:ext>
            </a:extLst>
          </p:cNvPr>
          <p:cNvSpPr/>
          <p:nvPr/>
        </p:nvSpPr>
        <p:spPr>
          <a:xfrm>
            <a:off x="6890480" y="386560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title="smaller shard in multi node">
            <a:extLst>
              <a:ext uri="{FF2B5EF4-FFF2-40B4-BE49-F238E27FC236}">
                <a16:creationId xmlns:a16="http://schemas.microsoft.com/office/drawing/2014/main" id="{5C304955-4A3D-C154-4ECF-86AA15EA8FB2}"/>
              </a:ext>
            </a:extLst>
          </p:cNvPr>
          <p:cNvSpPr/>
          <p:nvPr/>
        </p:nvSpPr>
        <p:spPr>
          <a:xfrm>
            <a:off x="7501731" y="35745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title="smaller shard in multi node">
            <a:extLst>
              <a:ext uri="{FF2B5EF4-FFF2-40B4-BE49-F238E27FC236}">
                <a16:creationId xmlns:a16="http://schemas.microsoft.com/office/drawing/2014/main" id="{59029B85-FD68-54DC-6850-A82FB7023995}"/>
              </a:ext>
            </a:extLst>
          </p:cNvPr>
          <p:cNvSpPr/>
          <p:nvPr/>
        </p:nvSpPr>
        <p:spPr>
          <a:xfrm>
            <a:off x="7179166" y="35745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title="smaller shard in multi node">
            <a:extLst>
              <a:ext uri="{FF2B5EF4-FFF2-40B4-BE49-F238E27FC236}">
                <a16:creationId xmlns:a16="http://schemas.microsoft.com/office/drawing/2014/main" id="{1EE1DD58-7B3C-CA1C-5C64-C36559109422}"/>
              </a:ext>
            </a:extLst>
          </p:cNvPr>
          <p:cNvSpPr/>
          <p:nvPr/>
        </p:nvSpPr>
        <p:spPr>
          <a:xfrm>
            <a:off x="6877714" y="357453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title="smaller shard in multi node">
            <a:extLst>
              <a:ext uri="{FF2B5EF4-FFF2-40B4-BE49-F238E27FC236}">
                <a16:creationId xmlns:a16="http://schemas.microsoft.com/office/drawing/2014/main" id="{A99A2DAB-3869-CAF8-787E-0A13C0F3B4EF}"/>
              </a:ext>
            </a:extLst>
          </p:cNvPr>
          <p:cNvSpPr/>
          <p:nvPr/>
        </p:nvSpPr>
        <p:spPr>
          <a:xfrm>
            <a:off x="7501431" y="3851534"/>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title="smaller shard in multi node on worker">
            <a:extLst>
              <a:ext uri="{FF2B5EF4-FFF2-40B4-BE49-F238E27FC236}">
                <a16:creationId xmlns:a16="http://schemas.microsoft.com/office/drawing/2014/main" id="{7980709E-5C57-434B-B94E-5F0A830288F9}"/>
              </a:ext>
            </a:extLst>
          </p:cNvPr>
          <p:cNvSpPr/>
          <p:nvPr/>
        </p:nvSpPr>
        <p:spPr>
          <a:xfrm>
            <a:off x="10565198" y="3120768"/>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title="smaller shard in multi node on worker">
            <a:extLst>
              <a:ext uri="{FF2B5EF4-FFF2-40B4-BE49-F238E27FC236}">
                <a16:creationId xmlns:a16="http://schemas.microsoft.com/office/drawing/2014/main" id="{0767AC79-72D5-87F3-F27A-FE8980CD181E}"/>
              </a:ext>
            </a:extLst>
          </p:cNvPr>
          <p:cNvSpPr/>
          <p:nvPr/>
        </p:nvSpPr>
        <p:spPr>
          <a:xfrm>
            <a:off x="10270621" y="3120768"/>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title="smaller shard in multi node on worker">
            <a:extLst>
              <a:ext uri="{FF2B5EF4-FFF2-40B4-BE49-F238E27FC236}">
                <a16:creationId xmlns:a16="http://schemas.microsoft.com/office/drawing/2014/main" id="{A347EAE1-86FD-44C1-12BD-A3BD96EEABA1}"/>
              </a:ext>
            </a:extLst>
          </p:cNvPr>
          <p:cNvSpPr/>
          <p:nvPr/>
        </p:nvSpPr>
        <p:spPr>
          <a:xfrm>
            <a:off x="10881872" y="2829699"/>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title="smaller shard in multi node on worker">
            <a:extLst>
              <a:ext uri="{FF2B5EF4-FFF2-40B4-BE49-F238E27FC236}">
                <a16:creationId xmlns:a16="http://schemas.microsoft.com/office/drawing/2014/main" id="{CA1D2407-2ED5-8DE1-E935-7794C39B5CD4}"/>
              </a:ext>
            </a:extLst>
          </p:cNvPr>
          <p:cNvSpPr/>
          <p:nvPr/>
        </p:nvSpPr>
        <p:spPr>
          <a:xfrm>
            <a:off x="10559307" y="2829699"/>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title="smaller shard in multi node on worker">
            <a:extLst>
              <a:ext uri="{FF2B5EF4-FFF2-40B4-BE49-F238E27FC236}">
                <a16:creationId xmlns:a16="http://schemas.microsoft.com/office/drawing/2014/main" id="{3681C8A9-E52C-E23F-2BC1-31D8D50EC7DB}"/>
              </a:ext>
            </a:extLst>
          </p:cNvPr>
          <p:cNvSpPr/>
          <p:nvPr/>
        </p:nvSpPr>
        <p:spPr>
          <a:xfrm>
            <a:off x="10257855" y="2829699"/>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title="smaller shard in multi node on worker">
            <a:extLst>
              <a:ext uri="{FF2B5EF4-FFF2-40B4-BE49-F238E27FC236}">
                <a16:creationId xmlns:a16="http://schemas.microsoft.com/office/drawing/2014/main" id="{413CDBE8-685C-82C0-10F5-67FA11E022A5}"/>
              </a:ext>
            </a:extLst>
          </p:cNvPr>
          <p:cNvSpPr/>
          <p:nvPr/>
        </p:nvSpPr>
        <p:spPr>
          <a:xfrm>
            <a:off x="10881572" y="310670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title="smaller shard in multi node on worker">
            <a:extLst>
              <a:ext uri="{FF2B5EF4-FFF2-40B4-BE49-F238E27FC236}">
                <a16:creationId xmlns:a16="http://schemas.microsoft.com/office/drawing/2014/main" id="{48622494-8033-B31F-9AE6-0AEAC4EEA2DA}"/>
              </a:ext>
            </a:extLst>
          </p:cNvPr>
          <p:cNvSpPr/>
          <p:nvPr/>
        </p:nvSpPr>
        <p:spPr>
          <a:xfrm>
            <a:off x="9617467" y="3851527"/>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title="smaller shard in multi node on worker">
            <a:extLst>
              <a:ext uri="{FF2B5EF4-FFF2-40B4-BE49-F238E27FC236}">
                <a16:creationId xmlns:a16="http://schemas.microsoft.com/office/drawing/2014/main" id="{FF94A846-8EA0-461C-7CAB-847B2FCF6941}"/>
              </a:ext>
            </a:extLst>
          </p:cNvPr>
          <p:cNvSpPr/>
          <p:nvPr/>
        </p:nvSpPr>
        <p:spPr>
          <a:xfrm>
            <a:off x="9322890" y="3851527"/>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title="smaller shard in multi node on worker">
            <a:extLst>
              <a:ext uri="{FF2B5EF4-FFF2-40B4-BE49-F238E27FC236}">
                <a16:creationId xmlns:a16="http://schemas.microsoft.com/office/drawing/2014/main" id="{511D7022-05AB-C7FB-6CCA-55130A64F4C4}"/>
              </a:ext>
            </a:extLst>
          </p:cNvPr>
          <p:cNvSpPr/>
          <p:nvPr/>
        </p:nvSpPr>
        <p:spPr>
          <a:xfrm>
            <a:off x="9934141" y="3560458"/>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title="smaller shard in multi node on worker">
            <a:extLst>
              <a:ext uri="{FF2B5EF4-FFF2-40B4-BE49-F238E27FC236}">
                <a16:creationId xmlns:a16="http://schemas.microsoft.com/office/drawing/2014/main" id="{DDD9FC5D-556C-2584-C48C-5FFD518D6996}"/>
              </a:ext>
            </a:extLst>
          </p:cNvPr>
          <p:cNvSpPr/>
          <p:nvPr/>
        </p:nvSpPr>
        <p:spPr>
          <a:xfrm>
            <a:off x="9611576" y="3560458"/>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title="smaller shard in multi node on worker">
            <a:extLst>
              <a:ext uri="{FF2B5EF4-FFF2-40B4-BE49-F238E27FC236}">
                <a16:creationId xmlns:a16="http://schemas.microsoft.com/office/drawing/2014/main" id="{C8A2CEA0-4601-787E-11F5-FB906A355E71}"/>
              </a:ext>
            </a:extLst>
          </p:cNvPr>
          <p:cNvSpPr/>
          <p:nvPr/>
        </p:nvSpPr>
        <p:spPr>
          <a:xfrm>
            <a:off x="9310124" y="3560458"/>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title="smaller shard in multi node on worker">
            <a:extLst>
              <a:ext uri="{FF2B5EF4-FFF2-40B4-BE49-F238E27FC236}">
                <a16:creationId xmlns:a16="http://schemas.microsoft.com/office/drawing/2014/main" id="{4E2FFADA-67FE-6225-98BA-C5FB58E44213}"/>
              </a:ext>
            </a:extLst>
          </p:cNvPr>
          <p:cNvSpPr/>
          <p:nvPr/>
        </p:nvSpPr>
        <p:spPr>
          <a:xfrm>
            <a:off x="9933841" y="3837460"/>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title="smaller shard in multi node on worker">
            <a:extLst>
              <a:ext uri="{FF2B5EF4-FFF2-40B4-BE49-F238E27FC236}">
                <a16:creationId xmlns:a16="http://schemas.microsoft.com/office/drawing/2014/main" id="{A1CA09C1-D147-E8EB-44E6-1E9DB761A8A4}"/>
              </a:ext>
            </a:extLst>
          </p:cNvPr>
          <p:cNvSpPr/>
          <p:nvPr/>
        </p:nvSpPr>
        <p:spPr>
          <a:xfrm>
            <a:off x="10572335"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title="smaller shard in multi node on worker">
            <a:extLst>
              <a:ext uri="{FF2B5EF4-FFF2-40B4-BE49-F238E27FC236}">
                <a16:creationId xmlns:a16="http://schemas.microsoft.com/office/drawing/2014/main" id="{EB9F4B3D-6433-CED0-885D-F70BFB0E1BF9}"/>
              </a:ext>
            </a:extLst>
          </p:cNvPr>
          <p:cNvSpPr/>
          <p:nvPr/>
        </p:nvSpPr>
        <p:spPr>
          <a:xfrm>
            <a:off x="10277758"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title="smaller shard in multi node on worker">
            <a:extLst>
              <a:ext uri="{FF2B5EF4-FFF2-40B4-BE49-F238E27FC236}">
                <a16:creationId xmlns:a16="http://schemas.microsoft.com/office/drawing/2014/main" id="{CAF2D0E7-17B6-DC4C-781B-A35D06C65487}"/>
              </a:ext>
            </a:extLst>
          </p:cNvPr>
          <p:cNvSpPr/>
          <p:nvPr/>
        </p:nvSpPr>
        <p:spPr>
          <a:xfrm>
            <a:off x="10889009"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title="smaller shard in multi node on worker">
            <a:extLst>
              <a:ext uri="{FF2B5EF4-FFF2-40B4-BE49-F238E27FC236}">
                <a16:creationId xmlns:a16="http://schemas.microsoft.com/office/drawing/2014/main" id="{EF919F16-3B4B-E47E-5A3D-272B3F1B6818}"/>
              </a:ext>
            </a:extLst>
          </p:cNvPr>
          <p:cNvSpPr/>
          <p:nvPr/>
        </p:nvSpPr>
        <p:spPr>
          <a:xfrm>
            <a:off x="10566444"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title="smaller shard in multi node on worker">
            <a:extLst>
              <a:ext uri="{FF2B5EF4-FFF2-40B4-BE49-F238E27FC236}">
                <a16:creationId xmlns:a16="http://schemas.microsoft.com/office/drawing/2014/main" id="{E3490918-5B93-99A1-1DC5-C3D9B5A7988A}"/>
              </a:ext>
            </a:extLst>
          </p:cNvPr>
          <p:cNvSpPr/>
          <p:nvPr/>
        </p:nvSpPr>
        <p:spPr>
          <a:xfrm>
            <a:off x="10264992"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title="smaller shard in multi node on worker">
            <a:extLst>
              <a:ext uri="{FF2B5EF4-FFF2-40B4-BE49-F238E27FC236}">
                <a16:creationId xmlns:a16="http://schemas.microsoft.com/office/drawing/2014/main" id="{A8AB3BBF-7BFD-9CE7-CB2B-E1A1730D6901}"/>
              </a:ext>
            </a:extLst>
          </p:cNvPr>
          <p:cNvSpPr/>
          <p:nvPr/>
        </p:nvSpPr>
        <p:spPr>
          <a:xfrm>
            <a:off x="10888709" y="4505784"/>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title="Connector to represent data movement between coordinator and worker">
            <a:extLst>
              <a:ext uri="{FF2B5EF4-FFF2-40B4-BE49-F238E27FC236}">
                <a16:creationId xmlns:a16="http://schemas.microsoft.com/office/drawing/2014/main" id="{B27170A9-3279-11D3-0BBC-4CA408C5C7DA}"/>
              </a:ext>
            </a:extLst>
          </p:cNvPr>
          <p:cNvCxnSpPr>
            <a:cxnSpLocks/>
          </p:cNvCxnSpPr>
          <p:nvPr/>
        </p:nvCxnSpPr>
        <p:spPr>
          <a:xfrm>
            <a:off x="7966662" y="3745809"/>
            <a:ext cx="1116418"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0" name="Straight Connector 239" title="Connector to represent data movement between coordinator and worker">
            <a:extLst>
              <a:ext uri="{FF2B5EF4-FFF2-40B4-BE49-F238E27FC236}">
                <a16:creationId xmlns:a16="http://schemas.microsoft.com/office/drawing/2014/main" id="{6A2B4958-53F4-6988-EB3D-31CDAB665ED7}"/>
              </a:ext>
            </a:extLst>
          </p:cNvPr>
          <p:cNvCxnSpPr>
            <a:cxnSpLocks/>
          </p:cNvCxnSpPr>
          <p:nvPr/>
        </p:nvCxnSpPr>
        <p:spPr>
          <a:xfrm flipV="1">
            <a:off x="7802017" y="4067081"/>
            <a:ext cx="515082" cy="12357"/>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1" name="Straight Connector 240" title="Connector to represent data movement between coordinator and worker">
            <a:extLst>
              <a:ext uri="{FF2B5EF4-FFF2-40B4-BE49-F238E27FC236}">
                <a16:creationId xmlns:a16="http://schemas.microsoft.com/office/drawing/2014/main" id="{03E3173A-8062-E419-BD64-8C3F7B573BA6}"/>
              </a:ext>
            </a:extLst>
          </p:cNvPr>
          <p:cNvCxnSpPr>
            <a:cxnSpLocks/>
            <a:endCxn id="147" idx="3"/>
          </p:cNvCxnSpPr>
          <p:nvPr/>
        </p:nvCxnSpPr>
        <p:spPr>
          <a:xfrm>
            <a:off x="8339665" y="4063309"/>
            <a:ext cx="1756739" cy="428049"/>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Straight Connector 241" title="Connector to represent data movement between coordinator and worker">
            <a:extLst>
              <a:ext uri="{FF2B5EF4-FFF2-40B4-BE49-F238E27FC236}">
                <a16:creationId xmlns:a16="http://schemas.microsoft.com/office/drawing/2014/main" id="{0F0786A2-9149-5A26-0BBD-2AE48E6B58E9}"/>
              </a:ext>
            </a:extLst>
          </p:cNvPr>
          <p:cNvCxnSpPr>
            <a:cxnSpLocks/>
          </p:cNvCxnSpPr>
          <p:nvPr/>
        </p:nvCxnSpPr>
        <p:spPr>
          <a:xfrm flipV="1">
            <a:off x="8324458" y="2854320"/>
            <a:ext cx="1449875" cy="628747"/>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Straight Connector 242" title="Connector to represent data movement between coordinator and worker">
            <a:extLst>
              <a:ext uri="{FF2B5EF4-FFF2-40B4-BE49-F238E27FC236}">
                <a16:creationId xmlns:a16="http://schemas.microsoft.com/office/drawing/2014/main" id="{41B8AD7F-D4EF-93EA-309A-2FC09E86DD2F}"/>
              </a:ext>
            </a:extLst>
          </p:cNvPr>
          <p:cNvCxnSpPr>
            <a:cxnSpLocks/>
          </p:cNvCxnSpPr>
          <p:nvPr/>
        </p:nvCxnSpPr>
        <p:spPr>
          <a:xfrm>
            <a:off x="7983793" y="3816507"/>
            <a:ext cx="1116418"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Straight Connector 243" title="Connector to represent data movement between coordinator and worker">
            <a:extLst>
              <a:ext uri="{FF2B5EF4-FFF2-40B4-BE49-F238E27FC236}">
                <a16:creationId xmlns:a16="http://schemas.microsoft.com/office/drawing/2014/main" id="{6D080E30-FF86-5A3C-A902-2A0E1B1021F1}"/>
              </a:ext>
            </a:extLst>
          </p:cNvPr>
          <p:cNvCxnSpPr>
            <a:cxnSpLocks/>
          </p:cNvCxnSpPr>
          <p:nvPr/>
        </p:nvCxnSpPr>
        <p:spPr>
          <a:xfrm flipV="1">
            <a:off x="7719194" y="3474503"/>
            <a:ext cx="642216" cy="1292"/>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Straight Connector 244" title="Connector to represent data movement between coordinator and worker">
            <a:extLst>
              <a:ext uri="{FF2B5EF4-FFF2-40B4-BE49-F238E27FC236}">
                <a16:creationId xmlns:a16="http://schemas.microsoft.com/office/drawing/2014/main" id="{3B673E38-2DC2-A6CA-6B97-C93EE9914801}"/>
              </a:ext>
            </a:extLst>
          </p:cNvPr>
          <p:cNvCxnSpPr>
            <a:cxnSpLocks/>
          </p:cNvCxnSpPr>
          <p:nvPr/>
        </p:nvCxnSpPr>
        <p:spPr>
          <a:xfrm>
            <a:off x="7719194" y="3400815"/>
            <a:ext cx="624017"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7" name="Straight Connector 246" title="Connector to represent data movement between coordinator and worker">
            <a:extLst>
              <a:ext uri="{FF2B5EF4-FFF2-40B4-BE49-F238E27FC236}">
                <a16:creationId xmlns:a16="http://schemas.microsoft.com/office/drawing/2014/main" id="{80267A80-6573-D73D-8446-035C3B5ABEB1}"/>
              </a:ext>
            </a:extLst>
          </p:cNvPr>
          <p:cNvCxnSpPr>
            <a:cxnSpLocks/>
          </p:cNvCxnSpPr>
          <p:nvPr/>
        </p:nvCxnSpPr>
        <p:spPr>
          <a:xfrm flipV="1">
            <a:off x="8324458" y="2788467"/>
            <a:ext cx="1449875" cy="603916"/>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9" name="Straight Connector 248" title="Connector to represent data movement between coordinator and worker">
            <a:extLst>
              <a:ext uri="{FF2B5EF4-FFF2-40B4-BE49-F238E27FC236}">
                <a16:creationId xmlns:a16="http://schemas.microsoft.com/office/drawing/2014/main" id="{EA8C1396-5E5F-AC9D-2E64-6FB88566F463}"/>
              </a:ext>
            </a:extLst>
          </p:cNvPr>
          <p:cNvCxnSpPr>
            <a:cxnSpLocks/>
          </p:cNvCxnSpPr>
          <p:nvPr/>
        </p:nvCxnSpPr>
        <p:spPr>
          <a:xfrm>
            <a:off x="7700441" y="3317403"/>
            <a:ext cx="605264"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0" name="Straight Connector 249" title="Connector to represent data movement between coordinator and worker">
            <a:extLst>
              <a:ext uri="{FF2B5EF4-FFF2-40B4-BE49-F238E27FC236}">
                <a16:creationId xmlns:a16="http://schemas.microsoft.com/office/drawing/2014/main" id="{1EFCAADD-0455-9498-D39E-7BA019E76224}"/>
              </a:ext>
            </a:extLst>
          </p:cNvPr>
          <p:cNvCxnSpPr>
            <a:cxnSpLocks/>
          </p:cNvCxnSpPr>
          <p:nvPr/>
        </p:nvCxnSpPr>
        <p:spPr>
          <a:xfrm flipV="1">
            <a:off x="8305705" y="2709530"/>
            <a:ext cx="1468628" cy="599441"/>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0" name="Straight Connector 259" title="Connector to represent data movement between coordinator and worker">
            <a:extLst>
              <a:ext uri="{FF2B5EF4-FFF2-40B4-BE49-F238E27FC236}">
                <a16:creationId xmlns:a16="http://schemas.microsoft.com/office/drawing/2014/main" id="{678367B5-7971-9B2F-FF71-FD388BFEAF35}"/>
              </a:ext>
            </a:extLst>
          </p:cNvPr>
          <p:cNvCxnSpPr>
            <a:cxnSpLocks/>
          </p:cNvCxnSpPr>
          <p:nvPr/>
        </p:nvCxnSpPr>
        <p:spPr>
          <a:xfrm>
            <a:off x="9759858" y="2854320"/>
            <a:ext cx="379214"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3" name="Straight Connector 262" title="Connector to represent data movement between coordinator and worker">
            <a:extLst>
              <a:ext uri="{FF2B5EF4-FFF2-40B4-BE49-F238E27FC236}">
                <a16:creationId xmlns:a16="http://schemas.microsoft.com/office/drawing/2014/main" id="{75CD787A-22AD-D47A-1E3A-2A1B8FCBD62E}"/>
              </a:ext>
            </a:extLst>
          </p:cNvPr>
          <p:cNvCxnSpPr>
            <a:cxnSpLocks/>
          </p:cNvCxnSpPr>
          <p:nvPr/>
        </p:nvCxnSpPr>
        <p:spPr>
          <a:xfrm>
            <a:off x="9792268" y="2788467"/>
            <a:ext cx="373829"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4" name="Straight Connector 263" title="Connector to represent data movement between coordinator and worker">
            <a:extLst>
              <a:ext uri="{FF2B5EF4-FFF2-40B4-BE49-F238E27FC236}">
                <a16:creationId xmlns:a16="http://schemas.microsoft.com/office/drawing/2014/main" id="{99B71FA0-F36E-9B2A-CAE5-20F36A48190C}"/>
              </a:ext>
            </a:extLst>
          </p:cNvPr>
          <p:cNvCxnSpPr>
            <a:cxnSpLocks/>
          </p:cNvCxnSpPr>
          <p:nvPr/>
        </p:nvCxnSpPr>
        <p:spPr>
          <a:xfrm>
            <a:off x="9774333" y="2717412"/>
            <a:ext cx="373829"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1" name="Straight Connector 270" title="Connector to represent data movement between coordinator and worker">
            <a:extLst>
              <a:ext uri="{FF2B5EF4-FFF2-40B4-BE49-F238E27FC236}">
                <a16:creationId xmlns:a16="http://schemas.microsoft.com/office/drawing/2014/main" id="{95500C28-01FD-9EF3-709C-E84E12D9B696}"/>
              </a:ext>
            </a:extLst>
          </p:cNvPr>
          <p:cNvCxnSpPr>
            <a:cxnSpLocks/>
          </p:cNvCxnSpPr>
          <p:nvPr/>
        </p:nvCxnSpPr>
        <p:spPr>
          <a:xfrm>
            <a:off x="7956746" y="3891613"/>
            <a:ext cx="1126334"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7" name="Straight Connector 276" title="Connector to represent data movement between coordinator and worker">
            <a:extLst>
              <a:ext uri="{FF2B5EF4-FFF2-40B4-BE49-F238E27FC236}">
                <a16:creationId xmlns:a16="http://schemas.microsoft.com/office/drawing/2014/main" id="{36EC7378-4B71-3354-0EDB-655D3DF3BD0F}"/>
              </a:ext>
            </a:extLst>
          </p:cNvPr>
          <p:cNvCxnSpPr>
            <a:cxnSpLocks/>
          </p:cNvCxnSpPr>
          <p:nvPr/>
        </p:nvCxnSpPr>
        <p:spPr>
          <a:xfrm>
            <a:off x="7814374" y="4158375"/>
            <a:ext cx="528837"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8" name="Straight Connector 277" title="Connector to represent data movement between coordinator and worker">
            <a:extLst>
              <a:ext uri="{FF2B5EF4-FFF2-40B4-BE49-F238E27FC236}">
                <a16:creationId xmlns:a16="http://schemas.microsoft.com/office/drawing/2014/main" id="{FE93C897-6B43-E852-F52B-B9E1B3D5B86C}"/>
              </a:ext>
            </a:extLst>
          </p:cNvPr>
          <p:cNvCxnSpPr>
            <a:cxnSpLocks/>
          </p:cNvCxnSpPr>
          <p:nvPr/>
        </p:nvCxnSpPr>
        <p:spPr>
          <a:xfrm>
            <a:off x="7786521" y="4241139"/>
            <a:ext cx="537937" cy="0"/>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3" name="Straight Connector 282" title="Connector to represent data movement between coordinator and worker">
            <a:extLst>
              <a:ext uri="{FF2B5EF4-FFF2-40B4-BE49-F238E27FC236}">
                <a16:creationId xmlns:a16="http://schemas.microsoft.com/office/drawing/2014/main" id="{C022A7DB-EE70-5563-DA34-16D0C07F4158}"/>
              </a:ext>
            </a:extLst>
          </p:cNvPr>
          <p:cNvCxnSpPr>
            <a:cxnSpLocks/>
          </p:cNvCxnSpPr>
          <p:nvPr/>
        </p:nvCxnSpPr>
        <p:spPr>
          <a:xfrm>
            <a:off x="8372777" y="4166712"/>
            <a:ext cx="1760579" cy="445612"/>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6" name="Straight Connector 285" title="Connector to represent data movement between coordinator and worker">
            <a:extLst>
              <a:ext uri="{FF2B5EF4-FFF2-40B4-BE49-F238E27FC236}">
                <a16:creationId xmlns:a16="http://schemas.microsoft.com/office/drawing/2014/main" id="{8EA8EF5A-3EAE-F1BA-1677-366A9AF37E1F}"/>
              </a:ext>
            </a:extLst>
          </p:cNvPr>
          <p:cNvCxnSpPr>
            <a:cxnSpLocks/>
          </p:cNvCxnSpPr>
          <p:nvPr/>
        </p:nvCxnSpPr>
        <p:spPr>
          <a:xfrm>
            <a:off x="8330419" y="4248988"/>
            <a:ext cx="1812444" cy="445612"/>
          </a:xfrm>
          <a:prstGeom prst="line">
            <a:avLst/>
          </a:prstGeom>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3" name="Right Arrow 292" title="Arrow to show transition from single node to multi-node">
            <a:extLst>
              <a:ext uri="{FF2B5EF4-FFF2-40B4-BE49-F238E27FC236}">
                <a16:creationId xmlns:a16="http://schemas.microsoft.com/office/drawing/2014/main" id="{F326BC97-0DC5-7CDD-8F9E-694987D33BAF}"/>
              </a:ext>
            </a:extLst>
          </p:cNvPr>
          <p:cNvSpPr/>
          <p:nvPr/>
        </p:nvSpPr>
        <p:spPr>
          <a:xfrm>
            <a:off x="4485958" y="3609211"/>
            <a:ext cx="978408" cy="40912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title="Visual division between single node and multi-node">
            <a:extLst>
              <a:ext uri="{FF2B5EF4-FFF2-40B4-BE49-F238E27FC236}">
                <a16:creationId xmlns:a16="http://schemas.microsoft.com/office/drawing/2014/main" id="{D804E9EA-15A6-F626-0614-4FE2D8D5210D}"/>
              </a:ext>
            </a:extLst>
          </p:cNvPr>
          <p:cNvCxnSpPr>
            <a:cxnSpLocks/>
          </p:cNvCxnSpPr>
          <p:nvPr/>
        </p:nvCxnSpPr>
        <p:spPr>
          <a:xfrm>
            <a:off x="4910138" y="1643097"/>
            <a:ext cx="0" cy="1852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title="Visual division between single node and multi-node">
            <a:extLst>
              <a:ext uri="{FF2B5EF4-FFF2-40B4-BE49-F238E27FC236}">
                <a16:creationId xmlns:a16="http://schemas.microsoft.com/office/drawing/2014/main" id="{1B634DB5-2B29-601A-2F8C-5589A5148581}"/>
              </a:ext>
            </a:extLst>
          </p:cNvPr>
          <p:cNvCxnSpPr>
            <a:cxnSpLocks/>
          </p:cNvCxnSpPr>
          <p:nvPr/>
        </p:nvCxnSpPr>
        <p:spPr>
          <a:xfrm>
            <a:off x="4910138" y="4079438"/>
            <a:ext cx="0" cy="1852137"/>
          </a:xfrm>
          <a:prstGeom prst="line">
            <a:avLst/>
          </a:prstGeom>
        </p:spPr>
        <p:style>
          <a:lnRef idx="1">
            <a:schemeClr val="accent1"/>
          </a:lnRef>
          <a:fillRef idx="0">
            <a:schemeClr val="accent1"/>
          </a:fillRef>
          <a:effectRef idx="0">
            <a:schemeClr val="accent1"/>
          </a:effectRef>
          <a:fontRef idx="minor">
            <a:schemeClr val="tx1"/>
          </a:fontRef>
        </p:style>
      </p:cxnSp>
      <p:sp>
        <p:nvSpPr>
          <p:cNvPr id="312" name="Title 1">
            <a:extLst>
              <a:ext uri="{FF2B5EF4-FFF2-40B4-BE49-F238E27FC236}">
                <a16:creationId xmlns:a16="http://schemas.microsoft.com/office/drawing/2014/main" id="{E34973CB-C232-2CEC-611F-9D28B71CF15D}"/>
              </a:ext>
            </a:extLst>
          </p:cNvPr>
          <p:cNvSpPr>
            <a:spLocks noGrp="1"/>
          </p:cNvSpPr>
          <p:nvPr>
            <p:ph type="title"/>
          </p:nvPr>
        </p:nvSpPr>
        <p:spPr>
          <a:xfrm>
            <a:off x="879269" y="239504"/>
            <a:ext cx="9534988" cy="901246"/>
          </a:xfrm>
        </p:spPr>
        <p:txBody>
          <a:bodyPr>
            <a:noAutofit/>
          </a:bodyPr>
          <a:lstStyle/>
          <a:p>
            <a:pPr algn="ctr"/>
            <a:r>
              <a:rPr lang="en-US" sz="4000" b="1">
                <a:solidFill>
                  <a:srgbClr val="0070C0"/>
                </a:solidFill>
                <a:latin typeface="Segoe UI Semibold"/>
                <a:cs typeface="Segoe UI Semibold"/>
              </a:rPr>
              <a:t>Online Scaling </a:t>
            </a:r>
            <a:br>
              <a:rPr lang="en-US" sz="4000" b="1">
                <a:solidFill>
                  <a:srgbClr val="0070C0"/>
                </a:solidFill>
                <a:latin typeface="Segoe UI Semibold"/>
                <a:cs typeface="Segoe UI Semibold"/>
              </a:rPr>
            </a:br>
            <a:r>
              <a:rPr lang="en-US" sz="2000" b="1">
                <a:solidFill>
                  <a:srgbClr val="0070C0"/>
                </a:solidFill>
                <a:latin typeface="Segoe UI Semibold"/>
                <a:cs typeface="Segoe UI Semibold"/>
              </a:rPr>
              <a:t>(Powered by Citus)</a:t>
            </a:r>
          </a:p>
        </p:txBody>
      </p:sp>
      <p:sp>
        <p:nvSpPr>
          <p:cNvPr id="313" name="TextBox 312">
            <a:extLst>
              <a:ext uri="{FF2B5EF4-FFF2-40B4-BE49-F238E27FC236}">
                <a16:creationId xmlns:a16="http://schemas.microsoft.com/office/drawing/2014/main" id="{9BFA44A6-17AE-99A3-DF6D-E9A336F18AF2}"/>
              </a:ext>
            </a:extLst>
          </p:cNvPr>
          <p:cNvSpPr txBox="1"/>
          <p:nvPr/>
        </p:nvSpPr>
        <p:spPr>
          <a:xfrm>
            <a:off x="715691" y="1504657"/>
            <a:ext cx="3770260" cy="338554"/>
          </a:xfrm>
          <a:prstGeom prst="rect">
            <a:avLst/>
          </a:prstGeom>
          <a:noFill/>
        </p:spPr>
        <p:txBody>
          <a:bodyPr wrap="square" rtlCol="0">
            <a:spAutoFit/>
          </a:bodyPr>
          <a:lstStyle/>
          <a:p>
            <a:pPr algn="ctr"/>
            <a:r>
              <a:rPr lang="en-US" sz="1600">
                <a:solidFill>
                  <a:schemeClr val="accent1">
                    <a:lumMod val="75000"/>
                  </a:schemeClr>
                </a:solidFill>
                <a:latin typeface="Segoe UI" panose="020B0502040204020203" pitchFamily="34" charset="0"/>
                <a:cs typeface="Segoe UI" panose="020B0502040204020203" pitchFamily="34" charset="0"/>
              </a:rPr>
              <a:t>Start Building apps on Single node</a:t>
            </a:r>
          </a:p>
        </p:txBody>
      </p:sp>
      <p:sp>
        <p:nvSpPr>
          <p:cNvPr id="314" name="TextBox 313">
            <a:extLst>
              <a:ext uri="{FF2B5EF4-FFF2-40B4-BE49-F238E27FC236}">
                <a16:creationId xmlns:a16="http://schemas.microsoft.com/office/drawing/2014/main" id="{4DFCB6A3-1852-EA42-B5E4-5EC4F83476A9}"/>
              </a:ext>
            </a:extLst>
          </p:cNvPr>
          <p:cNvSpPr txBox="1"/>
          <p:nvPr/>
        </p:nvSpPr>
        <p:spPr>
          <a:xfrm>
            <a:off x="6307213" y="1504657"/>
            <a:ext cx="3636207" cy="338554"/>
          </a:xfrm>
          <a:prstGeom prst="rect">
            <a:avLst/>
          </a:prstGeom>
          <a:noFill/>
        </p:spPr>
        <p:txBody>
          <a:bodyPr wrap="square" rtlCol="0">
            <a:spAutoFit/>
          </a:bodyPr>
          <a:lstStyle/>
          <a:p>
            <a:pPr algn="ctr"/>
            <a:r>
              <a:rPr lang="en-US" sz="1600">
                <a:solidFill>
                  <a:schemeClr val="accent1">
                    <a:lumMod val="75000"/>
                  </a:schemeClr>
                </a:solidFill>
                <a:latin typeface="Segoe UI" panose="020B0502040204020203" pitchFamily="34" charset="0"/>
                <a:cs typeface="Segoe UI" panose="020B0502040204020203" pitchFamily="34" charset="0"/>
              </a:rPr>
              <a:t>Seamlessly scale to Multiple nodes</a:t>
            </a:r>
          </a:p>
        </p:txBody>
      </p:sp>
    </p:spTree>
    <p:extLst>
      <p:ext uri="{BB962C8B-B14F-4D97-AF65-F5344CB8AC3E}">
        <p14:creationId xmlns:p14="http://schemas.microsoft.com/office/powerpoint/2010/main" val="3079066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A353-3C3F-B83C-241D-E9B5A22B55C8}"/>
              </a:ext>
            </a:extLst>
          </p:cNvPr>
          <p:cNvSpPr>
            <a:spLocks noGrp="1"/>
          </p:cNvSpPr>
          <p:nvPr>
            <p:ph type="title"/>
          </p:nvPr>
        </p:nvSpPr>
        <p:spPr>
          <a:xfrm>
            <a:off x="838200" y="365126"/>
            <a:ext cx="10555014" cy="812034"/>
          </a:xfrm>
        </p:spPr>
        <p:txBody>
          <a:bodyPr>
            <a:normAutofit/>
          </a:bodyPr>
          <a:lstStyle/>
          <a:p>
            <a:pPr algn="ctr"/>
            <a:r>
              <a:rPr lang="en-US" sz="4000" b="1" err="1">
                <a:solidFill>
                  <a:schemeClr val="accent1">
                    <a:lumMod val="75000"/>
                  </a:schemeClr>
                </a:solidFill>
                <a:latin typeface="Segoe UI Semibold" panose="020B0502040204020203" pitchFamily="34" charset="0"/>
                <a:cs typeface="Segoe UI Semibold" panose="020B0502040204020203" pitchFamily="34" charset="0"/>
              </a:rPr>
              <a:t>TopN</a:t>
            </a:r>
            <a:r>
              <a:rPr lang="en-US" sz="4000" b="1">
                <a:solidFill>
                  <a:schemeClr val="accent1">
                    <a:lumMod val="75000"/>
                  </a:schemeClr>
                </a:solidFill>
                <a:latin typeface="Segoe UI Semibold" panose="020B0502040204020203" pitchFamily="34" charset="0"/>
                <a:cs typeface="Segoe UI Semibold" panose="020B0502040204020203" pitchFamily="34" charset="0"/>
              </a:rPr>
              <a:t> &amp; HLL extension real world use case</a:t>
            </a:r>
          </a:p>
        </p:txBody>
      </p:sp>
      <p:sp>
        <p:nvSpPr>
          <p:cNvPr id="3" name="TextBox 2">
            <a:extLst>
              <a:ext uri="{FF2B5EF4-FFF2-40B4-BE49-F238E27FC236}">
                <a16:creationId xmlns:a16="http://schemas.microsoft.com/office/drawing/2014/main" id="{D66E4032-268B-803D-7BE6-86CE7105E690}"/>
              </a:ext>
            </a:extLst>
          </p:cNvPr>
          <p:cNvSpPr txBox="1"/>
          <p:nvPr/>
        </p:nvSpPr>
        <p:spPr>
          <a:xfrm>
            <a:off x="818493" y="1177160"/>
            <a:ext cx="10555013" cy="5016758"/>
          </a:xfrm>
          <a:prstGeom prst="rect">
            <a:avLst/>
          </a:prstGeom>
          <a:noFill/>
        </p:spPr>
        <p:txBody>
          <a:bodyPr wrap="square" rtlCol="0">
            <a:spAutoFit/>
          </a:bodyPr>
          <a:lstStyle/>
          <a:p>
            <a:r>
              <a:rPr lang="en-IN" sz="1600" u="none" strike="noStrike">
                <a:solidFill>
                  <a:schemeClr val="accent6"/>
                </a:solidFill>
                <a:effectLst/>
                <a:latin typeface="Consolas" panose="020B0609020204030204" pitchFamily="49" charset="0"/>
                <a:cs typeface="Consolas" panose="020B0609020204030204" pitchFamily="49" charset="0"/>
              </a:rPr>
              <a:t>-- Creating extension on Citus</a:t>
            </a:r>
          </a:p>
          <a:p>
            <a:r>
              <a:rPr lang="en-IN" sz="1600" u="none" strike="noStrike">
                <a:solidFill>
                  <a:schemeClr val="accent1">
                    <a:lumMod val="75000"/>
                  </a:schemeClr>
                </a:solidFill>
                <a:effectLst/>
                <a:latin typeface="Consolas" panose="020B0609020204030204" pitchFamily="49" charset="0"/>
                <a:cs typeface="Consolas" panose="020B0609020204030204" pitchFamily="49" charset="0"/>
              </a:rPr>
              <a:t>SELECT </a:t>
            </a:r>
            <a:r>
              <a:rPr lang="en-IN" sz="1600" u="none" strike="noStrike" err="1">
                <a:effectLst/>
                <a:latin typeface="Consolas" panose="020B0609020204030204" pitchFamily="49" charset="0"/>
                <a:cs typeface="Consolas" panose="020B0609020204030204" pitchFamily="49" charset="0"/>
              </a:rPr>
              <a:t>create_extension</a:t>
            </a:r>
            <a:r>
              <a:rPr lang="en-IN" sz="1600" u="none" strike="noStrike">
                <a:solidFill>
                  <a:schemeClr val="accent1">
                    <a:lumMod val="75000"/>
                  </a:schemeClr>
                </a:solidFill>
                <a:effectLst/>
                <a:latin typeface="Consolas" panose="020B0609020204030204" pitchFamily="49" charset="0"/>
                <a:cs typeface="Consolas" panose="020B0609020204030204" pitchFamily="49" charset="0"/>
              </a:rPr>
              <a:t>(‘</a:t>
            </a:r>
            <a:r>
              <a:rPr lang="en-IN" sz="1600" u="none" strike="noStrike" err="1">
                <a:solidFill>
                  <a:schemeClr val="accent1">
                    <a:lumMod val="75000"/>
                  </a:schemeClr>
                </a:solidFill>
                <a:effectLst/>
                <a:latin typeface="Consolas" panose="020B0609020204030204" pitchFamily="49" charset="0"/>
                <a:cs typeface="Consolas" panose="020B0609020204030204" pitchFamily="49" charset="0"/>
              </a:rPr>
              <a:t>TopN</a:t>
            </a:r>
            <a:r>
              <a:rPr lang="en-IN" sz="1600" u="none" strike="noStrike">
                <a:solidFill>
                  <a:schemeClr val="accent1">
                    <a:lumMod val="75000"/>
                  </a:schemeClr>
                </a:solidFill>
                <a:effectLst/>
                <a:latin typeface="Consolas" panose="020B0609020204030204" pitchFamily="49" charset="0"/>
                <a:cs typeface="Consolas" panose="020B0609020204030204" pitchFamily="49" charset="0"/>
              </a:rPr>
              <a:t>’);</a:t>
            </a:r>
          </a:p>
          <a:p>
            <a:endParaRPr lang="en-IN" sz="1600">
              <a:solidFill>
                <a:schemeClr val="accent1">
                  <a:lumMod val="75000"/>
                </a:schemeClr>
              </a:solidFill>
              <a:latin typeface="Consolas" panose="020B0609020204030204" pitchFamily="49" charset="0"/>
              <a:cs typeface="Consolas" panose="020B0609020204030204" pitchFamily="49" charset="0"/>
            </a:endParaRPr>
          </a:p>
          <a:p>
            <a:r>
              <a:rPr lang="en-IN" sz="1600" b="1" i="0" u="none" strike="noStrike" err="1">
                <a:solidFill>
                  <a:srgbClr val="1A1B1C"/>
                </a:solidFill>
                <a:effectLst/>
                <a:latin typeface="Lato" panose="020F0502020204030203" pitchFamily="34" charset="0"/>
              </a:rPr>
              <a:t>TopN</a:t>
            </a:r>
            <a:r>
              <a:rPr lang="en-IN" sz="1600" b="1" i="0" u="none" strike="noStrike">
                <a:solidFill>
                  <a:srgbClr val="1A1B1C"/>
                </a:solidFill>
                <a:effectLst/>
                <a:latin typeface="Lato" panose="020F0502020204030203" pitchFamily="34" charset="0"/>
              </a:rPr>
              <a:t> -</a:t>
            </a:r>
            <a:r>
              <a:rPr lang="en-IN" sz="1600" b="0" i="0" u="none" strike="noStrike">
                <a:solidFill>
                  <a:srgbClr val="1A1B1C"/>
                </a:solidFill>
                <a:effectLst/>
                <a:latin typeface="Lato" panose="020F0502020204030203" pitchFamily="34" charset="0"/>
              </a:rPr>
              <a:t> </a:t>
            </a:r>
            <a:r>
              <a:rPr lang="en-IN" sz="1600">
                <a:solidFill>
                  <a:srgbClr val="1A1B1C"/>
                </a:solidFill>
                <a:latin typeface="Segoe UI" panose="020B0502040204020203" pitchFamily="34" charset="0"/>
                <a:cs typeface="Segoe UI" panose="020B0502040204020203" pitchFamily="34" charset="0"/>
              </a:rPr>
              <a:t>E</a:t>
            </a:r>
            <a:r>
              <a:rPr lang="en-IN" sz="1600" u="none" strike="noStrike">
                <a:solidFill>
                  <a:srgbClr val="1A1B1C"/>
                </a:solidFill>
                <a:effectLst/>
                <a:latin typeface="Segoe UI" panose="020B0502040204020203" pitchFamily="34" charset="0"/>
                <a:cs typeface="Segoe UI" panose="020B0502040204020203" pitchFamily="34" charset="0"/>
              </a:rPr>
              <a:t>xtension makes it easy to calculate the most frequently occurring values.</a:t>
            </a:r>
          </a:p>
          <a:p>
            <a:endParaRPr lang="en-IN" sz="1600" b="0" i="0" u="none" strike="noStrike">
              <a:solidFill>
                <a:srgbClr val="1A1B1C"/>
              </a:solidFill>
              <a:effectLst/>
              <a:latin typeface="Lato" panose="020F0502020204030203" pitchFamily="34" charset="0"/>
            </a:endParaRPr>
          </a:p>
          <a:p>
            <a:r>
              <a:rPr lang="en-IN" sz="1600" b="1" u="none" strike="noStrike" err="1">
                <a:solidFill>
                  <a:schemeClr val="accent2"/>
                </a:solidFill>
                <a:effectLst/>
                <a:latin typeface="Segoe UI Semibold" panose="020B0502040204020203" pitchFamily="34" charset="0"/>
                <a:cs typeface="Segoe UI Semibold" panose="020B0502040204020203" pitchFamily="34" charset="0"/>
              </a:rPr>
              <a:t>Algolia</a:t>
            </a:r>
            <a:r>
              <a:rPr lang="en-IN" sz="1600" b="0" i="0" u="none" strike="noStrike">
                <a:solidFill>
                  <a:srgbClr val="333333"/>
                </a:solidFill>
                <a:effectLst/>
                <a:latin typeface="Lato" panose="020F0502020204030203" pitchFamily="34" charset="0"/>
              </a:rPr>
              <a:t> </a:t>
            </a:r>
            <a:r>
              <a:rPr lang="en-IN" sz="1600" u="none" strike="noStrike">
                <a:solidFill>
                  <a:srgbClr val="333333"/>
                </a:solidFill>
                <a:effectLst/>
                <a:latin typeface="Segoe UI" panose="020B0502040204020203" pitchFamily="34" charset="0"/>
                <a:cs typeface="Segoe UI" panose="020B0502040204020203" pitchFamily="34" charset="0"/>
              </a:rPr>
              <a:t>uses </a:t>
            </a:r>
            <a:r>
              <a:rPr lang="en-IN" sz="1600" u="none" strike="noStrike" err="1">
                <a:solidFill>
                  <a:srgbClr val="333333"/>
                </a:solidFill>
                <a:effectLst/>
                <a:latin typeface="Segoe UI" panose="020B0502040204020203" pitchFamily="34" charset="0"/>
                <a:cs typeface="Segoe UI" panose="020B0502040204020203" pitchFamily="34" charset="0"/>
              </a:rPr>
              <a:t>TopN</a:t>
            </a:r>
            <a:r>
              <a:rPr lang="en-IN" sz="1600" u="none" strike="noStrike">
                <a:solidFill>
                  <a:srgbClr val="333333"/>
                </a:solidFill>
                <a:effectLst/>
                <a:latin typeface="Segoe UI" panose="020B0502040204020203" pitchFamily="34" charset="0"/>
                <a:cs typeface="Segoe UI" panose="020B0502040204020203" pitchFamily="34" charset="0"/>
              </a:rPr>
              <a:t> to keep top items sorted by frequency. With </a:t>
            </a:r>
            <a:r>
              <a:rPr lang="en-IN" sz="1600" u="none" strike="noStrike" err="1">
                <a:solidFill>
                  <a:srgbClr val="333333"/>
                </a:solidFill>
                <a:effectLst/>
                <a:latin typeface="Segoe UI" panose="020B0502040204020203" pitchFamily="34" charset="0"/>
                <a:cs typeface="Segoe UI" panose="020B0502040204020203" pitchFamily="34" charset="0"/>
              </a:rPr>
              <a:t>TopN</a:t>
            </a:r>
            <a:r>
              <a:rPr lang="en-IN" sz="1600" u="none" strike="noStrike">
                <a:solidFill>
                  <a:srgbClr val="333333"/>
                </a:solidFill>
                <a:effectLst/>
                <a:latin typeface="Segoe UI" panose="020B0502040204020203" pitchFamily="34" charset="0"/>
                <a:cs typeface="Segoe UI" panose="020B0502040204020203" pitchFamily="34" charset="0"/>
              </a:rPr>
              <a:t>, </a:t>
            </a:r>
            <a:r>
              <a:rPr lang="en-IN" sz="1600" u="none" strike="noStrike" err="1">
                <a:solidFill>
                  <a:srgbClr val="333333"/>
                </a:solidFill>
                <a:effectLst/>
                <a:latin typeface="Segoe UI" panose="020B0502040204020203" pitchFamily="34" charset="0"/>
                <a:cs typeface="Segoe UI" panose="020B0502040204020203" pitchFamily="34" charset="0"/>
              </a:rPr>
              <a:t>Algolia's</a:t>
            </a:r>
            <a:r>
              <a:rPr lang="en-IN" sz="1600" u="none" strike="noStrike">
                <a:solidFill>
                  <a:srgbClr val="333333"/>
                </a:solidFill>
                <a:effectLst/>
                <a:latin typeface="Segoe UI" panose="020B0502040204020203" pitchFamily="34" charset="0"/>
                <a:cs typeface="Segoe UI" panose="020B0502040204020203" pitchFamily="34" charset="0"/>
              </a:rPr>
              <a:t> APIs can quickly find the most popular queries in a given time frame across the entire distributed database. This feature is useful for </a:t>
            </a:r>
            <a:r>
              <a:rPr lang="en-IN" sz="1600" u="none" strike="noStrike" err="1">
                <a:solidFill>
                  <a:srgbClr val="333333"/>
                </a:solidFill>
                <a:effectLst/>
                <a:latin typeface="Segoe UI" panose="020B0502040204020203" pitchFamily="34" charset="0"/>
                <a:cs typeface="Segoe UI" panose="020B0502040204020203" pitchFamily="34" charset="0"/>
              </a:rPr>
              <a:t>Algolia’s</a:t>
            </a:r>
            <a:r>
              <a:rPr lang="en-IN" sz="1600" u="none" strike="noStrike">
                <a:solidFill>
                  <a:srgbClr val="333333"/>
                </a:solidFill>
                <a:effectLst/>
                <a:latin typeface="Segoe UI" panose="020B0502040204020203" pitchFamily="34" charset="0"/>
                <a:cs typeface="Segoe UI" panose="020B0502040204020203" pitchFamily="34" charset="0"/>
              </a:rPr>
              <a:t> customers such as Hacker News, whose search is powered by </a:t>
            </a:r>
            <a:r>
              <a:rPr lang="en-IN" sz="1600" u="none" strike="noStrike" err="1">
                <a:solidFill>
                  <a:srgbClr val="333333"/>
                </a:solidFill>
                <a:effectLst/>
                <a:latin typeface="Segoe UI" panose="020B0502040204020203" pitchFamily="34" charset="0"/>
                <a:cs typeface="Segoe UI" panose="020B0502040204020203" pitchFamily="34" charset="0"/>
              </a:rPr>
              <a:t>Algolia</a:t>
            </a:r>
            <a:r>
              <a:rPr lang="en-IN" sz="1600" u="none" strike="noStrike">
                <a:solidFill>
                  <a:srgbClr val="333333"/>
                </a:solidFill>
                <a:effectLst/>
                <a:latin typeface="Segoe UI" panose="020B0502040204020203" pitchFamily="34" charset="0"/>
                <a:cs typeface="Segoe UI" panose="020B0502040204020203" pitchFamily="34" charset="0"/>
              </a:rPr>
              <a:t>.</a:t>
            </a:r>
          </a:p>
          <a:p>
            <a:endParaRPr lang="en-IN" sz="1600">
              <a:solidFill>
                <a:srgbClr val="333333"/>
              </a:solidFill>
              <a:latin typeface="Segoe UI" panose="020B0502040204020203" pitchFamily="34" charset="0"/>
              <a:cs typeface="Segoe UI" panose="020B0502040204020203" pitchFamily="34" charset="0"/>
            </a:endParaRPr>
          </a:p>
          <a:p>
            <a:r>
              <a:rPr lang="en-IN" sz="1200" u="none" strike="noStrike">
                <a:solidFill>
                  <a:srgbClr val="1D1D1D"/>
                </a:solidFill>
                <a:effectLst/>
                <a:latin typeface="Consolas" panose="020B0609020204030204" pitchFamily="49" charset="0"/>
                <a:cs typeface="Consolas" panose="020B0609020204030204" pitchFamily="49" charset="0"/>
              </a:rPr>
              <a:t>SELECT</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      index,</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      </a:t>
            </a:r>
            <a:r>
              <a:rPr lang="en-IN" sz="1200" u="none" strike="noStrike" err="1">
                <a:solidFill>
                  <a:srgbClr val="1D1D1D"/>
                </a:solidFill>
                <a:effectLst/>
                <a:latin typeface="Consolas" panose="020B0609020204030204" pitchFamily="49" charset="0"/>
                <a:cs typeface="Consolas" panose="020B0609020204030204" pitchFamily="49" charset="0"/>
              </a:rPr>
              <a:t>topn_add_agg</a:t>
            </a:r>
            <a:r>
              <a:rPr lang="en-IN" sz="1200" u="none" strike="noStrike">
                <a:solidFill>
                  <a:srgbClr val="1D1D1D"/>
                </a:solidFill>
                <a:effectLst/>
                <a:latin typeface="Consolas" panose="020B0609020204030204" pitchFamily="49" charset="0"/>
                <a:cs typeface="Consolas" panose="020B0609020204030204" pitchFamily="49" charset="0"/>
              </a:rPr>
              <a:t>(query) AS </a:t>
            </a:r>
            <a:r>
              <a:rPr lang="en-IN" sz="1200" u="none" strike="noStrike" err="1">
                <a:solidFill>
                  <a:srgbClr val="1D1D1D"/>
                </a:solidFill>
                <a:effectLst/>
                <a:latin typeface="Consolas" panose="020B0609020204030204" pitchFamily="49" charset="0"/>
                <a:cs typeface="Consolas" panose="020B0609020204030204" pitchFamily="49" charset="0"/>
              </a:rPr>
              <a:t>top_searches</a:t>
            </a:r>
            <a:r>
              <a:rPr lang="en-IN" sz="1200" u="none" strike="noStrike">
                <a:solidFill>
                  <a:srgbClr val="1D1D1D"/>
                </a:solidFill>
                <a:effectLst/>
                <a:latin typeface="Consolas" panose="020B0609020204030204" pitchFamily="49" charset="0"/>
                <a:cs typeface="Consolas" panose="020B0609020204030204" pitchFamily="49" charset="0"/>
              </a:rPr>
              <a:t>,</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      </a:t>
            </a:r>
            <a:r>
              <a:rPr lang="en-IN" sz="1200" u="none" strike="noStrike" err="1">
                <a:solidFill>
                  <a:srgbClr val="1D1D1D"/>
                </a:solidFill>
                <a:effectLst/>
                <a:latin typeface="Consolas" panose="020B0609020204030204" pitchFamily="49" charset="0"/>
                <a:cs typeface="Consolas" panose="020B0609020204030204" pitchFamily="49" charset="0"/>
              </a:rPr>
              <a:t>topn_add_agg</a:t>
            </a:r>
            <a:r>
              <a:rPr lang="en-IN" sz="1200" u="none" strike="noStrike">
                <a:solidFill>
                  <a:srgbClr val="1D1D1D"/>
                </a:solidFill>
                <a:effectLst/>
                <a:latin typeface="Consolas" panose="020B0609020204030204" pitchFamily="49" charset="0"/>
                <a:cs typeface="Consolas" panose="020B0609020204030204" pitchFamily="49" charset="0"/>
              </a:rPr>
              <a:t>(query) FILTER (WHERE </a:t>
            </a:r>
            <a:r>
              <a:rPr lang="en-IN" sz="1200" u="none" strike="noStrike" err="1">
                <a:solidFill>
                  <a:srgbClr val="1D1D1D"/>
                </a:solidFill>
                <a:effectLst/>
                <a:latin typeface="Consolas" panose="020B0609020204030204" pitchFamily="49" charset="0"/>
                <a:cs typeface="Consolas" panose="020B0609020204030204" pitchFamily="49" charset="0"/>
              </a:rPr>
              <a:t>nb_hits</a:t>
            </a:r>
            <a:r>
              <a:rPr lang="en-IN" sz="1200" u="none" strike="noStrike">
                <a:solidFill>
                  <a:srgbClr val="1D1D1D"/>
                </a:solidFill>
                <a:effectLst/>
                <a:latin typeface="Consolas" panose="020B0609020204030204" pitchFamily="49" charset="0"/>
                <a:cs typeface="Consolas" panose="020B0609020204030204" pitchFamily="49" charset="0"/>
              </a:rPr>
              <a:t> = 0) AS </a:t>
            </a:r>
            <a:r>
              <a:rPr lang="en-IN" sz="1200" u="none" strike="noStrike" err="1">
                <a:solidFill>
                  <a:srgbClr val="1D1D1D"/>
                </a:solidFill>
                <a:effectLst/>
                <a:latin typeface="Consolas" panose="020B0609020204030204" pitchFamily="49" charset="0"/>
                <a:cs typeface="Consolas" panose="020B0609020204030204" pitchFamily="49" charset="0"/>
              </a:rPr>
              <a:t>top_no_result_searches</a:t>
            </a:r>
            <a:r>
              <a:rPr lang="en-IN" sz="1200" u="none" strike="noStrike">
                <a:solidFill>
                  <a:srgbClr val="1D1D1D"/>
                </a:solidFill>
                <a:effectLst/>
                <a:latin typeface="Consolas" panose="020B0609020204030204" pitchFamily="49" charset="0"/>
                <a:cs typeface="Consolas" panose="020B0609020204030204" pitchFamily="49" charset="0"/>
              </a:rPr>
              <a:t>,</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      </a:t>
            </a:r>
            <a:r>
              <a:rPr lang="en-IN" sz="1200" u="none" strike="noStrike" err="1">
                <a:solidFill>
                  <a:srgbClr val="1D1D1D"/>
                </a:solidFill>
                <a:effectLst/>
                <a:latin typeface="Consolas" panose="020B0609020204030204" pitchFamily="49" charset="0"/>
                <a:cs typeface="Consolas" panose="020B0609020204030204" pitchFamily="49" charset="0"/>
              </a:rPr>
              <a:t>topn_union_agg</a:t>
            </a:r>
            <a:r>
              <a:rPr lang="en-IN" sz="1200" u="none" strike="noStrike">
                <a:solidFill>
                  <a:srgbClr val="1D1D1D"/>
                </a:solidFill>
                <a:effectLst/>
                <a:latin typeface="Consolas" panose="020B0609020204030204" pitchFamily="49" charset="0"/>
                <a:cs typeface="Consolas" panose="020B0609020204030204" pitchFamily="49" charset="0"/>
              </a:rPr>
              <a:t>(</a:t>
            </a:r>
            <a:r>
              <a:rPr lang="en-IN" sz="1200" u="none" strike="noStrike" err="1">
                <a:solidFill>
                  <a:srgbClr val="1D1D1D"/>
                </a:solidFill>
                <a:effectLst/>
                <a:latin typeface="Consolas" panose="020B0609020204030204" pitchFamily="49" charset="0"/>
                <a:cs typeface="Consolas" panose="020B0609020204030204" pitchFamily="49" charset="0"/>
              </a:rPr>
              <a:t>top_hits</a:t>
            </a:r>
            <a:r>
              <a:rPr lang="en-IN" sz="1200" u="none" strike="noStrike">
                <a:solidFill>
                  <a:srgbClr val="1D1D1D"/>
                </a:solidFill>
                <a:effectLst/>
                <a:latin typeface="Consolas" panose="020B0609020204030204" pitchFamily="49" charset="0"/>
                <a:cs typeface="Consolas" panose="020B0609020204030204" pitchFamily="49" charset="0"/>
              </a:rPr>
              <a:t>) AS </a:t>
            </a:r>
            <a:r>
              <a:rPr lang="en-IN" sz="1200" u="none" strike="noStrike" err="1">
                <a:solidFill>
                  <a:srgbClr val="1D1D1D"/>
                </a:solidFill>
                <a:effectLst/>
                <a:latin typeface="Consolas" panose="020B0609020204030204" pitchFamily="49" charset="0"/>
                <a:cs typeface="Consolas" panose="020B0609020204030204" pitchFamily="49" charset="0"/>
              </a:rPr>
              <a:t>top_hits</a:t>
            </a:r>
            <a:r>
              <a:rPr lang="en-IN" sz="1200" u="none" strike="noStrike">
                <a:solidFill>
                  <a:srgbClr val="1D1D1D"/>
                </a:solidFill>
                <a:effectLst/>
                <a:latin typeface="Consolas" panose="020B0609020204030204" pitchFamily="49" charset="0"/>
                <a:cs typeface="Consolas" panose="020B0609020204030204" pitchFamily="49" charset="0"/>
              </a:rPr>
              <a:t>,</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      </a:t>
            </a:r>
            <a:r>
              <a:rPr lang="en-IN" sz="1200" u="none" strike="noStrike" err="1">
                <a:solidFill>
                  <a:srgbClr val="1D1D1D"/>
                </a:solidFill>
                <a:effectLst/>
                <a:latin typeface="Consolas" panose="020B0609020204030204" pitchFamily="49" charset="0"/>
                <a:cs typeface="Consolas" panose="020B0609020204030204" pitchFamily="49" charset="0"/>
              </a:rPr>
              <a:t>hll_add_agg</a:t>
            </a:r>
            <a:r>
              <a:rPr lang="en-IN" sz="1200" u="none" strike="noStrike">
                <a:solidFill>
                  <a:srgbClr val="1D1D1D"/>
                </a:solidFill>
                <a:effectLst/>
                <a:latin typeface="Consolas" panose="020B0609020204030204" pitchFamily="49" charset="0"/>
                <a:cs typeface="Consolas" panose="020B0609020204030204" pitchFamily="49" charset="0"/>
              </a:rPr>
              <a:t>(</a:t>
            </a:r>
            <a:r>
              <a:rPr lang="en-IN" sz="1200" u="none" strike="noStrike" err="1">
                <a:solidFill>
                  <a:srgbClr val="1D1D1D"/>
                </a:solidFill>
                <a:effectLst/>
                <a:latin typeface="Consolas" panose="020B0609020204030204" pitchFamily="49" charset="0"/>
                <a:cs typeface="Consolas" panose="020B0609020204030204" pitchFamily="49" charset="0"/>
              </a:rPr>
              <a:t>hll_hash_text</a:t>
            </a:r>
            <a:r>
              <a:rPr lang="en-IN" sz="1200" u="none" strike="noStrike">
                <a:solidFill>
                  <a:srgbClr val="1D1D1D"/>
                </a:solidFill>
                <a:effectLst/>
                <a:latin typeface="Consolas" panose="020B0609020204030204" pitchFamily="49" charset="0"/>
                <a:cs typeface="Consolas" panose="020B0609020204030204" pitchFamily="49" charset="0"/>
              </a:rPr>
              <a:t>(</a:t>
            </a:r>
            <a:r>
              <a:rPr lang="en-IN" sz="1200" u="none" strike="noStrike" err="1">
                <a:solidFill>
                  <a:srgbClr val="1D1D1D"/>
                </a:solidFill>
                <a:effectLst/>
                <a:latin typeface="Consolas" panose="020B0609020204030204" pitchFamily="49" charset="0"/>
                <a:cs typeface="Consolas" panose="020B0609020204030204" pitchFamily="49" charset="0"/>
              </a:rPr>
              <a:t>user_id</a:t>
            </a:r>
            <a:r>
              <a:rPr lang="en-IN" sz="1200" u="none" strike="noStrike">
                <a:solidFill>
                  <a:srgbClr val="1D1D1D"/>
                </a:solidFill>
                <a:effectLst/>
                <a:latin typeface="Consolas" panose="020B0609020204030204" pitchFamily="49" charset="0"/>
                <a:cs typeface="Consolas" panose="020B0609020204030204" pitchFamily="49" charset="0"/>
              </a:rPr>
              <a:t>)) AS </a:t>
            </a:r>
            <a:r>
              <a:rPr lang="en-IN" sz="1200" u="none" strike="noStrike" err="1">
                <a:solidFill>
                  <a:srgbClr val="1D1D1D"/>
                </a:solidFill>
                <a:effectLst/>
                <a:latin typeface="Consolas" panose="020B0609020204030204" pitchFamily="49" charset="0"/>
                <a:cs typeface="Consolas" panose="020B0609020204030204" pitchFamily="49" charset="0"/>
              </a:rPr>
              <a:t>user_hll</a:t>
            </a:r>
            <a:br>
              <a:rPr lang="en-IN" sz="1200">
                <a:latin typeface="Consolas" panose="020B0609020204030204" pitchFamily="49" charset="0"/>
                <a:cs typeface="Consolas" panose="020B0609020204030204" pitchFamily="49" charset="0"/>
              </a:rPr>
            </a:br>
            <a:r>
              <a:rPr lang="en-IN" sz="1200" u="none" strike="noStrike">
                <a:solidFill>
                  <a:srgbClr val="1D1D1D"/>
                </a:solidFill>
                <a:effectLst/>
                <a:latin typeface="Consolas" panose="020B0609020204030204" pitchFamily="49" charset="0"/>
                <a:cs typeface="Consolas" panose="020B0609020204030204" pitchFamily="49" charset="0"/>
              </a:rPr>
              <a:t>FROM searches;</a:t>
            </a:r>
          </a:p>
          <a:p>
            <a:endParaRPr lang="en-IN" sz="1600">
              <a:solidFill>
                <a:srgbClr val="1D1D1D"/>
              </a:solidFill>
              <a:latin typeface="Courier New" panose="02070309020205020404" pitchFamily="49" charset="0"/>
              <a:cs typeface="Segoe UI" panose="020B0502040204020203" pitchFamily="34" charset="0"/>
            </a:endParaRPr>
          </a:p>
          <a:p>
            <a:pPr algn="l"/>
            <a:r>
              <a:rPr lang="en-IN" sz="1200" u="none" strike="noStrike">
                <a:solidFill>
                  <a:srgbClr val="1D1D1D"/>
                </a:solidFill>
                <a:effectLst/>
                <a:latin typeface="Consolas" panose="020B0609020204030204" pitchFamily="49" charset="0"/>
                <a:cs typeface="Consolas" panose="020B0609020204030204" pitchFamily="49" charset="0"/>
              </a:rPr>
              <a:t>SELECT</a:t>
            </a:r>
          </a:p>
          <a:p>
            <a:pPr algn="l"/>
            <a:r>
              <a:rPr lang="en-IN" sz="1200" u="none" strike="noStrike">
                <a:solidFill>
                  <a:srgbClr val="1D1D1D"/>
                </a:solidFill>
                <a:effectLst/>
                <a:latin typeface="Consolas" panose="020B0609020204030204" pitchFamily="49" charset="0"/>
                <a:cs typeface="Consolas" panose="020B0609020204030204" pitchFamily="49" charset="0"/>
              </a:rPr>
              <a:t>  query,</a:t>
            </a:r>
          </a:p>
          <a:p>
            <a:pPr algn="l"/>
            <a:r>
              <a:rPr lang="en-IN" sz="1200" u="none" strike="noStrike">
                <a:solidFill>
                  <a:srgbClr val="1D1D1D"/>
                </a:solidFill>
                <a:effectLst/>
                <a:latin typeface="Consolas" panose="020B0609020204030204" pitchFamily="49" charset="0"/>
                <a:cs typeface="Consolas" panose="020B0609020204030204" pitchFamily="49" charset="0"/>
              </a:rPr>
              <a:t>  </a:t>
            </a:r>
            <a:r>
              <a:rPr lang="en-IN" sz="1200" u="none" strike="noStrike" err="1">
                <a:solidFill>
                  <a:srgbClr val="1D1D1D"/>
                </a:solidFill>
                <a:effectLst/>
                <a:latin typeface="Consolas" panose="020B0609020204030204" pitchFamily="49" charset="0"/>
                <a:cs typeface="Consolas" panose="020B0609020204030204" pitchFamily="49" charset="0"/>
              </a:rPr>
              <a:t>hll_cardinality</a:t>
            </a:r>
            <a:r>
              <a:rPr lang="en-IN" sz="1200" u="none" strike="noStrike">
                <a:solidFill>
                  <a:srgbClr val="1D1D1D"/>
                </a:solidFill>
                <a:effectLst/>
                <a:latin typeface="Consolas" panose="020B0609020204030204" pitchFamily="49" charset="0"/>
                <a:cs typeface="Consolas" panose="020B0609020204030204" pitchFamily="49" charset="0"/>
              </a:rPr>
              <a:t>(</a:t>
            </a:r>
            <a:r>
              <a:rPr lang="en-IN" sz="1200" u="none" strike="noStrike" err="1">
                <a:solidFill>
                  <a:srgbClr val="1D1D1D"/>
                </a:solidFill>
                <a:effectLst/>
                <a:latin typeface="Consolas" panose="020B0609020204030204" pitchFamily="49" charset="0"/>
                <a:cs typeface="Consolas" panose="020B0609020204030204" pitchFamily="49" charset="0"/>
              </a:rPr>
              <a:t>hll_union_agg</a:t>
            </a:r>
            <a:r>
              <a:rPr lang="en-IN" sz="1200" u="none" strike="noStrike">
                <a:solidFill>
                  <a:srgbClr val="1D1D1D"/>
                </a:solidFill>
                <a:effectLst/>
                <a:latin typeface="Consolas" panose="020B0609020204030204" pitchFamily="49" charset="0"/>
                <a:cs typeface="Consolas" panose="020B0609020204030204" pitchFamily="49" charset="0"/>
              </a:rPr>
              <a:t>(</a:t>
            </a:r>
            <a:r>
              <a:rPr lang="en-IN" sz="1200" u="none" strike="noStrike" err="1">
                <a:solidFill>
                  <a:srgbClr val="1D1D1D"/>
                </a:solidFill>
                <a:effectLst/>
                <a:latin typeface="Consolas" panose="020B0609020204030204" pitchFamily="49" charset="0"/>
                <a:cs typeface="Consolas" panose="020B0609020204030204" pitchFamily="49" charset="0"/>
              </a:rPr>
              <a:t>user_hll</a:t>
            </a:r>
            <a:r>
              <a:rPr lang="en-IN" sz="1200" u="none" strike="noStrike">
                <a:solidFill>
                  <a:srgbClr val="1D1D1D"/>
                </a:solidFill>
                <a:effectLst/>
                <a:latin typeface="Consolas" panose="020B0609020204030204" pitchFamily="49" charset="0"/>
                <a:cs typeface="Consolas" panose="020B0609020204030204" pitchFamily="49" charset="0"/>
              </a:rPr>
              <a:t>))::bigint AS </a:t>
            </a:r>
            <a:r>
              <a:rPr lang="en-IN" sz="1200" u="none" strike="noStrike" err="1">
                <a:solidFill>
                  <a:srgbClr val="1D1D1D"/>
                </a:solidFill>
                <a:effectLst/>
                <a:latin typeface="Consolas" panose="020B0609020204030204" pitchFamily="49" charset="0"/>
                <a:cs typeface="Consolas" panose="020B0609020204030204" pitchFamily="49" charset="0"/>
              </a:rPr>
              <a:t>distinct_user_count</a:t>
            </a:r>
            <a:endParaRPr lang="en-IN" sz="1200" u="none" strike="noStrike">
              <a:solidFill>
                <a:srgbClr val="1D1D1D"/>
              </a:solidFill>
              <a:effectLst/>
              <a:latin typeface="Consolas" panose="020B0609020204030204" pitchFamily="49" charset="0"/>
              <a:cs typeface="Consolas" panose="020B0609020204030204" pitchFamily="49" charset="0"/>
            </a:endParaRPr>
          </a:p>
          <a:p>
            <a:pPr algn="l"/>
            <a:r>
              <a:rPr lang="en-IN" sz="1200" u="none" strike="noStrike">
                <a:solidFill>
                  <a:srgbClr val="1D1D1D"/>
                </a:solidFill>
                <a:effectLst/>
                <a:latin typeface="Consolas" panose="020B0609020204030204" pitchFamily="49" charset="0"/>
                <a:cs typeface="Consolas" panose="020B0609020204030204" pitchFamily="49" charset="0"/>
              </a:rPr>
              <a:t>FROM</a:t>
            </a:r>
          </a:p>
          <a:p>
            <a:pPr algn="l"/>
            <a:r>
              <a:rPr lang="en-IN" sz="1200" u="none" strike="noStrike">
                <a:solidFill>
                  <a:srgbClr val="1D1D1D"/>
                </a:solidFill>
                <a:effectLst/>
                <a:latin typeface="Consolas" panose="020B0609020204030204" pitchFamily="49" charset="0"/>
                <a:cs typeface="Consolas" panose="020B0609020204030204" pitchFamily="49" charset="0"/>
              </a:rPr>
              <a:t>  searches;</a:t>
            </a:r>
          </a:p>
          <a:p>
            <a:endParaRPr lang="en-IN" sz="1600">
              <a:solidFill>
                <a:schemeClr val="accent1">
                  <a:lumMod val="75000"/>
                </a:scheme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26D41DDE-FE09-4CF0-9F76-87C093C7BB77}"/>
              </a:ext>
            </a:extLst>
          </p:cNvPr>
          <p:cNvSpPr txBox="1"/>
          <p:nvPr/>
        </p:nvSpPr>
        <p:spPr>
          <a:xfrm>
            <a:off x="798785" y="6185097"/>
            <a:ext cx="4511566" cy="307777"/>
          </a:xfrm>
          <a:prstGeom prst="rect">
            <a:avLst/>
          </a:prstGeom>
          <a:noFill/>
        </p:spPr>
        <p:txBody>
          <a:bodyPr wrap="square">
            <a:spAutoFit/>
          </a:bodyPr>
          <a:lstStyle/>
          <a:p>
            <a:r>
              <a:rPr lang="en-US" sz="1400">
                <a:solidFill>
                  <a:srgbClr val="0070C0"/>
                </a:solidFill>
                <a:latin typeface="Segoe UI" panose="020B0502040204020203" pitchFamily="34" charset="0"/>
                <a:cs typeface="Segoe UI" panose="020B0502040204020203" pitchFamily="34" charset="0"/>
              </a:rPr>
              <a:t>https://</a:t>
            </a:r>
            <a:r>
              <a:rPr lang="en-US" sz="1400" err="1">
                <a:solidFill>
                  <a:srgbClr val="0070C0"/>
                </a:solidFill>
                <a:latin typeface="Segoe UI" panose="020B0502040204020203" pitchFamily="34" charset="0"/>
                <a:cs typeface="Segoe UI" panose="020B0502040204020203" pitchFamily="34" charset="0"/>
              </a:rPr>
              <a:t>www.youtube.com</a:t>
            </a:r>
            <a:r>
              <a:rPr lang="en-US" sz="1400">
                <a:solidFill>
                  <a:srgbClr val="0070C0"/>
                </a:solidFill>
                <a:latin typeface="Segoe UI" panose="020B0502040204020203" pitchFamily="34" charset="0"/>
                <a:cs typeface="Segoe UI" panose="020B0502040204020203" pitchFamily="34" charset="0"/>
              </a:rPr>
              <a:t>/</a:t>
            </a:r>
            <a:r>
              <a:rPr lang="en-US" sz="1400" err="1">
                <a:solidFill>
                  <a:srgbClr val="0070C0"/>
                </a:solidFill>
                <a:latin typeface="Segoe UI" panose="020B0502040204020203" pitchFamily="34" charset="0"/>
                <a:cs typeface="Segoe UI" panose="020B0502040204020203" pitchFamily="34" charset="0"/>
              </a:rPr>
              <a:t>watch?v</a:t>
            </a:r>
            <a:r>
              <a:rPr lang="en-US" sz="1400">
                <a:solidFill>
                  <a:srgbClr val="0070C0"/>
                </a:solidFill>
                <a:latin typeface="Segoe UI" panose="020B0502040204020203" pitchFamily="34" charset="0"/>
                <a:cs typeface="Segoe UI" panose="020B0502040204020203" pitchFamily="34" charset="0"/>
              </a:rPr>
              <a:t>=</a:t>
            </a:r>
            <a:r>
              <a:rPr lang="en-US" sz="1400" err="1">
                <a:solidFill>
                  <a:srgbClr val="0070C0"/>
                </a:solidFill>
                <a:latin typeface="Segoe UI" panose="020B0502040204020203" pitchFamily="34" charset="0"/>
                <a:cs typeface="Segoe UI" panose="020B0502040204020203" pitchFamily="34" charset="0"/>
              </a:rPr>
              <a:t>vbDmwEgNFHs</a:t>
            </a:r>
            <a:endParaRPr lang="en-US" sz="140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26817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Customers</a:t>
            </a:r>
          </a:p>
        </p:txBody>
      </p:sp>
    </p:spTree>
    <p:extLst>
      <p:ext uri="{BB962C8B-B14F-4D97-AF65-F5344CB8AC3E}">
        <p14:creationId xmlns:p14="http://schemas.microsoft.com/office/powerpoint/2010/main" val="285601531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DA825FC-DAF5-7EDC-9651-628943A16C21}"/>
              </a:ext>
            </a:extLst>
          </p:cNvPr>
          <p:cNvSpPr txBox="1">
            <a:spLocks noGrp="1"/>
          </p:cNvSpPr>
          <p:nvPr>
            <p:ph type="title" idx="4294967295"/>
          </p:nvPr>
        </p:nvSpPr>
        <p:spPr>
          <a:xfrm>
            <a:off x="373749" y="281022"/>
            <a:ext cx="11444502"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5">
                    <a:lumMod val="50000"/>
                  </a:schemeClr>
                </a:solidFill>
                <a:effectLst/>
                <a:uLnTx/>
                <a:uFillTx/>
                <a:latin typeface="Segoe UI Semibold"/>
                <a:ea typeface="+mj-ea"/>
                <a:cs typeface="Segoe UI Semibold"/>
              </a:rPr>
              <a:t>UK COVID-19 dashboard built using Postgres and </a:t>
            </a:r>
            <a:r>
              <a:rPr kumimoji="0" lang="en-IN" sz="4000" b="1" i="0" u="none" strike="noStrike" kern="1200" cap="none" spc="0" normalizeH="0" baseline="0" noProof="0" err="1">
                <a:ln>
                  <a:noFill/>
                </a:ln>
                <a:solidFill>
                  <a:schemeClr val="accent5">
                    <a:lumMod val="50000"/>
                  </a:schemeClr>
                </a:solidFill>
                <a:effectLst/>
                <a:uLnTx/>
                <a:uFillTx/>
                <a:latin typeface="Segoe UI Semibold"/>
                <a:ea typeface="+mj-ea"/>
                <a:cs typeface="Segoe UI Semibold"/>
              </a:rPr>
              <a:t>Citus</a:t>
            </a:r>
            <a:endParaRPr kumimoji="0" lang="en-US" sz="4400" b="0" i="0" u="none" strike="noStrike" kern="1200" cap="none" spc="0" normalizeH="0" baseline="0" noProof="0" err="1">
              <a:ln>
                <a:noFill/>
              </a:ln>
              <a:solidFill>
                <a:schemeClr val="accent5">
                  <a:lumMod val="50000"/>
                </a:schemeClr>
              </a:solidFill>
              <a:effectLst/>
              <a:uLnTx/>
              <a:uFillTx/>
              <a:latin typeface="+mj-lt"/>
              <a:ea typeface="+mj-ea"/>
              <a:cs typeface="+mj-cs"/>
            </a:endParaRPr>
          </a:p>
        </p:txBody>
      </p:sp>
      <p:sp>
        <p:nvSpPr>
          <p:cNvPr id="10" name="TextBox 9">
            <a:extLst>
              <a:ext uri="{FF2B5EF4-FFF2-40B4-BE49-F238E27FC236}">
                <a16:creationId xmlns:a16="http://schemas.microsoft.com/office/drawing/2014/main" id="{F830CAC8-2B43-81B7-721A-578D6E950D14}"/>
              </a:ext>
            </a:extLst>
          </p:cNvPr>
          <p:cNvSpPr txBox="1"/>
          <p:nvPr/>
        </p:nvSpPr>
        <p:spPr>
          <a:xfrm>
            <a:off x="483716" y="6040487"/>
            <a:ext cx="7395010" cy="430887"/>
          </a:xfrm>
          <a:prstGeom prst="rect">
            <a:avLst/>
          </a:prstGeom>
          <a:noFill/>
        </p:spPr>
        <p:txBody>
          <a:bodyPr wrap="square">
            <a:spAutoFit/>
          </a:bodyPr>
          <a:lstStyle/>
          <a:p>
            <a:r>
              <a:rPr lang="en-US" sz="1050" u="sng">
                <a:solidFill>
                  <a:srgbClr val="0070C0"/>
                </a:solidFill>
                <a:latin typeface="Segoe UI" panose="020B0502040204020203" pitchFamily="34" charset="0"/>
                <a:cs typeface="Segoe UI" panose="020B0502040204020203" pitchFamily="34" charset="0"/>
              </a:rPr>
              <a:t>https://</a:t>
            </a:r>
            <a:r>
              <a:rPr lang="en-US" sz="1050" u="sng" err="1">
                <a:solidFill>
                  <a:srgbClr val="0070C0"/>
                </a:solidFill>
                <a:latin typeface="Segoe UI" panose="020B0502040204020203" pitchFamily="34" charset="0"/>
                <a:cs typeface="Segoe UI" panose="020B0502040204020203" pitchFamily="34" charset="0"/>
              </a:rPr>
              <a:t>techcommunity.microsoft.com</a:t>
            </a:r>
            <a:r>
              <a:rPr lang="en-US" sz="1050" u="sng">
                <a:solidFill>
                  <a:srgbClr val="0070C0"/>
                </a:solidFill>
                <a:latin typeface="Segoe UI" panose="020B0502040204020203" pitchFamily="34" charset="0"/>
                <a:cs typeface="Segoe UI" panose="020B0502040204020203" pitchFamily="34" charset="0"/>
              </a:rPr>
              <a:t>/t5/azure-database-for-</a:t>
            </a:r>
            <a:r>
              <a:rPr lang="en-US" sz="1050" u="sng" err="1">
                <a:solidFill>
                  <a:srgbClr val="0070C0"/>
                </a:solidFill>
                <a:latin typeface="Segoe UI" panose="020B0502040204020203" pitchFamily="34" charset="0"/>
                <a:cs typeface="Segoe UI" panose="020B0502040204020203" pitchFamily="34" charset="0"/>
              </a:rPr>
              <a:t>postgresql</a:t>
            </a:r>
            <a:r>
              <a:rPr lang="en-US" sz="1050" u="sng">
                <a:solidFill>
                  <a:srgbClr val="0070C0"/>
                </a:solidFill>
                <a:latin typeface="Segoe UI" panose="020B0502040204020203" pitchFamily="34" charset="0"/>
                <a:cs typeface="Segoe UI" panose="020B0502040204020203" pitchFamily="34" charset="0"/>
              </a:rPr>
              <a:t>/uk-covid-19-dashboard-built-using-postgres-and-citus-for/</a:t>
            </a:r>
            <a:r>
              <a:rPr lang="en-US" sz="1050" u="sng" err="1">
                <a:solidFill>
                  <a:srgbClr val="0070C0"/>
                </a:solidFill>
                <a:latin typeface="Segoe UI" panose="020B0502040204020203" pitchFamily="34" charset="0"/>
                <a:cs typeface="Segoe UI" panose="020B0502040204020203" pitchFamily="34" charset="0"/>
              </a:rPr>
              <a:t>ba</a:t>
            </a:r>
            <a:r>
              <a:rPr lang="en-US" sz="1050" u="sng">
                <a:solidFill>
                  <a:srgbClr val="0070C0"/>
                </a:solidFill>
                <a:latin typeface="Segoe UI" panose="020B0502040204020203" pitchFamily="34" charset="0"/>
                <a:cs typeface="Segoe UI" panose="020B0502040204020203" pitchFamily="34" charset="0"/>
              </a:rPr>
              <a:t>-p/3036276</a:t>
            </a:r>
          </a:p>
        </p:txBody>
      </p:sp>
      <p:sp>
        <p:nvSpPr>
          <p:cNvPr id="12" name="TextBox 11">
            <a:extLst>
              <a:ext uri="{FF2B5EF4-FFF2-40B4-BE49-F238E27FC236}">
                <a16:creationId xmlns:a16="http://schemas.microsoft.com/office/drawing/2014/main" id="{2C251D8D-35ED-A5C9-9E38-754522B4E452}"/>
              </a:ext>
            </a:extLst>
          </p:cNvPr>
          <p:cNvSpPr txBox="1"/>
          <p:nvPr/>
        </p:nvSpPr>
        <p:spPr>
          <a:xfrm>
            <a:off x="314073" y="1516674"/>
            <a:ext cx="8096280" cy="4308872"/>
          </a:xfrm>
          <a:prstGeom prst="rect">
            <a:avLst/>
          </a:prstGeom>
          <a:noFill/>
        </p:spPr>
        <p:txBody>
          <a:bodyPr wrap="square" lIns="91440" tIns="45720" rIns="91440" bIns="45720" rtlCol="0" anchor="t">
            <a:spAutoFit/>
          </a:bodyPr>
          <a:lstStyle/>
          <a:p>
            <a:endParaRPr lang="en-US" sz="18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b="0" i="0" u="none" strike="noStrike">
                <a:solidFill>
                  <a:srgbClr val="333333"/>
                </a:solidFill>
                <a:effectLst/>
                <a:latin typeface="SegoeUI"/>
              </a:rPr>
              <a:t>While </a:t>
            </a:r>
            <a:r>
              <a:rPr lang="en-IN" sz="1600">
                <a:solidFill>
                  <a:srgbClr val="333333"/>
                </a:solidFill>
                <a:latin typeface="SegoeUI"/>
              </a:rPr>
              <a:t>ministers</a:t>
            </a:r>
            <a:r>
              <a:rPr lang="en-IN" sz="1600" b="0" i="0" u="none" strike="noStrike">
                <a:solidFill>
                  <a:srgbClr val="333333"/>
                </a:solidFill>
                <a:effectLst/>
                <a:latin typeface="SegoeUI"/>
              </a:rPr>
              <a:t> and scientists </a:t>
            </a:r>
            <a:r>
              <a:rPr lang="en-IN" sz="1600">
                <a:solidFill>
                  <a:srgbClr val="333333"/>
                </a:solidFill>
                <a:latin typeface="SegoeUI"/>
              </a:rPr>
              <a:t>can</a:t>
            </a:r>
            <a:r>
              <a:rPr lang="en-IN" sz="1600" b="0" i="0" u="none" strike="noStrike">
                <a:solidFill>
                  <a:srgbClr val="333333"/>
                </a:solidFill>
                <a:effectLst/>
                <a:latin typeface="SegoeUI"/>
              </a:rPr>
              <a:t> see individual data sets before the public, the dashboard itself is an example of truly democratized, open-access data: the latest graphs and someone sitting at home in Newcastle sees the latest trends and graphs for the first time at 4pm, the same moment as the Prime Minister in his office in Downing Street does</a:t>
            </a:r>
            <a:r>
              <a:rPr lang="en-IN" sz="1600" u="none" strike="noStrike">
                <a:effectLst/>
                <a:latin typeface="Segoe UI"/>
                <a:cs typeface="Segoe UI"/>
              </a:rPr>
              <a:t>.</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b="0" i="0" u="none" strike="noStrike">
                <a:solidFill>
                  <a:srgbClr val="333333"/>
                </a:solidFill>
                <a:effectLst/>
                <a:latin typeface="SegoeUI"/>
              </a:rPr>
              <a:t>The number of concurrent users at peak is 60,000 to 100,000 depending on day and prevalence—and that’s just the people browsing the actual website.</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IN" sz="1600">
                <a:solidFill>
                  <a:srgbClr val="333333"/>
                </a:solidFill>
                <a:latin typeface="SegoeUI"/>
              </a:rPr>
              <a:t>Support for the Python ORM mattered.</a:t>
            </a:r>
          </a:p>
          <a:p>
            <a:pPr marL="285750" indent="-285750" algn="l">
              <a:buFont typeface="Arial" panose="020B0604020202020204" pitchFamily="34" charset="0"/>
              <a:buChar char="•"/>
            </a:pPr>
            <a:endParaRPr lang="en-IN" sz="1600">
              <a:solidFill>
                <a:srgbClr val="333333"/>
              </a:solidFill>
              <a:latin typeface="SegoeUI"/>
            </a:endParaRPr>
          </a:p>
          <a:p>
            <a:pPr marL="285750" indent="-285750">
              <a:buFont typeface="Arial" panose="020B0604020202020204" pitchFamily="34" charset="0"/>
              <a:buChar char="•"/>
            </a:pPr>
            <a:r>
              <a:rPr lang="en-IN" sz="1600" b="0" i="0" u="none" strike="noStrike">
                <a:solidFill>
                  <a:srgbClr val="333333"/>
                </a:solidFill>
                <a:effectLst/>
                <a:latin typeface="SegoeUI"/>
              </a:rPr>
              <a:t>The need for High Availability (HA) drove UKHSA to use a managed database service in the cloud.</a:t>
            </a:r>
          </a:p>
          <a:p>
            <a:pPr marL="285750" indent="-285750" algn="l">
              <a:buFont typeface="Arial" panose="020B0604020202020204" pitchFamily="34" charset="0"/>
              <a:buChar char="•"/>
            </a:pPr>
            <a:endParaRPr lang="en-IN" sz="1600">
              <a:solidFill>
                <a:srgbClr val="333333"/>
              </a:solidFill>
              <a:latin typeface="SegoeUI"/>
            </a:endParaRPr>
          </a:p>
          <a:p>
            <a:pPr marL="285750" indent="-285750">
              <a:buFont typeface="Arial" panose="020B0604020202020204" pitchFamily="34" charset="0"/>
              <a:buChar char="•"/>
            </a:pPr>
            <a:r>
              <a:rPr lang="en-IN" sz="1600" b="0" i="0" u="none" strike="noStrike">
                <a:solidFill>
                  <a:srgbClr val="333333"/>
                </a:solidFill>
                <a:effectLst/>
                <a:latin typeface="SegoeUI"/>
              </a:rPr>
              <a:t>Postgres support for JSON and JSONB is more than just a crowd favourite.</a:t>
            </a:r>
            <a:endParaRPr lang="en-IN" sz="1600">
              <a:solidFill>
                <a:srgbClr val="333333"/>
              </a:solidFill>
              <a:latin typeface="SegoeUI"/>
            </a:endParaRPr>
          </a:p>
          <a:p>
            <a:endParaRPr lang="en-US" sz="1600">
              <a:latin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8680916F-4D13-909D-C4C4-C40490B67681}"/>
              </a:ext>
            </a:extLst>
          </p:cNvPr>
          <p:cNvSpPr txBox="1">
            <a:spLocks/>
          </p:cNvSpPr>
          <p:nvPr/>
        </p:nvSpPr>
        <p:spPr>
          <a:xfrm>
            <a:off x="8617134" y="2518013"/>
            <a:ext cx="3260793" cy="34009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IN" sz="1400" b="0" i="0" u="none" strike="noStrike" kern="1200" cap="none" spc="0" normalizeH="0" baseline="0" noProof="0">
                <a:ln>
                  <a:noFill/>
                </a:ln>
                <a:solidFill>
                  <a:srgbClr val="333333"/>
                </a:solidFill>
                <a:effectLst/>
                <a:uLnTx/>
                <a:uFillTx/>
                <a:latin typeface="SegoeUI"/>
                <a:ea typeface="+mn-ea"/>
                <a:cs typeface="+mn-cs"/>
              </a:rPr>
              <a:t>250,000 to 300,000 hits per minute at peak.</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IN" sz="1400" b="0" i="0" u="none" strike="noStrike" kern="1200" cap="none" spc="0" normalizeH="0" baseline="0" noProof="0">
                <a:ln>
                  <a:noFill/>
                </a:ln>
                <a:solidFill>
                  <a:srgbClr val="333333"/>
                </a:solidFill>
                <a:effectLst/>
                <a:uLnTx/>
                <a:uFillTx/>
                <a:latin typeface="SegoeUI"/>
                <a:ea typeface="+mn-ea"/>
                <a:cs typeface="+mn-cs"/>
              </a:rPr>
              <a:t>concurrent users at peak is 60,000 to 100,000</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IN" sz="1400" b="0" i="0" u="none" strike="noStrike" kern="1200" cap="none" spc="0" normalizeH="0" baseline="0" noProof="0">
                <a:ln>
                  <a:noFill/>
                </a:ln>
                <a:solidFill>
                  <a:srgbClr val="333333"/>
                </a:solidFill>
                <a:effectLst/>
                <a:uLnTx/>
                <a:uFillTx/>
                <a:latin typeface="SegoeUI"/>
                <a:ea typeface="+mn-ea"/>
                <a:cs typeface="+mn-cs"/>
              </a:rPr>
              <a:t>7.5 billion records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IN" sz="1400" b="0" i="0" u="none" strike="noStrike" kern="1200" cap="none" spc="0" normalizeH="0" baseline="0" noProof="0">
                <a:ln>
                  <a:noFill/>
                </a:ln>
                <a:solidFill>
                  <a:srgbClr val="333333"/>
                </a:solidFill>
                <a:effectLst/>
                <a:uLnTx/>
                <a:uFillTx/>
                <a:latin typeface="SegoeUI"/>
                <a:ea typeface="+mn-ea"/>
                <a:cs typeface="+mn-cs"/>
              </a:rPr>
              <a:t>5 million data points returned in under 10 seconds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IN" sz="1400" b="0" i="0" u="none" strike="noStrike" kern="1200" cap="none" spc="0" normalizeH="0" baseline="0" noProof="0">
                <a:ln>
                  <a:noFill/>
                </a:ln>
                <a:solidFill>
                  <a:srgbClr val="333333"/>
                </a:solidFill>
                <a:effectLst/>
                <a:uLnTx/>
                <a:uFillTx/>
                <a:latin typeface="SegoeUI"/>
                <a:ea typeface="+mn-ea"/>
                <a:cs typeface="+mn-cs"/>
              </a:rPr>
              <a:t>Cache invalidation durations never exceed 2 minutes</a:t>
            </a:r>
            <a:r>
              <a:rPr kumimoji="0" lang="en-IN"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180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2" name="Picture 1" descr="Decorative">
            <a:extLst>
              <a:ext uri="{FF2B5EF4-FFF2-40B4-BE49-F238E27FC236}">
                <a16:creationId xmlns:a16="http://schemas.microsoft.com/office/drawing/2014/main" id="{AEB4B34B-ECB3-705B-4F2C-E8595B826C5E}"/>
              </a:ext>
            </a:extLst>
          </p:cNvPr>
          <p:cNvPicPr>
            <a:picLocks noChangeAspect="1"/>
          </p:cNvPicPr>
          <p:nvPr/>
        </p:nvPicPr>
        <p:blipFill>
          <a:blip r:embed="rId3"/>
          <a:stretch>
            <a:fillRect/>
          </a:stretch>
        </p:blipFill>
        <p:spPr>
          <a:xfrm>
            <a:off x="8649537" y="1854265"/>
            <a:ext cx="2929529" cy="322388"/>
          </a:xfrm>
          <a:prstGeom prst="rect">
            <a:avLst/>
          </a:prstGeom>
          <a:solidFill>
            <a:schemeClr val="accent1"/>
          </a:solidFill>
        </p:spPr>
      </p:pic>
    </p:spTree>
    <p:extLst>
      <p:ext uri="{BB962C8B-B14F-4D97-AF65-F5344CB8AC3E}">
        <p14:creationId xmlns:p14="http://schemas.microsoft.com/office/powerpoint/2010/main" val="22185202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DA825FC-DAF5-7EDC-9651-628943A16C21}"/>
              </a:ext>
            </a:extLst>
          </p:cNvPr>
          <p:cNvSpPr txBox="1">
            <a:spLocks noGrp="1"/>
          </p:cNvSpPr>
          <p:nvPr>
            <p:ph type="title" idx="4294967295"/>
          </p:nvPr>
        </p:nvSpPr>
        <p:spPr>
          <a:xfrm>
            <a:off x="373749" y="281022"/>
            <a:ext cx="11444502"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err="1">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MixRank</a:t>
            </a:r>
            <a:r>
              <a:rPr kumimoji="0" lang="en-IN"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 Gets Faster Performance &amp; Huge Cost Savings with the Citus Database</a:t>
            </a:r>
          </a:p>
        </p:txBody>
      </p:sp>
      <p:sp>
        <p:nvSpPr>
          <p:cNvPr id="10" name="TextBox 9">
            <a:extLst>
              <a:ext uri="{FF2B5EF4-FFF2-40B4-BE49-F238E27FC236}">
                <a16:creationId xmlns:a16="http://schemas.microsoft.com/office/drawing/2014/main" id="{F830CAC8-2B43-81B7-721A-578D6E950D14}"/>
              </a:ext>
            </a:extLst>
          </p:cNvPr>
          <p:cNvSpPr txBox="1"/>
          <p:nvPr/>
        </p:nvSpPr>
        <p:spPr>
          <a:xfrm>
            <a:off x="483716" y="6040487"/>
            <a:ext cx="6099348" cy="261610"/>
          </a:xfrm>
          <a:prstGeom prst="rect">
            <a:avLst/>
          </a:prstGeom>
          <a:noFill/>
        </p:spPr>
        <p:txBody>
          <a:bodyPr wrap="square">
            <a:spAutoFit/>
          </a:bodyPr>
          <a:lstStyle/>
          <a:p>
            <a:r>
              <a:rPr lang="en-US" sz="1100" u="sng">
                <a:solidFill>
                  <a:srgbClr val="0070C0"/>
                </a:solidFill>
              </a:rPr>
              <a:t>https://</a:t>
            </a:r>
            <a:r>
              <a:rPr lang="en-US" sz="1100" u="sng" err="1">
                <a:solidFill>
                  <a:srgbClr val="0070C0"/>
                </a:solidFill>
              </a:rPr>
              <a:t>www.citusdata.com</a:t>
            </a:r>
            <a:r>
              <a:rPr lang="en-US" sz="1100" u="sng">
                <a:solidFill>
                  <a:srgbClr val="0070C0"/>
                </a:solidFill>
              </a:rPr>
              <a:t>/customers/</a:t>
            </a:r>
            <a:r>
              <a:rPr lang="en-US" sz="1100" u="sng" err="1">
                <a:solidFill>
                  <a:srgbClr val="0070C0"/>
                </a:solidFill>
              </a:rPr>
              <a:t>mixrank</a:t>
            </a:r>
            <a:endParaRPr lang="en-US" sz="1100" u="sng">
              <a:solidFill>
                <a:srgbClr val="0070C0"/>
              </a:solidFill>
            </a:endParaRPr>
          </a:p>
        </p:txBody>
      </p:sp>
      <p:sp>
        <p:nvSpPr>
          <p:cNvPr id="12" name="TextBox 11">
            <a:extLst>
              <a:ext uri="{FF2B5EF4-FFF2-40B4-BE49-F238E27FC236}">
                <a16:creationId xmlns:a16="http://schemas.microsoft.com/office/drawing/2014/main" id="{2C251D8D-35ED-A5C9-9E38-754522B4E452}"/>
              </a:ext>
            </a:extLst>
          </p:cNvPr>
          <p:cNvSpPr txBox="1"/>
          <p:nvPr/>
        </p:nvSpPr>
        <p:spPr>
          <a:xfrm>
            <a:off x="314074" y="1743740"/>
            <a:ext cx="8096280" cy="4045919"/>
          </a:xfrm>
          <a:prstGeom prst="rect">
            <a:avLst/>
          </a:prstGeom>
          <a:noFill/>
        </p:spPr>
        <p:txBody>
          <a:bodyPr wrap="square" rtlCol="0">
            <a:spAutoFit/>
          </a:bodyPr>
          <a:lstStyle/>
          <a:p>
            <a:endParaRPr lang="en-US" sz="18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effectLst/>
                <a:latin typeface="Segoe UI" panose="020B0502040204020203" pitchFamily="34" charset="0"/>
                <a:cs typeface="Segoe UI" panose="020B0502040204020203" pitchFamily="34" charset="0"/>
              </a:rPr>
              <a:t>MixRank</a:t>
            </a:r>
            <a:r>
              <a:rPr lang="en-IN" sz="1600" u="none" strike="noStrike">
                <a:effectLst/>
                <a:latin typeface="Segoe UI" panose="020B0502040204020203" pitchFamily="34" charset="0"/>
                <a:cs typeface="Segoe UI" panose="020B0502040204020203" pitchFamily="34" charset="0"/>
              </a:rPr>
              <a:t> is the Customer Discovery Platform that helps business-to-business (B2B) inside sales teams find new customers. It is the fastest way for sales reps to build prospect lists, prioritize leads, and contact decision makers.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a:t>
            </a:r>
            <a:r>
              <a:rPr lang="en-IN" sz="1600" u="none" strike="noStrike">
                <a:effectLst/>
                <a:latin typeface="Segoe UI" panose="020B0502040204020203" pitchFamily="34" charset="0"/>
                <a:cs typeface="Segoe UI" panose="020B0502040204020203" pitchFamily="34" charset="0"/>
              </a:rPr>
              <a:t>The Citus open source extension to Postgres, deployed on a 20-node Citus cluster with SSDs, has enabled us to achieve phenomenal I/O parallelism and I/O throughput. We have been able to dramatically increase performance and also to cut costs. Citus has been a competitive and operational game-changer for our business.</a:t>
            </a:r>
            <a:r>
              <a:rPr lang="en-US" sz="160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a:effectLst/>
                <a:latin typeface="Segoe UI" panose="020B0502040204020203" pitchFamily="34" charset="0"/>
                <a:cs typeface="Segoe UI" panose="020B0502040204020203" pitchFamily="34" charset="0"/>
              </a:rPr>
              <a:t>The most obvious benefit of the shift to Citus was that customers immediately began seeing fresher data. Because Citus did not need to pre-compute as many elements as before, customers began seeing data from minutes or even seconds before their queries. “Most of our competitors still rely on daily batch updates, which makes the Citus database a huge competitive differentiator for us.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8680916F-4D13-909D-C4C4-C40490B67681}"/>
              </a:ext>
            </a:extLst>
          </p:cNvPr>
          <p:cNvSpPr txBox="1"/>
          <p:nvPr/>
        </p:nvSpPr>
        <p:spPr>
          <a:xfrm>
            <a:off x="8617134" y="2871956"/>
            <a:ext cx="3260793" cy="2139047"/>
          </a:xfrm>
          <a:prstGeom prst="rect">
            <a:avLst/>
          </a:prstGeom>
          <a:noFill/>
        </p:spPr>
        <p:txBody>
          <a:bodyPr wrap="square" rtlCol="0">
            <a:spAutoFit/>
          </a:bodyPr>
          <a:lstStyle/>
          <a:p>
            <a:pPr>
              <a:spcAft>
                <a:spcPts val="1800"/>
              </a:spcAft>
            </a:pPr>
            <a:r>
              <a:rPr lang="en-IN" sz="1400" u="none" strike="noStrike">
                <a:effectLst/>
                <a:latin typeface="Segoe UI" panose="020B0502040204020203" pitchFamily="34" charset="0"/>
                <a:cs typeface="Segoe UI" panose="020B0502040204020203" pitchFamily="34" charset="0"/>
              </a:rPr>
              <a:t>1.6 PB of time series data, including cold data</a:t>
            </a:r>
          </a:p>
          <a:p>
            <a:pPr>
              <a:spcAft>
                <a:spcPts val="1800"/>
              </a:spcAft>
            </a:pPr>
            <a:r>
              <a:rPr lang="en-IN" sz="1400">
                <a:latin typeface="Segoe UI" panose="020B0502040204020203" pitchFamily="34" charset="0"/>
                <a:cs typeface="Segoe UI" panose="020B0502040204020203" pitchFamily="34" charset="0"/>
              </a:rPr>
              <a:t>3 petabytes (3 PB) of data processed  every month.</a:t>
            </a:r>
          </a:p>
          <a:p>
            <a:pPr>
              <a:spcAft>
                <a:spcPts val="1800"/>
              </a:spcAft>
            </a:pPr>
            <a:r>
              <a:rPr lang="en-IN" sz="1400" u="none" strike="noStrike">
                <a:effectLst/>
                <a:latin typeface="Segoe UI" panose="020B0502040204020203" pitchFamily="34" charset="0"/>
                <a:cs typeface="Segoe UI" panose="020B0502040204020203" pitchFamily="34" charset="0"/>
              </a:rPr>
              <a:t>50-100 </a:t>
            </a:r>
            <a:r>
              <a:rPr lang="en-IN" sz="1400">
                <a:latin typeface="Segoe UI" panose="020B0502040204020203" pitchFamily="34" charset="0"/>
                <a:cs typeface="Segoe UI" panose="020B0502040204020203" pitchFamily="34" charset="0"/>
              </a:rPr>
              <a:t>times smaller hardware budget</a:t>
            </a:r>
          </a:p>
          <a:p>
            <a:r>
              <a:rPr lang="en-US" sz="1400">
                <a:latin typeface="Segoe UI" panose="020B0502040204020203" pitchFamily="34" charset="0"/>
                <a:cs typeface="Segoe UI" panose="020B0502040204020203" pitchFamily="34" charset="0"/>
              </a:rPr>
              <a:t>Data available in real-time</a:t>
            </a:r>
          </a:p>
        </p:txBody>
      </p:sp>
      <p:pic>
        <p:nvPicPr>
          <p:cNvPr id="19" name="Picture 18" descr="Decorative">
            <a:extLst>
              <a:ext uri="{FF2B5EF4-FFF2-40B4-BE49-F238E27FC236}">
                <a16:creationId xmlns:a16="http://schemas.microsoft.com/office/drawing/2014/main" id="{0FD0B542-A7A1-F44A-4F20-FF6AFE9609EF}"/>
              </a:ext>
            </a:extLst>
          </p:cNvPr>
          <p:cNvPicPr>
            <a:picLocks noChangeAspect="1"/>
          </p:cNvPicPr>
          <p:nvPr/>
        </p:nvPicPr>
        <p:blipFill>
          <a:blip r:embed="rId3"/>
          <a:stretch>
            <a:fillRect/>
          </a:stretch>
        </p:blipFill>
        <p:spPr>
          <a:xfrm>
            <a:off x="8601740" y="2026135"/>
            <a:ext cx="2136035" cy="694211"/>
          </a:xfrm>
          <a:prstGeom prst="rect">
            <a:avLst/>
          </a:prstGeom>
        </p:spPr>
      </p:pic>
    </p:spTree>
    <p:extLst>
      <p:ext uri="{BB962C8B-B14F-4D97-AF65-F5344CB8AC3E}">
        <p14:creationId xmlns:p14="http://schemas.microsoft.com/office/powerpoint/2010/main" val="223671204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DA825FC-DAF5-7EDC-9651-628943A16C21}"/>
              </a:ext>
            </a:extLst>
          </p:cNvPr>
          <p:cNvSpPr txBox="1">
            <a:spLocks noGrp="1"/>
          </p:cNvSpPr>
          <p:nvPr>
            <p:ph type="title" idx="4294967295"/>
          </p:nvPr>
        </p:nvSpPr>
        <p:spPr>
          <a:xfrm>
            <a:off x="373749" y="281022"/>
            <a:ext cx="11444502"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With Citus, Algolia Speeds Up Search Analytics &amp; Eradicates Database Management Headaches</a:t>
            </a:r>
          </a:p>
        </p:txBody>
      </p:sp>
      <p:sp>
        <p:nvSpPr>
          <p:cNvPr id="10" name="TextBox 9">
            <a:extLst>
              <a:ext uri="{FF2B5EF4-FFF2-40B4-BE49-F238E27FC236}">
                <a16:creationId xmlns:a16="http://schemas.microsoft.com/office/drawing/2014/main" id="{F830CAC8-2B43-81B7-721A-578D6E950D14}"/>
              </a:ext>
            </a:extLst>
          </p:cNvPr>
          <p:cNvSpPr txBox="1"/>
          <p:nvPr/>
        </p:nvSpPr>
        <p:spPr>
          <a:xfrm>
            <a:off x="652326" y="6167046"/>
            <a:ext cx="6099348" cy="261610"/>
          </a:xfrm>
          <a:prstGeom prst="rect">
            <a:avLst/>
          </a:prstGeom>
          <a:noFill/>
        </p:spPr>
        <p:txBody>
          <a:bodyPr wrap="square">
            <a:spAutoFit/>
          </a:bodyPr>
          <a:lstStyle/>
          <a:p>
            <a:r>
              <a:rPr lang="en-US" sz="1100" u="sng">
                <a:solidFill>
                  <a:srgbClr val="0070C0"/>
                </a:solidFill>
              </a:rPr>
              <a:t>https://</a:t>
            </a:r>
            <a:r>
              <a:rPr lang="en-US" sz="1100" u="sng" err="1">
                <a:solidFill>
                  <a:srgbClr val="0070C0"/>
                </a:solidFill>
              </a:rPr>
              <a:t>youtu.be</a:t>
            </a:r>
            <a:r>
              <a:rPr lang="en-US" sz="1100" u="sng">
                <a:solidFill>
                  <a:srgbClr val="0070C0"/>
                </a:solidFill>
              </a:rPr>
              <a:t>/QbojoPywO8g</a:t>
            </a:r>
          </a:p>
        </p:txBody>
      </p:sp>
      <p:sp>
        <p:nvSpPr>
          <p:cNvPr id="12" name="TextBox 11">
            <a:extLst>
              <a:ext uri="{FF2B5EF4-FFF2-40B4-BE49-F238E27FC236}">
                <a16:creationId xmlns:a16="http://schemas.microsoft.com/office/drawing/2014/main" id="{2C251D8D-35ED-A5C9-9E38-754522B4E452}"/>
              </a:ext>
            </a:extLst>
          </p:cNvPr>
          <p:cNvSpPr txBox="1"/>
          <p:nvPr/>
        </p:nvSpPr>
        <p:spPr>
          <a:xfrm>
            <a:off x="314074" y="1761981"/>
            <a:ext cx="5781926" cy="4555093"/>
          </a:xfrm>
          <a:prstGeom prst="rect">
            <a:avLst/>
          </a:prstGeom>
          <a:noFill/>
        </p:spPr>
        <p:txBody>
          <a:bodyPr wrap="square" rtlCol="0">
            <a:spAutoFit/>
          </a:bodyPr>
          <a:lstStyle/>
          <a:p>
            <a:endParaRPr lang="en-US" sz="18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effectLst/>
                <a:latin typeface="Segoe UI" panose="020B0502040204020203" pitchFamily="34" charset="0"/>
                <a:cs typeface="Segoe UI" panose="020B0502040204020203" pitchFamily="34" charset="0"/>
              </a:rPr>
              <a:t>Algolia</a:t>
            </a:r>
            <a:r>
              <a:rPr lang="en-IN" sz="1600" u="none" strike="noStrike">
                <a:effectLst/>
                <a:latin typeface="Segoe UI" panose="020B0502040204020203" pitchFamily="34" charset="0"/>
                <a:cs typeface="Segoe UI" panose="020B0502040204020203" pitchFamily="34" charset="0"/>
              </a:rPr>
              <a:t> hosts search as a service to power search-based tools on their own websites and apps. </a:t>
            </a:r>
            <a:r>
              <a:rPr lang="en-IN" sz="1600" u="none" strike="noStrike" err="1">
                <a:effectLst/>
                <a:latin typeface="Segoe UI" panose="020B0502040204020203" pitchFamily="34" charset="0"/>
                <a:cs typeface="Segoe UI" panose="020B0502040204020203" pitchFamily="34" charset="0"/>
              </a:rPr>
              <a:t>Algolia</a:t>
            </a:r>
            <a:r>
              <a:rPr lang="en-IN" sz="1600" u="none" strike="noStrike">
                <a:effectLst/>
                <a:latin typeface="Segoe UI" panose="020B0502040204020203" pitchFamily="34" charset="0"/>
                <a:cs typeface="Segoe UI" panose="020B0502040204020203" pitchFamily="34" charset="0"/>
              </a:rPr>
              <a:t> also provides its customers with a variety of analytics about their end users’ search </a:t>
            </a:r>
            <a:r>
              <a:rPr lang="en-IN" sz="1600" u="none" strike="noStrike" err="1">
                <a:effectLst/>
                <a:latin typeface="Segoe UI" panose="020B0502040204020203" pitchFamily="34" charset="0"/>
                <a:cs typeface="Segoe UI" panose="020B0502040204020203" pitchFamily="34" charset="0"/>
              </a:rPr>
              <a:t>behaviors</a:t>
            </a:r>
            <a:r>
              <a:rPr lang="en-IN" sz="1600" u="none" strike="noStrike">
                <a:effectLst/>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IN"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a:effectLst/>
                <a:latin typeface="Segoe UI" panose="020B0502040204020203" pitchFamily="34" charset="0"/>
                <a:cs typeface="Segoe UI" panose="020B0502040204020203" pitchFamily="34" charset="0"/>
              </a:rPr>
              <a:t>Citus handles our complex ingest and delete operations seamlessly—and that’s with a workflow that creates five to ten billion new rows of data per day. The way in which Citus shards and distributes data across multiple nodes has given us the parallelization we need.</a:t>
            </a:r>
          </a:p>
          <a:p>
            <a:pPr marL="285750" indent="-285750">
              <a:buFont typeface="Arial" panose="020B0604020202020204" pitchFamily="34" charset="0"/>
              <a:buChar char="•"/>
            </a:pPr>
            <a:endParaRPr lang="en-IN"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u="none" strike="noStrike" err="1">
                <a:effectLst/>
                <a:latin typeface="Segoe UI" panose="020B0502040204020203" pitchFamily="34" charset="0"/>
                <a:cs typeface="Segoe UI" panose="020B0502040204020203" pitchFamily="34" charset="0"/>
              </a:rPr>
              <a:t>TopN</a:t>
            </a:r>
            <a:r>
              <a:rPr lang="en-IN" sz="1600" u="none" strike="noStrike">
                <a:effectLst/>
                <a:latin typeface="Segoe UI" panose="020B0502040204020203" pitchFamily="34" charset="0"/>
                <a:cs typeface="Segoe UI" panose="020B0502040204020203" pitchFamily="34" charset="0"/>
              </a:rPr>
              <a:t> is an open source extension to Postgres, created by Citus Data. </a:t>
            </a:r>
            <a:r>
              <a:rPr lang="en-IN" sz="1600" u="none" strike="noStrike" err="1">
                <a:effectLst/>
                <a:latin typeface="Segoe UI" panose="020B0502040204020203" pitchFamily="34" charset="0"/>
                <a:cs typeface="Segoe UI" panose="020B0502040204020203" pitchFamily="34" charset="0"/>
              </a:rPr>
              <a:t>Algolia</a:t>
            </a:r>
            <a:r>
              <a:rPr lang="en-IN" sz="1600" u="none" strike="noStrike">
                <a:effectLst/>
                <a:latin typeface="Segoe UI" panose="020B0502040204020203" pitchFamily="34" charset="0"/>
                <a:cs typeface="Segoe UI" panose="020B0502040204020203" pitchFamily="34" charset="0"/>
              </a:rPr>
              <a:t> uses </a:t>
            </a:r>
            <a:r>
              <a:rPr lang="en-IN" sz="1600" u="none" strike="noStrike" err="1">
                <a:effectLst/>
                <a:latin typeface="Segoe UI" panose="020B0502040204020203" pitchFamily="34" charset="0"/>
                <a:cs typeface="Segoe UI" panose="020B0502040204020203" pitchFamily="34" charset="0"/>
              </a:rPr>
              <a:t>TopN</a:t>
            </a:r>
            <a:r>
              <a:rPr lang="en-IN" sz="1600" u="none" strike="noStrike">
                <a:effectLst/>
                <a:latin typeface="Segoe UI" panose="020B0502040204020203" pitchFamily="34" charset="0"/>
                <a:cs typeface="Segoe UI" panose="020B0502040204020203" pitchFamily="34" charset="0"/>
              </a:rPr>
              <a:t> to calculate the most frequently occurring values in a column so they can keep top items sorted by frequency.</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p:txBody>
      </p:sp>
      <p:pic>
        <p:nvPicPr>
          <p:cNvPr id="6" name="Picture 5" descr="Decorative">
            <a:extLst>
              <a:ext uri="{FF2B5EF4-FFF2-40B4-BE49-F238E27FC236}">
                <a16:creationId xmlns:a16="http://schemas.microsoft.com/office/drawing/2014/main" id="{663780E6-D38E-98D6-15E0-F16A07D065E5}"/>
              </a:ext>
            </a:extLst>
          </p:cNvPr>
          <p:cNvPicPr>
            <a:picLocks noChangeAspect="1"/>
          </p:cNvPicPr>
          <p:nvPr/>
        </p:nvPicPr>
        <p:blipFill>
          <a:blip r:embed="rId3"/>
          <a:stretch>
            <a:fillRect/>
          </a:stretch>
        </p:blipFill>
        <p:spPr>
          <a:xfrm>
            <a:off x="5015938" y="6132869"/>
            <a:ext cx="808074" cy="329964"/>
          </a:xfrm>
          <a:prstGeom prst="rect">
            <a:avLst/>
          </a:prstGeom>
        </p:spPr>
      </p:pic>
      <p:pic>
        <p:nvPicPr>
          <p:cNvPr id="4" name="Picture 3" descr="Decorative">
            <a:extLst>
              <a:ext uri="{FF2B5EF4-FFF2-40B4-BE49-F238E27FC236}">
                <a16:creationId xmlns:a16="http://schemas.microsoft.com/office/drawing/2014/main" id="{CFDFA510-5755-F363-4D45-AF6C5E74D7E8}"/>
              </a:ext>
            </a:extLst>
          </p:cNvPr>
          <p:cNvPicPr>
            <a:picLocks noChangeAspect="1"/>
          </p:cNvPicPr>
          <p:nvPr/>
        </p:nvPicPr>
        <p:blipFill>
          <a:blip r:embed="rId4"/>
          <a:stretch>
            <a:fillRect/>
          </a:stretch>
        </p:blipFill>
        <p:spPr>
          <a:xfrm>
            <a:off x="6257782" y="2499455"/>
            <a:ext cx="5709365" cy="2633654"/>
          </a:xfrm>
          <a:prstGeom prst="rect">
            <a:avLst/>
          </a:prstGeom>
        </p:spPr>
      </p:pic>
    </p:spTree>
    <p:extLst>
      <p:ext uri="{BB962C8B-B14F-4D97-AF65-F5344CB8AC3E}">
        <p14:creationId xmlns:p14="http://schemas.microsoft.com/office/powerpoint/2010/main" val="147523589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DA825FC-DAF5-7EDC-9651-628943A16C21}"/>
              </a:ext>
            </a:extLst>
          </p:cNvPr>
          <p:cNvSpPr txBox="1">
            <a:spLocks noGrp="1"/>
          </p:cNvSpPr>
          <p:nvPr>
            <p:ph type="title" idx="4294967295"/>
          </p:nvPr>
        </p:nvSpPr>
        <p:spPr>
          <a:xfrm>
            <a:off x="483716" y="373648"/>
            <a:ext cx="11444502"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j-ea"/>
                <a:cs typeface="Segoe UI Semibold" panose="020B0502040204020203" pitchFamily="34" charset="0"/>
              </a:rPr>
              <a:t>Scale for Algolia’s Analytics platform</a:t>
            </a:r>
          </a:p>
        </p:txBody>
      </p:sp>
      <p:sp>
        <p:nvSpPr>
          <p:cNvPr id="10" name="TextBox 9">
            <a:extLst>
              <a:ext uri="{FF2B5EF4-FFF2-40B4-BE49-F238E27FC236}">
                <a16:creationId xmlns:a16="http://schemas.microsoft.com/office/drawing/2014/main" id="{F830CAC8-2B43-81B7-721A-578D6E950D14}"/>
              </a:ext>
            </a:extLst>
          </p:cNvPr>
          <p:cNvSpPr txBox="1"/>
          <p:nvPr/>
        </p:nvSpPr>
        <p:spPr>
          <a:xfrm>
            <a:off x="611713" y="6155416"/>
            <a:ext cx="2955675" cy="261610"/>
          </a:xfrm>
          <a:prstGeom prst="rect">
            <a:avLst/>
          </a:prstGeom>
          <a:noFill/>
        </p:spPr>
        <p:txBody>
          <a:bodyPr wrap="square">
            <a:spAutoFit/>
          </a:bodyPr>
          <a:lstStyle/>
          <a:p>
            <a:r>
              <a:rPr lang="en-US" sz="1100" u="sng">
                <a:solidFill>
                  <a:srgbClr val="0070C0"/>
                </a:solidFill>
              </a:rPr>
              <a:t>https://</a:t>
            </a:r>
            <a:r>
              <a:rPr lang="en-US" sz="1100" u="sng" err="1">
                <a:solidFill>
                  <a:srgbClr val="0070C0"/>
                </a:solidFill>
              </a:rPr>
              <a:t>youtu.be</a:t>
            </a:r>
            <a:r>
              <a:rPr lang="en-US" sz="1100" u="sng">
                <a:solidFill>
                  <a:srgbClr val="0070C0"/>
                </a:solidFill>
              </a:rPr>
              <a:t>/QbojoPywO8g</a:t>
            </a:r>
          </a:p>
        </p:txBody>
      </p:sp>
      <p:sp>
        <p:nvSpPr>
          <p:cNvPr id="12" name="TextBox 11">
            <a:extLst>
              <a:ext uri="{FF2B5EF4-FFF2-40B4-BE49-F238E27FC236}">
                <a16:creationId xmlns:a16="http://schemas.microsoft.com/office/drawing/2014/main" id="{2C251D8D-35ED-A5C9-9E38-754522B4E452}"/>
              </a:ext>
            </a:extLst>
          </p:cNvPr>
          <p:cNvSpPr txBox="1"/>
          <p:nvPr/>
        </p:nvSpPr>
        <p:spPr>
          <a:xfrm>
            <a:off x="611713" y="1252443"/>
            <a:ext cx="7851804" cy="4801314"/>
          </a:xfrm>
          <a:prstGeom prst="rect">
            <a:avLst/>
          </a:prstGeom>
          <a:noFill/>
        </p:spPr>
        <p:txBody>
          <a:bodyPr wrap="square" rtlCol="0">
            <a:spAutoFit/>
          </a:bodyPr>
          <a:lstStyle/>
          <a:p>
            <a:r>
              <a:rPr lang="en-US" sz="1800">
                <a:solidFill>
                  <a:srgbClr val="0070C0"/>
                </a:solidFill>
                <a:latin typeface="Segoe UI" panose="020B0502040204020203" pitchFamily="34" charset="0"/>
                <a:cs typeface="Segoe UI" panose="020B0502040204020203" pitchFamily="34" charset="0"/>
              </a:rPr>
              <a:t>Challenges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Analytics on Real-time data suffered.</a:t>
            </a: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Reliability was challenge with Elastic Search Cluster.</a:t>
            </a: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Estimation of pricing. Pricing for </a:t>
            </a:r>
            <a:r>
              <a:rPr lang="en-US" sz="1600" err="1">
                <a:latin typeface="Segoe UI" panose="020B0502040204020203" pitchFamily="34" charset="0"/>
                <a:cs typeface="Segoe UI" panose="020B0502040204020203" pitchFamily="34" charset="0"/>
              </a:rPr>
              <a:t>BigQuery</a:t>
            </a:r>
            <a:r>
              <a:rPr lang="en-US" sz="1600">
                <a:latin typeface="Segoe UI" panose="020B0502040204020203" pitchFamily="34" charset="0"/>
                <a:cs typeface="Segoe UI" panose="020B0502040204020203" pitchFamily="34" charset="0"/>
              </a:rPr>
              <a:t> was based on amount of data scanned.</a:t>
            </a:r>
          </a:p>
          <a:p>
            <a:pPr marL="285750" indent="-285750">
              <a:buFont typeface="Arial" panose="020B0604020202020204" pitchFamily="34" charset="0"/>
              <a:buChar char="•"/>
            </a:pPr>
            <a:r>
              <a:rPr lang="en-US" sz="1600" err="1">
                <a:latin typeface="Segoe UI" panose="020B0502040204020203" pitchFamily="34" charset="0"/>
                <a:cs typeface="Segoe UI" panose="020B0502040204020203" pitchFamily="34" charset="0"/>
              </a:rPr>
              <a:t>Clickhouse</a:t>
            </a:r>
            <a:r>
              <a:rPr lang="en-US" sz="1600">
                <a:latin typeface="Segoe UI" panose="020B0502040204020203" pitchFamily="34" charset="0"/>
                <a:cs typeface="Segoe UI" panose="020B0502040204020203" pitchFamily="34" charset="0"/>
              </a:rPr>
              <a:t> was ruled out due to missing managed cloud offering.</a:t>
            </a: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Limitation to algorithm support like </a:t>
            </a:r>
            <a:r>
              <a:rPr lang="en-US" sz="1600" err="1">
                <a:latin typeface="Segoe UI" panose="020B0502040204020203" pitchFamily="34" charset="0"/>
                <a:cs typeface="Segoe UI" panose="020B0502040204020203" pitchFamily="34" charset="0"/>
              </a:rPr>
              <a:t>TopN</a:t>
            </a:r>
            <a:r>
              <a:rPr lang="en-US" sz="1600">
                <a:latin typeface="Segoe UI" panose="020B0502040204020203" pitchFamily="34" charset="0"/>
                <a:cs typeface="Segoe UI" panose="020B0502040204020203" pitchFamily="34" charset="0"/>
              </a:rPr>
              <a:t> &amp; </a:t>
            </a:r>
            <a:r>
              <a:rPr lang="en-US" sz="1600" err="1">
                <a:latin typeface="Segoe UI" panose="020B0502040204020203" pitchFamily="34" charset="0"/>
                <a:cs typeface="Segoe UI" panose="020B0502040204020203" pitchFamily="34" charset="0"/>
              </a:rPr>
              <a:t>HyperLogLog</a:t>
            </a:r>
            <a:r>
              <a:rPr lang="en-US" sz="16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rPr>
              <a:t>available through extension in PG</a:t>
            </a:r>
            <a:r>
              <a:rPr lang="en-US" sz="160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r>
              <a:rPr lang="en-US" sz="1600">
                <a:solidFill>
                  <a:srgbClr val="0070C0"/>
                </a:solidFill>
                <a:latin typeface="Segoe UI" panose="020B0502040204020203" pitchFamily="34" charset="0"/>
                <a:cs typeface="Segoe UI" panose="020B0502040204020203" pitchFamily="34" charset="0"/>
              </a:rPr>
              <a:t>Impact</a:t>
            </a:r>
          </a:p>
          <a:p>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a:latin typeface="Segoe UI" panose="020B0502040204020203" pitchFamily="34" charset="0"/>
                <a:cs typeface="Segoe UI" panose="020B0502040204020203" pitchFamily="34" charset="0"/>
              </a:rPr>
              <a:t>Response times for 95% of queries are less than 800 milliseconds</a:t>
            </a:r>
            <a:r>
              <a:rPr lang="en-US" sz="160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IN" sz="1600">
                <a:latin typeface="Segoe UI" panose="020B0502040204020203" pitchFamily="34" charset="0"/>
                <a:cs typeface="Segoe UI" panose="020B0502040204020203" pitchFamily="34" charset="0"/>
              </a:rPr>
              <a:t>Citus Cloud enables Algolia to provide analytics at scale, for over 1B searches per day</a:t>
            </a: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Support with high ingestion rate 5-10 Bn per day.</a:t>
            </a:r>
          </a:p>
          <a:p>
            <a:pPr marL="285750" indent="-285750">
              <a:buFont typeface="Arial" panose="020B0604020202020204" pitchFamily="34" charset="0"/>
              <a:buChar char="•"/>
            </a:pPr>
            <a:r>
              <a:rPr lang="en-IN" sz="1600">
                <a:latin typeface="Segoe UI" panose="020B0502040204020203" pitchFamily="34" charset="0"/>
                <a:cs typeface="Segoe UI" panose="020B0502040204020203" pitchFamily="34" charset="0"/>
              </a:rPr>
              <a:t>Went from frequent downtime with previous analytics solution—to no downtime with the Citus Cloud database</a:t>
            </a:r>
          </a:p>
          <a:p>
            <a:pPr marL="285750" indent="-285750">
              <a:buFont typeface="Arial" panose="020B0604020202020204" pitchFamily="34" charset="0"/>
              <a:buChar char="•"/>
            </a:pPr>
            <a:r>
              <a:rPr lang="en-IN" sz="1600">
                <a:latin typeface="Segoe UI" panose="020B0502040204020203" pitchFamily="34" charset="0"/>
                <a:cs typeface="Segoe UI" panose="020B0502040204020203" pitchFamily="34" charset="0"/>
              </a:rPr>
              <a:t>Clearer cost estimation.</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8680916F-4D13-909D-C4C4-C40490B67681}"/>
              </a:ext>
            </a:extLst>
          </p:cNvPr>
          <p:cNvSpPr txBox="1"/>
          <p:nvPr/>
        </p:nvSpPr>
        <p:spPr>
          <a:xfrm>
            <a:off x="8737634" y="2506632"/>
            <a:ext cx="3260793" cy="2292935"/>
          </a:xfrm>
          <a:prstGeom prst="rect">
            <a:avLst/>
          </a:prstGeom>
          <a:noFill/>
        </p:spPr>
        <p:txBody>
          <a:bodyPr wrap="square" rtlCol="0">
            <a:spAutoFit/>
          </a:bodyPr>
          <a:lstStyle/>
          <a:p>
            <a:pPr>
              <a:spcAft>
                <a:spcPts val="1800"/>
              </a:spcAft>
            </a:pPr>
            <a:r>
              <a:rPr lang="en-IN" sz="1400" b="1" u="none" strike="noStrike">
                <a:effectLst/>
                <a:latin typeface="Segoe UI" panose="020B0502040204020203" pitchFamily="34" charset="0"/>
                <a:cs typeface="Segoe UI" panose="020B0502040204020203" pitchFamily="34" charset="0"/>
              </a:rPr>
              <a:t>1.6 PB of time series data</a:t>
            </a:r>
            <a:r>
              <a:rPr lang="en-IN" sz="1400" u="none" strike="noStrike">
                <a:effectLst/>
                <a:latin typeface="Segoe UI" panose="020B0502040204020203" pitchFamily="34" charset="0"/>
                <a:cs typeface="Segoe UI" panose="020B0502040204020203" pitchFamily="34" charset="0"/>
              </a:rPr>
              <a:t>, including cold data</a:t>
            </a:r>
          </a:p>
          <a:p>
            <a:pPr>
              <a:spcAft>
                <a:spcPts val="1800"/>
              </a:spcAft>
            </a:pPr>
            <a:r>
              <a:rPr lang="en-IN" sz="1400">
                <a:latin typeface="Segoe UI" panose="020B0502040204020203" pitchFamily="34" charset="0"/>
                <a:cs typeface="Segoe UI" panose="020B0502040204020203" pitchFamily="34" charset="0"/>
              </a:rPr>
              <a:t>3 petabytes (3 PB) of data processed  every month.</a:t>
            </a:r>
          </a:p>
          <a:p>
            <a:pPr>
              <a:spcAft>
                <a:spcPts val="1800"/>
              </a:spcAft>
            </a:pPr>
            <a:r>
              <a:rPr lang="en-IN" sz="1400" b="1" u="none" strike="noStrike">
                <a:effectLst/>
                <a:latin typeface="Segoe UI" panose="020B0502040204020203" pitchFamily="34" charset="0"/>
                <a:cs typeface="Segoe UI" panose="020B0502040204020203" pitchFamily="34" charset="0"/>
              </a:rPr>
              <a:t>50-100 </a:t>
            </a:r>
            <a:r>
              <a:rPr lang="en-IN" sz="1400" b="1">
                <a:latin typeface="Segoe UI" panose="020B0502040204020203" pitchFamily="34" charset="0"/>
                <a:cs typeface="Segoe UI" panose="020B0502040204020203" pitchFamily="34" charset="0"/>
              </a:rPr>
              <a:t>times smaller hardware budget</a:t>
            </a:r>
          </a:p>
          <a:p>
            <a:r>
              <a:rPr lang="en-US" sz="1400">
                <a:latin typeface="Segoe UI" panose="020B0502040204020203" pitchFamily="34" charset="0"/>
                <a:cs typeface="Segoe UI" panose="020B0502040204020203" pitchFamily="34" charset="0"/>
              </a:rPr>
              <a:t>Data available in real-time</a:t>
            </a:r>
          </a:p>
        </p:txBody>
      </p:sp>
      <p:pic>
        <p:nvPicPr>
          <p:cNvPr id="2" name="Picture 1" descr="Decorative">
            <a:extLst>
              <a:ext uri="{FF2B5EF4-FFF2-40B4-BE49-F238E27FC236}">
                <a16:creationId xmlns:a16="http://schemas.microsoft.com/office/drawing/2014/main" id="{144DEBF4-8512-1572-ED06-E027F6B753B6}"/>
              </a:ext>
            </a:extLst>
          </p:cNvPr>
          <p:cNvPicPr>
            <a:picLocks noChangeAspect="1"/>
          </p:cNvPicPr>
          <p:nvPr/>
        </p:nvPicPr>
        <p:blipFill>
          <a:blip r:embed="rId3"/>
          <a:stretch>
            <a:fillRect/>
          </a:stretch>
        </p:blipFill>
        <p:spPr>
          <a:xfrm>
            <a:off x="8737634" y="1677720"/>
            <a:ext cx="1728345" cy="705741"/>
          </a:xfrm>
          <a:prstGeom prst="rect">
            <a:avLst/>
          </a:prstGeom>
        </p:spPr>
      </p:pic>
    </p:spTree>
    <p:extLst>
      <p:ext uri="{BB962C8B-B14F-4D97-AF65-F5344CB8AC3E}">
        <p14:creationId xmlns:p14="http://schemas.microsoft.com/office/powerpoint/2010/main" val="189635685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755D8-5489-42D9-940D-F9E1F0211DFC}"/>
              </a:ext>
            </a:extLst>
          </p:cNvPr>
          <p:cNvSpPr>
            <a:spLocks noGrp="1"/>
          </p:cNvSpPr>
          <p:nvPr>
            <p:ph type="title"/>
          </p:nvPr>
        </p:nvSpPr>
        <p:spPr>
          <a:xfrm>
            <a:off x="342900" y="271326"/>
            <a:ext cx="11417300" cy="1200329"/>
          </a:xfrm>
        </p:spPr>
        <p:txBody>
          <a:bodyPr/>
          <a:lstStyle/>
          <a:p>
            <a:r>
              <a:rPr lang="en-US" sz="4000" b="1">
                <a:solidFill>
                  <a:schemeClr val="accent1">
                    <a:lumMod val="75000"/>
                  </a:schemeClr>
                </a:solidFill>
                <a:latin typeface="Segoe UI Semibold" panose="020B0502040204020203" pitchFamily="34" charset="0"/>
                <a:cs typeface="Segoe UI Semibold" panose="020B0502040204020203" pitchFamily="34" charset="0"/>
              </a:rPr>
              <a:t>Microsoft Windows relies on Hyperscale (Citus) for mission-critical decisions</a:t>
            </a:r>
          </a:p>
        </p:txBody>
      </p:sp>
      <p:sp>
        <p:nvSpPr>
          <p:cNvPr id="3" name="Text Placeholder 2">
            <a:extLst>
              <a:ext uri="{FF2B5EF4-FFF2-40B4-BE49-F238E27FC236}">
                <a16:creationId xmlns:a16="http://schemas.microsoft.com/office/drawing/2014/main" id="{060BEB86-F11C-43B4-8FCE-5208F3832FB3}"/>
              </a:ext>
            </a:extLst>
          </p:cNvPr>
          <p:cNvSpPr>
            <a:spLocks noGrp="1"/>
          </p:cNvSpPr>
          <p:nvPr>
            <p:ph type="body" sz="quarter" idx="10"/>
          </p:nvPr>
        </p:nvSpPr>
        <p:spPr>
          <a:xfrm>
            <a:off x="342900" y="2038806"/>
            <a:ext cx="5146331" cy="1349087"/>
          </a:xfrm>
        </p:spPr>
        <p:txBody>
          <a:bodyPr vert="horz" wrap="square" lIns="0" tIns="0" rIns="0" bIns="0" rtlCol="0">
            <a:spAutoFit/>
          </a:bodyPr>
          <a:lstStyle/>
          <a:p>
            <a:pPr marL="0" indent="0">
              <a:buNone/>
            </a:pPr>
            <a:r>
              <a:rPr lang="en-US" sz="1800">
                <a:latin typeface="Segoe UI" panose="020B0502040204020203" pitchFamily="34" charset="0"/>
                <a:cs typeface="Segoe UI" panose="020B0502040204020203" pitchFamily="34" charset="0"/>
              </a:rPr>
              <a:t>“Ship/no-ship decisions for Microsoft Windows are made using Hyperscale (Citus), where our team runs on-the-fly analytics on billions of JSON events with sub-second responses. </a:t>
            </a:r>
          </a:p>
          <a:p>
            <a:pPr marL="0" indent="0">
              <a:buNone/>
            </a:pPr>
            <a:r>
              <a:rPr lang="en-US" sz="1800">
                <a:latin typeface="Segoe UI" panose="020B0502040204020203" pitchFamily="34" charset="0"/>
                <a:cs typeface="Segoe UI" panose="020B0502040204020203" pitchFamily="34" charset="0"/>
              </a:rPr>
              <a:t>Distributed PostgreSQL is a game changer.”</a:t>
            </a:r>
          </a:p>
        </p:txBody>
      </p:sp>
      <p:sp>
        <p:nvSpPr>
          <p:cNvPr id="10" name="Rectangle 9">
            <a:extLst>
              <a:ext uri="{FF2B5EF4-FFF2-40B4-BE49-F238E27FC236}">
                <a16:creationId xmlns:a16="http://schemas.microsoft.com/office/drawing/2014/main" id="{59B223D0-85D3-644D-BA7E-29FE5DC1B1AE}"/>
              </a:ext>
            </a:extLst>
          </p:cNvPr>
          <p:cNvSpPr/>
          <p:nvPr/>
        </p:nvSpPr>
        <p:spPr>
          <a:xfrm>
            <a:off x="387350" y="3806286"/>
            <a:ext cx="4524892" cy="1641475"/>
          </a:xfrm>
          <a:prstGeom prst="rect">
            <a:avLst/>
          </a:prstGeom>
        </p:spPr>
        <p:txBody>
          <a:bodyPr vert="horz" wrap="square" lIns="0" tIns="0" rIns="0" bIns="0" rtlCol="0" anchor="t">
            <a:spAutoFit/>
          </a:bodyPr>
          <a:lstStyle/>
          <a:p>
            <a:pPr defTabSz="932742">
              <a:spcBef>
                <a:spcPts val="800"/>
              </a:spcBef>
              <a:buSzPct val="90000"/>
            </a:pPr>
            <a:r>
              <a:rPr lang="en-US" sz="1600" b="1">
                <a:gradFill>
                  <a:gsLst>
                    <a:gs pos="1250">
                      <a:schemeClr val="tx1"/>
                    </a:gs>
                    <a:gs pos="100000">
                      <a:schemeClr val="tx1"/>
                    </a:gs>
                  </a:gsLst>
                  <a:lin ang="5400000" scaled="0"/>
                </a:gradFill>
                <a:latin typeface="Segoe UI Semibold" panose="020B0502040204020203" pitchFamily="34" charset="0"/>
                <a:cs typeface="Segoe UI Semibold" panose="020B0502040204020203" pitchFamily="34" charset="0"/>
              </a:rPr>
              <a:t>1 PB+ data​​</a:t>
            </a:r>
          </a:p>
          <a:p>
            <a:pPr defTabSz="932742">
              <a:spcBef>
                <a:spcPts val="800"/>
              </a:spcBef>
              <a:buSzPct val="90000"/>
            </a:pPr>
            <a:r>
              <a:rPr lang="en-US" sz="1600">
                <a:latin typeface="Segoe UI" panose="020B0502040204020203" pitchFamily="34" charset="0"/>
                <a:cs typeface="Segoe UI" panose="020B0502040204020203" pitchFamily="34" charset="0"/>
              </a:rPr>
              <a:t>20,000 diagnostic metrics </a:t>
            </a:r>
          </a:p>
          <a:p>
            <a:pPr defTabSz="932742">
              <a:spcBef>
                <a:spcPts val="800"/>
              </a:spcBef>
              <a:buSzPct val="90000"/>
            </a:pPr>
            <a:r>
              <a:rPr lang="en-US" sz="1600">
                <a:solidFill>
                  <a:srgbClr val="000000"/>
                </a:solidFill>
                <a:latin typeface="Segoe UI" panose="020B0502040204020203" pitchFamily="34" charset="0"/>
                <a:ea typeface="+mn-lt"/>
                <a:cs typeface="Segoe UI" panose="020B0502040204020203" pitchFamily="34" charset="0"/>
              </a:rPr>
              <a:t>6M+ queries per day; </a:t>
            </a:r>
          </a:p>
          <a:p>
            <a:pPr defTabSz="932742">
              <a:spcBef>
                <a:spcPts val="800"/>
              </a:spcBef>
              <a:buSzPct val="90000"/>
            </a:pPr>
            <a:r>
              <a:rPr lang="en-US" sz="1600">
                <a:solidFill>
                  <a:srgbClr val="000000"/>
                </a:solidFill>
                <a:latin typeface="Segoe UI" panose="020B0502040204020203" pitchFamily="34" charset="0"/>
                <a:ea typeface="+mn-lt"/>
                <a:cs typeface="Segoe UI" panose="020B0502040204020203" pitchFamily="34" charset="0"/>
              </a:rPr>
              <a:t>75</a:t>
            </a:r>
            <a:r>
              <a:rPr lang="en-US" sz="1600">
                <a:latin typeface="Segoe UI" panose="020B0502040204020203" pitchFamily="34" charset="0"/>
                <a:ea typeface="+mn-lt"/>
                <a:cs typeface="Segoe UI" panose="020B0502040204020203" pitchFamily="34" charset="0"/>
              </a:rPr>
              <a:t>%</a:t>
            </a: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of queries completing &lt; 0.2 secs</a:t>
            </a:r>
          </a:p>
          <a:p>
            <a:pPr defTabSz="932742">
              <a:spcBef>
                <a:spcPts val="800"/>
              </a:spcBef>
              <a:buSzPct val="90000"/>
            </a:pPr>
            <a:r>
              <a:rPr lang="en-US" sz="1600">
                <a:latin typeface="Segoe UI" panose="020B0502040204020203" pitchFamily="34" charset="0"/>
                <a:cs typeface="Segoe UI" panose="020B0502040204020203" pitchFamily="34" charset="0"/>
              </a:rPr>
              <a:t>2,816 Cores and 18.7 TB </a:t>
            </a: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​of RAM</a:t>
            </a:r>
            <a:endParaRPr lang="en-US" sz="160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6AC2B1C-A2E3-C54B-A0BA-6310677F967C}"/>
              </a:ext>
            </a:extLst>
          </p:cNvPr>
          <p:cNvSpPr/>
          <p:nvPr/>
        </p:nvSpPr>
        <p:spPr>
          <a:xfrm>
            <a:off x="342900" y="6078339"/>
            <a:ext cx="9035016" cy="261610"/>
          </a:xfrm>
          <a:prstGeom prst="rect">
            <a:avLst/>
          </a:prstGeom>
        </p:spPr>
        <p:txBody>
          <a:bodyPr wrap="square">
            <a:spAutoFit/>
          </a:bodyPr>
          <a:lstStyle/>
          <a:p>
            <a:r>
              <a:rPr lang="en-US" sz="1100">
                <a:hlinkClick r:id="rId3"/>
              </a:rPr>
              <a:t>https://techcommunity.microsoft.com/t5/Azure-Database-for-PostgreSQL/Architecting-petabyte-scale-analytics-by-scaling-out-Postgres-on/ba-p/969685</a:t>
            </a:r>
            <a:endParaRPr lang="en-US" sz="1100"/>
          </a:p>
        </p:txBody>
      </p:sp>
      <p:pic>
        <p:nvPicPr>
          <p:cNvPr id="3076" name="Picture 4" descr="Decorative">
            <a:extLst>
              <a:ext uri="{FF2B5EF4-FFF2-40B4-BE49-F238E27FC236}">
                <a16:creationId xmlns:a16="http://schemas.microsoft.com/office/drawing/2014/main" id="{9010623E-CC67-9E4B-93DE-75CCBF91C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831" y="2038806"/>
            <a:ext cx="6486868" cy="317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7581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830CAC8-2B43-81B7-721A-578D6E950D14}"/>
              </a:ext>
            </a:extLst>
          </p:cNvPr>
          <p:cNvSpPr txBox="1"/>
          <p:nvPr/>
        </p:nvSpPr>
        <p:spPr>
          <a:xfrm>
            <a:off x="483716" y="6040487"/>
            <a:ext cx="6099348" cy="261610"/>
          </a:xfrm>
          <a:prstGeom prst="rect">
            <a:avLst/>
          </a:prstGeom>
          <a:noFill/>
        </p:spPr>
        <p:txBody>
          <a:bodyPr wrap="square">
            <a:spAutoFit/>
          </a:bodyPr>
          <a:lstStyle/>
          <a:p>
            <a:r>
              <a:rPr lang="en-US" sz="1100" u="sng">
                <a:solidFill>
                  <a:srgbClr val="0070C0"/>
                </a:solidFill>
              </a:rPr>
              <a:t>https://</a:t>
            </a:r>
            <a:r>
              <a:rPr lang="en-US" sz="1100" u="sng" err="1">
                <a:solidFill>
                  <a:srgbClr val="0070C0"/>
                </a:solidFill>
              </a:rPr>
              <a:t>www.youtube.com</a:t>
            </a:r>
            <a:r>
              <a:rPr lang="en-US" sz="1100" u="sng">
                <a:solidFill>
                  <a:srgbClr val="0070C0"/>
                </a:solidFill>
              </a:rPr>
              <a:t>/</a:t>
            </a:r>
            <a:r>
              <a:rPr lang="en-US" sz="1100" u="sng" err="1">
                <a:solidFill>
                  <a:srgbClr val="0070C0"/>
                </a:solidFill>
              </a:rPr>
              <a:t>watch?v</a:t>
            </a:r>
            <a:r>
              <a:rPr lang="en-US" sz="1100" u="sng">
                <a:solidFill>
                  <a:srgbClr val="0070C0"/>
                </a:solidFill>
              </a:rPr>
              <a:t>=</a:t>
            </a:r>
            <a:r>
              <a:rPr lang="en-US" sz="1100" u="sng" err="1">
                <a:solidFill>
                  <a:srgbClr val="0070C0"/>
                </a:solidFill>
              </a:rPr>
              <a:t>vbDmwEgNFHs</a:t>
            </a:r>
            <a:endParaRPr lang="en-US" sz="1100" u="sng">
              <a:solidFill>
                <a:srgbClr val="0070C0"/>
              </a:solidFill>
            </a:endParaRPr>
          </a:p>
        </p:txBody>
      </p:sp>
      <p:sp>
        <p:nvSpPr>
          <p:cNvPr id="12" name="TextBox 11">
            <a:extLst>
              <a:ext uri="{FF2B5EF4-FFF2-40B4-BE49-F238E27FC236}">
                <a16:creationId xmlns:a16="http://schemas.microsoft.com/office/drawing/2014/main" id="{2C251D8D-35ED-A5C9-9E38-754522B4E452}"/>
              </a:ext>
            </a:extLst>
          </p:cNvPr>
          <p:cNvSpPr txBox="1"/>
          <p:nvPr/>
        </p:nvSpPr>
        <p:spPr>
          <a:xfrm>
            <a:off x="373749" y="1619116"/>
            <a:ext cx="7830467" cy="384923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sz="1800">
              <a:latin typeface="Segoe UI" panose="020B0502040204020203" pitchFamily="34" charset="0"/>
              <a:cs typeface="Segoe UI" panose="020B0502040204020203" pitchFamily="34" charset="0"/>
            </a:endParaRPr>
          </a:p>
          <a:p>
            <a:pPr marL="285750" indent="-285750" algn="l" rtl="0" fontAlgn="base">
              <a:buFont typeface="Arial" panose="020B0604020202020204" pitchFamily="34" charset="0"/>
              <a:buChar char="•"/>
            </a:pPr>
            <a:r>
              <a:rPr lang="en-US" sz="1600" b="1" u="none" strike="noStrike">
                <a:effectLst/>
                <a:latin typeface="Segoe UI"/>
                <a:cs typeface="Segoe UI"/>
              </a:rPr>
              <a:t>GC Advantage Point – </a:t>
            </a:r>
            <a:r>
              <a:rPr lang="en-US" sz="1600" u="none" strike="noStrike">
                <a:effectLst/>
                <a:latin typeface="Segoe UI"/>
                <a:cs typeface="Segoe UI"/>
              </a:rPr>
              <a:t>the industry's most advanced spatial analytics platform for event response, underwriting and portfolio management. </a:t>
            </a:r>
            <a:r>
              <a:rPr lang="en-US" sz="1600">
                <a:effectLst/>
                <a:latin typeface="Segoe UI"/>
                <a:cs typeface="Segoe UI"/>
              </a:rPr>
              <a:t>​</a:t>
            </a:r>
            <a:r>
              <a:rPr lang="en-US" sz="1600">
                <a:latin typeface="Segoe UI"/>
                <a:cs typeface="Segoe UI"/>
              </a:rPr>
              <a:t>H</a:t>
            </a:r>
            <a:r>
              <a:rPr lang="en-US" sz="1600" u="none" strike="noStrike">
                <a:effectLst/>
                <a:latin typeface="Segoe UI"/>
                <a:cs typeface="Segoe UI"/>
              </a:rPr>
              <a:t>elps their clients (large insurance firms) translate vast amount of geospatial data to insights required for hazard (like earthquakes) prediction, impact of hazard in an area and other mission critical features.</a:t>
            </a:r>
            <a:r>
              <a:rPr lang="en-US" sz="1600">
                <a:effectLst/>
                <a:latin typeface="Segoe UI"/>
                <a:cs typeface="Segoe UI"/>
              </a:rPr>
              <a:t>​</a:t>
            </a:r>
          </a:p>
          <a:p>
            <a:pPr algn="l" rtl="0" fontAlgn="base">
              <a:buFont typeface="Arial" panose="020B0604020202020204" pitchFamily="34" charset="0"/>
              <a:buChar char="•"/>
            </a:pPr>
            <a:endParaRPr lang="en-US" sz="1600">
              <a:effectLst/>
              <a:latin typeface="Segoe UI" panose="020B0502040204020203" pitchFamily="34" charset="0"/>
              <a:cs typeface="Segoe UI" panose="020B0502040204020203" pitchFamily="34" charset="0"/>
            </a:endParaRPr>
          </a:p>
          <a:p>
            <a:pPr marL="285750" indent="-285750" algn="l" rtl="0" fontAlgn="base">
              <a:buFont typeface="Arial" panose="020B0604020202020204" pitchFamily="34" charset="0"/>
              <a:buChar char="•"/>
            </a:pPr>
            <a:r>
              <a:rPr lang="en-US" sz="1600" u="none" strike="noStrike">
                <a:effectLst/>
                <a:latin typeface="Segoe UI"/>
                <a:cs typeface="Segoe UI"/>
              </a:rPr>
              <a:t>Easier Migration of Netezza (Postgres-XL). Highly require a scalable distributed PostgreSQL database.</a:t>
            </a:r>
          </a:p>
          <a:p>
            <a:pPr marL="285750" indent="-285750" algn="l" rtl="0" fontAlgn="base">
              <a:buFont typeface="Arial" panose="020B0604020202020204" pitchFamily="34" charset="0"/>
              <a:buChar char="•"/>
            </a:pPr>
            <a:endParaRPr lang="en-US" sz="1600">
              <a:effectLst/>
              <a:latin typeface="Segoe UI" panose="020B0502040204020203" pitchFamily="34" charset="0"/>
              <a:cs typeface="Segoe UI" panose="020B0502040204020203" pitchFamily="34" charset="0"/>
            </a:endParaRPr>
          </a:p>
          <a:p>
            <a:pPr marL="285750" indent="-285750" fontAlgn="base">
              <a:buFont typeface="Arial" panose="020B0604020202020204" pitchFamily="34" charset="0"/>
              <a:buChar char="•"/>
            </a:pPr>
            <a:r>
              <a:rPr lang="en-US" sz="1600" u="none" strike="noStrike">
                <a:effectLst/>
                <a:latin typeface="Segoe UI"/>
                <a:cs typeface="Segoe UI"/>
              </a:rPr>
              <a:t>Extension nature of</a:t>
            </a:r>
            <a:r>
              <a:rPr lang="en-US" sz="1600">
                <a:latin typeface="Segoe UI"/>
                <a:cs typeface="Segoe UI"/>
              </a:rPr>
              <a:t> Citus</a:t>
            </a:r>
            <a:r>
              <a:rPr lang="en-US" sz="1600" u="none" strike="noStrike">
                <a:effectLst/>
                <a:latin typeface="Segoe UI"/>
                <a:cs typeface="Segoe UI"/>
              </a:rPr>
              <a:t> – </a:t>
            </a:r>
            <a:r>
              <a:rPr lang="en-US" sz="1600">
                <a:latin typeface="Segoe UI"/>
                <a:cs typeface="Segoe UI"/>
              </a:rPr>
              <a:t>lets</a:t>
            </a:r>
            <a:r>
              <a:rPr lang="en-US" sz="1600" u="none" strike="noStrike">
                <a:effectLst/>
                <a:latin typeface="Segoe UI"/>
                <a:cs typeface="Segoe UI"/>
              </a:rPr>
              <a:t> them leverage latest innovations in </a:t>
            </a:r>
            <a:r>
              <a:rPr lang="en-US" sz="1600">
                <a:latin typeface="Segoe UI"/>
                <a:cs typeface="Segoe UI"/>
              </a:rPr>
              <a:t>PostgreSQL </a:t>
            </a:r>
            <a:r>
              <a:rPr lang="en-US" sz="1600" u="none" strike="noStrike">
                <a:effectLst/>
                <a:latin typeface="Segoe UI"/>
                <a:cs typeface="Segoe UI"/>
              </a:rPr>
              <a:t>(PostGIS).</a:t>
            </a:r>
          </a:p>
          <a:p>
            <a:pPr marL="285750" indent="-285750" algn="l" rtl="0" fontAlgn="base">
              <a:buFont typeface="Arial" panose="020B0604020202020204" pitchFamily="34" charset="0"/>
              <a:buChar char="•"/>
            </a:pPr>
            <a:endParaRPr lang="en-US" sz="1600" u="none" strike="noStrike">
              <a:effectLst/>
              <a:latin typeface="Segoe UI" panose="020B0502040204020203" pitchFamily="34" charset="0"/>
              <a:cs typeface="Segoe UI" panose="020B0502040204020203" pitchFamily="34" charset="0"/>
            </a:endParaRPr>
          </a:p>
          <a:p>
            <a:pPr marL="285750" indent="-285750" algn="l" rtl="0" fontAlgn="base">
              <a:buFont typeface="Arial" panose="020B0604020202020204" pitchFamily="34" charset="0"/>
              <a:buChar char="•"/>
            </a:pPr>
            <a:r>
              <a:rPr lang="en-US" sz="1600" u="none" strike="noStrike">
                <a:effectLst/>
                <a:latin typeface="Segoe UI"/>
                <a:cs typeface="Segoe UI"/>
              </a:rPr>
              <a:t>PaaS nature of Citus – “no need to worry of maintenance” </a:t>
            </a:r>
            <a:r>
              <a:rPr lang="en-US" sz="1600">
                <a:effectLst/>
                <a:latin typeface="Segoe UI"/>
                <a:cs typeface="Segoe UI"/>
              </a:rPr>
              <a:t>​</a:t>
            </a:r>
          </a:p>
          <a:p>
            <a:endParaRPr lang="en-US" sz="160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8680916F-4D13-909D-C4C4-C40490B67681}"/>
              </a:ext>
            </a:extLst>
          </p:cNvPr>
          <p:cNvSpPr txBox="1"/>
          <p:nvPr/>
        </p:nvSpPr>
        <p:spPr>
          <a:xfrm>
            <a:off x="8291059" y="2747265"/>
            <a:ext cx="3827721" cy="1631216"/>
          </a:xfrm>
          <a:prstGeom prst="rect">
            <a:avLst/>
          </a:prstGeom>
          <a:noFill/>
        </p:spPr>
        <p:txBody>
          <a:bodyPr wrap="square" rtlCol="0">
            <a:spAutoFit/>
          </a:bodyPr>
          <a:lstStyle/>
          <a:p>
            <a:pPr>
              <a:spcAft>
                <a:spcPts val="1800"/>
              </a:spcAft>
            </a:pPr>
            <a:r>
              <a:rPr lang="en-US" sz="1400" b="1" i="0" u="none" strike="noStrike">
                <a:solidFill>
                  <a:srgbClr val="353535"/>
                </a:solidFill>
                <a:effectLst/>
                <a:latin typeface="Segoe UI" panose="020B0502040204020203" pitchFamily="34" charset="0"/>
              </a:rPr>
              <a:t>~30TB data size </a:t>
            </a:r>
            <a:r>
              <a:rPr lang="en-US" sz="1400" b="0" i="0" u="none" strike="noStrike">
                <a:solidFill>
                  <a:srgbClr val="353535"/>
                </a:solidFill>
                <a:effectLst/>
                <a:latin typeface="Segoe UI" panose="020B0502040204020203" pitchFamily="34" charset="0"/>
              </a:rPr>
              <a:t>and growing drastically</a:t>
            </a:r>
            <a:r>
              <a:rPr lang="en-IN" sz="1400">
                <a:latin typeface="Segoe UI" panose="020B0502040204020203" pitchFamily="34" charset="0"/>
                <a:cs typeface="Segoe UI" panose="020B0502040204020203" pitchFamily="34" charset="0"/>
              </a:rPr>
              <a:t>.</a:t>
            </a:r>
          </a:p>
          <a:p>
            <a:pPr>
              <a:spcAft>
                <a:spcPts val="1800"/>
              </a:spcAft>
            </a:pPr>
            <a:r>
              <a:rPr lang="en-US" sz="1400">
                <a:solidFill>
                  <a:srgbClr val="353535"/>
                </a:solidFill>
                <a:latin typeface="Segoe UI" panose="020B0502040204020203" pitchFamily="34" charset="0"/>
              </a:rPr>
              <a:t>W</a:t>
            </a:r>
            <a:r>
              <a:rPr lang="en-US" sz="1400" b="0" i="0" u="none" strike="noStrike">
                <a:solidFill>
                  <a:srgbClr val="353535"/>
                </a:solidFill>
                <a:effectLst/>
                <a:latin typeface="Segoe UI" panose="020B0502040204020203" pitchFamily="34" charset="0"/>
              </a:rPr>
              <a:t>orkload has </a:t>
            </a:r>
            <a:r>
              <a:rPr lang="en-US" sz="1400" b="1" i="0" u="none" strike="noStrike">
                <a:solidFill>
                  <a:srgbClr val="353535"/>
                </a:solidFill>
                <a:effectLst/>
                <a:latin typeface="Segoe UI" panose="020B0502040204020203" pitchFamily="34" charset="0"/>
              </a:rPr>
              <a:t>3000 global users</a:t>
            </a:r>
            <a:r>
              <a:rPr lang="en-US" sz="1400" b="0" i="0" u="none" strike="noStrike">
                <a:solidFill>
                  <a:srgbClr val="353535"/>
                </a:solidFill>
                <a:effectLst/>
                <a:latin typeface="Segoe UI" panose="020B0502040204020203" pitchFamily="34" charset="0"/>
              </a:rPr>
              <a:t>, with </a:t>
            </a:r>
            <a:r>
              <a:rPr lang="en-US" sz="1400" b="1" i="0" u="none" strike="noStrike">
                <a:solidFill>
                  <a:srgbClr val="353535"/>
                </a:solidFill>
                <a:effectLst/>
                <a:latin typeface="Segoe UI" panose="020B0502040204020203" pitchFamily="34" charset="0"/>
              </a:rPr>
              <a:t>10-50 of them concurrently</a:t>
            </a:r>
            <a:r>
              <a:rPr lang="en-US" sz="1400" b="0" i="0" u="none" strike="noStrike">
                <a:solidFill>
                  <a:srgbClr val="353535"/>
                </a:solidFill>
                <a:effectLst/>
                <a:latin typeface="Segoe UI" panose="020B0502040204020203" pitchFamily="34" charset="0"/>
              </a:rPr>
              <a:t> performing complex geospatial analysis</a:t>
            </a:r>
            <a:endParaRPr lang="en-IN"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Data available in real-time</a:t>
            </a:r>
          </a:p>
        </p:txBody>
      </p:sp>
      <p:pic>
        <p:nvPicPr>
          <p:cNvPr id="5122" name="Picture 2" descr="Decorative">
            <a:extLst>
              <a:ext uri="{FF2B5EF4-FFF2-40B4-BE49-F238E27FC236}">
                <a16:creationId xmlns:a16="http://schemas.microsoft.com/office/drawing/2014/main" id="{22A2C3C4-001F-7579-E80E-4CA6C708A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006" y="2266471"/>
            <a:ext cx="1412261" cy="21695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B012A6E-2D0D-02B0-A21E-E1377A741D5C}"/>
              </a:ext>
            </a:extLst>
          </p:cNvPr>
          <p:cNvSpPr txBox="1">
            <a:spLocks noGrp="1"/>
          </p:cNvSpPr>
          <p:nvPr>
            <p:ph type="title" idx="4294967295"/>
          </p:nvPr>
        </p:nvSpPr>
        <p:spPr>
          <a:xfrm>
            <a:off x="373749" y="376607"/>
            <a:ext cx="8791516"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Marsh </a:t>
            </a:r>
            <a:r>
              <a:rPr kumimoji="0" lang="en-US" sz="4000" b="1" i="0" u="none" strike="noStrike" kern="1200" cap="none" spc="0" normalizeH="0" baseline="0" noProof="0" err="1">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Mclennan</a:t>
            </a:r>
            <a:r>
              <a:rPr kumimoji="0" lang="en-US" sz="4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 (MMC) </a:t>
            </a:r>
            <a:r>
              <a:rPr kumimoji="0" lang="en-US" sz="2000" b="1" i="0" u="none" strike="noStrike" kern="1200" cap="none" spc="0" normalizeH="0" baseline="0" noProof="0">
                <a:ln>
                  <a:noFill/>
                </a:ln>
                <a:solidFill>
                  <a:schemeClr val="accent1">
                    <a:lumMod val="75000"/>
                  </a:schemeClr>
                </a:solidFill>
                <a:effectLst/>
                <a:uLnTx/>
                <a:uFillTx/>
                <a:latin typeface="Segoe UI Semibold" panose="020B0502040204020203" pitchFamily="34" charset="0"/>
                <a:ea typeface="+mn-ea"/>
                <a:cs typeface="Segoe UI Semibold" panose="020B0502040204020203" pitchFamily="34" charset="0"/>
              </a:rPr>
              <a:t>(Americas/United States)​</a:t>
            </a:r>
          </a:p>
        </p:txBody>
      </p:sp>
      <p:sp>
        <p:nvSpPr>
          <p:cNvPr id="8" name="TextBox 7">
            <a:extLst>
              <a:ext uri="{FF2B5EF4-FFF2-40B4-BE49-F238E27FC236}">
                <a16:creationId xmlns:a16="http://schemas.microsoft.com/office/drawing/2014/main" id="{FEA54E1A-9B29-62B5-1E75-C96EDBF5E8F8}"/>
              </a:ext>
            </a:extLst>
          </p:cNvPr>
          <p:cNvSpPr txBox="1"/>
          <p:nvPr/>
        </p:nvSpPr>
        <p:spPr>
          <a:xfrm>
            <a:off x="373749" y="1020990"/>
            <a:ext cx="6097772" cy="369332"/>
          </a:xfrm>
          <a:prstGeom prst="rect">
            <a:avLst/>
          </a:prstGeom>
          <a:noFill/>
        </p:spPr>
        <p:txBody>
          <a:bodyPr wrap="square">
            <a:spAutoFit/>
          </a:bodyPr>
          <a:lstStyle/>
          <a:p>
            <a:r>
              <a:rPr lang="en-US" b="0" i="1" u="none" strike="noStrike">
                <a:solidFill>
                  <a:schemeClr val="accent1">
                    <a:lumMod val="75000"/>
                  </a:schemeClr>
                </a:solidFill>
                <a:effectLst/>
                <a:latin typeface="Segoe UI Light" panose="020B0502040204020203" pitchFamily="34" charset="0"/>
              </a:rPr>
              <a:t>Guy Carpenter, Advantage Point</a:t>
            </a:r>
            <a:r>
              <a:rPr lang="en-US" b="0" i="0">
                <a:solidFill>
                  <a:schemeClr val="accent1">
                    <a:lumMod val="75000"/>
                  </a:schemeClr>
                </a:solidFill>
                <a:effectLst/>
                <a:latin typeface="Segoe UI Light" panose="020B0502040204020203" pitchFamily="34" charset="0"/>
              </a:rPr>
              <a:t>​</a:t>
            </a:r>
            <a:endParaRPr lang="en-US">
              <a:solidFill>
                <a:schemeClr val="accent1">
                  <a:lumMod val="75000"/>
                </a:schemeClr>
              </a:solidFill>
            </a:endParaRPr>
          </a:p>
        </p:txBody>
      </p:sp>
      <p:pic>
        <p:nvPicPr>
          <p:cNvPr id="11" name="Picture 2" descr="Decorative">
            <a:extLst>
              <a:ext uri="{FF2B5EF4-FFF2-40B4-BE49-F238E27FC236}">
                <a16:creationId xmlns:a16="http://schemas.microsoft.com/office/drawing/2014/main" id="{DE9339E1-C289-9AD9-EF21-921143CCE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999" y="5975397"/>
            <a:ext cx="1702937" cy="26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91162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B6476-BF0F-54E2-08B5-3EBA75B020A7}"/>
              </a:ext>
            </a:extLst>
          </p:cNvPr>
          <p:cNvSpPr>
            <a:spLocks noGrp="1"/>
          </p:cNvSpPr>
          <p:nvPr>
            <p:ph type="title"/>
          </p:nvPr>
        </p:nvSpPr>
        <p:spPr>
          <a:xfrm>
            <a:off x="588263" y="3024836"/>
            <a:ext cx="11018520" cy="553998"/>
          </a:xfrm>
        </p:spPr>
        <p:txBody>
          <a:bodyPr/>
          <a:lstStyle/>
          <a:p>
            <a:r>
              <a:rPr lang="en-US">
                <a:cs typeface="Segoe UI"/>
              </a:rPr>
              <a:t>Migration</a:t>
            </a:r>
          </a:p>
        </p:txBody>
      </p:sp>
    </p:spTree>
    <p:extLst>
      <p:ext uri="{BB962C8B-B14F-4D97-AF65-F5344CB8AC3E}">
        <p14:creationId xmlns:p14="http://schemas.microsoft.com/office/powerpoint/2010/main" val="61366375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A353-3C3F-B83C-241D-E9B5A22B55C8}"/>
              </a:ext>
            </a:extLst>
          </p:cNvPr>
          <p:cNvSpPr>
            <a:spLocks noGrp="1"/>
          </p:cNvSpPr>
          <p:nvPr>
            <p:ph type="title"/>
          </p:nvPr>
        </p:nvSpPr>
        <p:spPr>
          <a:xfrm>
            <a:off x="603402" y="2259628"/>
            <a:ext cx="3771009" cy="2021545"/>
          </a:xfrm>
        </p:spPr>
        <p:txBody>
          <a:bodyPr vert="horz" lIns="91440" tIns="45720" rIns="91440" bIns="45720" rtlCol="0" anchor="b">
            <a:normAutofit/>
          </a:bodyPr>
          <a:lstStyle/>
          <a:p>
            <a:r>
              <a:rPr lang="en-US" sz="4000" b="1" kern="1200">
                <a:solidFill>
                  <a:schemeClr val="accent1">
                    <a:lumMod val="75000"/>
                  </a:schemeClr>
                </a:solidFill>
                <a:latin typeface="Segoe UI Semibold" panose="020B0502040204020203" pitchFamily="34" charset="0"/>
                <a:cs typeface="Segoe UI Semibold" panose="020B0502040204020203" pitchFamily="34" charset="0"/>
              </a:rPr>
              <a:t>Homogeneous Migration</a:t>
            </a:r>
            <a:br>
              <a:rPr lang="en-US" sz="4000" b="1" kern="1200">
                <a:solidFill>
                  <a:schemeClr val="accent1">
                    <a:lumMod val="75000"/>
                  </a:schemeClr>
                </a:solidFill>
                <a:latin typeface="Segoe UI Semibold" panose="020B0502040204020203" pitchFamily="34" charset="0"/>
                <a:cs typeface="Segoe UI Semibold" panose="020B0502040204020203" pitchFamily="34" charset="0"/>
              </a:rPr>
            </a:br>
            <a:r>
              <a:rPr lang="en-US" sz="4000" b="1" kern="1200">
                <a:solidFill>
                  <a:schemeClr val="accent1">
                    <a:lumMod val="75000"/>
                  </a:schemeClr>
                </a:solidFill>
                <a:latin typeface="Segoe UI Semibold" panose="020B0502040204020203" pitchFamily="34" charset="0"/>
                <a:cs typeface="Segoe UI Semibold" panose="020B0502040204020203" pitchFamily="34" charset="0"/>
              </a:rPr>
              <a:t>Toolset</a:t>
            </a:r>
          </a:p>
        </p:txBody>
      </p:sp>
      <p:pic>
        <p:nvPicPr>
          <p:cNvPr id="9" name="Picture 8" descr="Decorative">
            <a:extLst>
              <a:ext uri="{FF2B5EF4-FFF2-40B4-BE49-F238E27FC236}">
                <a16:creationId xmlns:a16="http://schemas.microsoft.com/office/drawing/2014/main" id="{C085E0A9-D991-889A-B5FC-E82021886B8A}"/>
              </a:ext>
            </a:extLst>
          </p:cNvPr>
          <p:cNvPicPr>
            <a:picLocks noChangeAspect="1"/>
          </p:cNvPicPr>
          <p:nvPr/>
        </p:nvPicPr>
        <p:blipFill>
          <a:blip r:embed="rId3"/>
          <a:stretch>
            <a:fillRect/>
          </a:stretch>
        </p:blipFill>
        <p:spPr>
          <a:xfrm>
            <a:off x="4741536" y="497342"/>
            <a:ext cx="6847062" cy="5546119"/>
          </a:xfrm>
          <a:prstGeom prst="rect">
            <a:avLst/>
          </a:prstGeom>
        </p:spPr>
      </p:pic>
    </p:spTree>
    <p:extLst>
      <p:ext uri="{BB962C8B-B14F-4D97-AF65-F5344CB8AC3E}">
        <p14:creationId xmlns:p14="http://schemas.microsoft.com/office/powerpoint/2010/main" val="206519990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68fcb561-4938-471e-ad66-507677a35492">
      <UserInfo>
        <DisplayName>Saranya Sriram</DisplayName>
        <AccountId>9290</AccountId>
        <AccountType/>
      </UserInfo>
      <UserInfo>
        <DisplayName>Hariram Thirukarugavur Ramesh</DisplayName>
        <AccountId>18269</AccountId>
        <AccountType/>
      </UserInfo>
    </SharedWithUsers>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8EC4AC5-0316-422F-9C3E-9207F5A378E9}"/>
</file>

<file path=customXml/itemProps2.xml><?xml version="1.0" encoding="utf-8"?>
<ds:datastoreItem xmlns:ds="http://schemas.openxmlformats.org/officeDocument/2006/customXml" ds:itemID="{A9355DC1-D985-49DC-8057-AD55414D16D2}"/>
</file>

<file path=customXml/itemProps3.xml><?xml version="1.0" encoding="utf-8"?>
<ds:datastoreItem xmlns:ds="http://schemas.openxmlformats.org/officeDocument/2006/customXml" ds:itemID="{81BDBF6C-401B-415C-BF96-271A236076F1}"/>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11245</Words>
  <Application>Microsoft Office PowerPoint</Application>
  <PresentationFormat>Widescreen</PresentationFormat>
  <Paragraphs>1596</Paragraphs>
  <Slides>105</Slides>
  <Notes>89</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105</vt:i4>
      </vt:variant>
    </vt:vector>
  </HeadingPairs>
  <TitlesOfParts>
    <vt:vector size="123" baseType="lpstr">
      <vt:lpstr>Arial</vt:lpstr>
      <vt:lpstr>Arial</vt:lpstr>
      <vt:lpstr>Calibri</vt:lpstr>
      <vt:lpstr>Calibri Light</vt:lpstr>
      <vt:lpstr>Consolas</vt:lpstr>
      <vt:lpstr>Courier New</vt:lpstr>
      <vt:lpstr>Lato</vt:lpstr>
      <vt:lpstr>Menlo</vt:lpstr>
      <vt:lpstr>Segoe UI</vt:lpstr>
      <vt:lpstr>Segoe UI Light</vt:lpstr>
      <vt:lpstr>Segoe UI Semibold</vt:lpstr>
      <vt:lpstr>Segoe UI Semilight</vt:lpstr>
      <vt:lpstr>SegoeUI</vt:lpstr>
      <vt:lpstr>SFMono-Regular</vt:lpstr>
      <vt:lpstr>Wingdings</vt:lpstr>
      <vt:lpstr>Office Theme</vt:lpstr>
      <vt:lpstr>1_WHITE TEMPLATE</vt:lpstr>
      <vt:lpstr>3_White Template</vt:lpstr>
      <vt:lpstr>Azure Cosmos DB for PostgreSQL Technical Deep Dive</vt:lpstr>
      <vt:lpstr>AGENDA</vt:lpstr>
      <vt:lpstr>Azure Cosmos DB for Postgres </vt:lpstr>
      <vt:lpstr>Fully Managed Distributed SQL build upon Open Source PostgreSQL</vt:lpstr>
      <vt:lpstr>Overview</vt:lpstr>
      <vt:lpstr>Linearly Scaled Throughput</vt:lpstr>
      <vt:lpstr>Elastic compute &amp; Storage options</vt:lpstr>
      <vt:lpstr>Azure Cosmos DB for Postgres Availability </vt:lpstr>
      <vt:lpstr>Online Scaling  (Powered by Citus)</vt:lpstr>
      <vt:lpstr>Online Tenant Isolation </vt:lpstr>
      <vt:lpstr>Private access through  Private Link </vt:lpstr>
      <vt:lpstr>Simplified Management</vt:lpstr>
      <vt:lpstr>Goals in Power BI</vt:lpstr>
      <vt:lpstr>Architecture Overview</vt:lpstr>
      <vt:lpstr>Data Distribution &amp; Terminology</vt:lpstr>
      <vt:lpstr>Data Distribution</vt:lpstr>
      <vt:lpstr>Data Distribution (Node level)</vt:lpstr>
      <vt:lpstr>Common development scenarios</vt:lpstr>
      <vt:lpstr>Real-time / timeseries operational analytics and reporting</vt:lpstr>
      <vt:lpstr>Choosing a shard key for real-time analytics &amp; timeseries workloads</vt:lpstr>
      <vt:lpstr>Scaling multi-tenant &amp; SaaS applications</vt:lpstr>
      <vt:lpstr>Choosing a shard key for Multi-Tenant  SaaS workloads</vt:lpstr>
      <vt:lpstr>IOT workloads – needing a transactional database</vt:lpstr>
      <vt:lpstr>Choosing a shard key for IOT Workloads</vt:lpstr>
      <vt:lpstr>High-throughput transactional apps</vt:lpstr>
      <vt:lpstr>Choosing a shard key for  Transactional / Operational Workloads</vt:lpstr>
      <vt:lpstr>Shard Key Selection Summary</vt:lpstr>
      <vt:lpstr>Data Modelling</vt:lpstr>
      <vt:lpstr>Table Types in Azure Cosmos DB for PostgreSQL</vt:lpstr>
      <vt:lpstr>Data Modeling</vt:lpstr>
      <vt:lpstr>Multi-Tenant data placement</vt:lpstr>
      <vt:lpstr>Multi-Tenant Rebalancer</vt:lpstr>
      <vt:lpstr>Data Modeling (Multi-Tenant)</vt:lpstr>
      <vt:lpstr>Data Modeling (HTAP / Timeseries application)</vt:lpstr>
      <vt:lpstr>Postgres Partitioning post Sharding</vt:lpstr>
      <vt:lpstr>Parameter tuning for specific workload</vt:lpstr>
      <vt:lpstr>Online Rebalancer Powered By Citus</vt:lpstr>
      <vt:lpstr>Data Distribution Strategy</vt:lpstr>
      <vt:lpstr>Data Distribution Strategy</vt:lpstr>
      <vt:lpstr>Query Patterns</vt:lpstr>
      <vt:lpstr>Shard Creation</vt:lpstr>
      <vt:lpstr>Sample table shards</vt:lpstr>
      <vt:lpstr>Query with Filter</vt:lpstr>
      <vt:lpstr>Query plan </vt:lpstr>
      <vt:lpstr>Query plan (Count(*))</vt:lpstr>
      <vt:lpstr>Query plan (Where)</vt:lpstr>
      <vt:lpstr>Query with Group By</vt:lpstr>
      <vt:lpstr>Query plan (Group By)</vt:lpstr>
      <vt:lpstr>Parallelize execution with Group by</vt:lpstr>
      <vt:lpstr>CO-LOCATION</vt:lpstr>
      <vt:lpstr>Query plan (JOIN)</vt:lpstr>
      <vt:lpstr>Scope JOIN within node</vt:lpstr>
      <vt:lpstr>Performance Tuning</vt:lpstr>
      <vt:lpstr>Distributed Query Scoping</vt:lpstr>
      <vt:lpstr>System health and locks</vt:lpstr>
      <vt:lpstr>Vacuuming</vt:lpstr>
      <vt:lpstr>Judicial Logging</vt:lpstr>
      <vt:lpstr>Additional Tips</vt:lpstr>
      <vt:lpstr>Management</vt:lpstr>
      <vt:lpstr>Replica Creation</vt:lpstr>
      <vt:lpstr>Replica Creation (Cross region)</vt:lpstr>
      <vt:lpstr>Role Creation</vt:lpstr>
      <vt:lpstr>Maintenance Schedule</vt:lpstr>
      <vt:lpstr>Backup &amp; Restore</vt:lpstr>
      <vt:lpstr>Cluster Management</vt:lpstr>
      <vt:lpstr>Database Management Part 1</vt:lpstr>
      <vt:lpstr>Database Management Part 2</vt:lpstr>
      <vt:lpstr>Database Management Part 3</vt:lpstr>
      <vt:lpstr>Infrastructure Management</vt:lpstr>
      <vt:lpstr>Monitoring</vt:lpstr>
      <vt:lpstr>Dashboard Metrics</vt:lpstr>
      <vt:lpstr>Dashboard Metrics</vt:lpstr>
      <vt:lpstr>Create Alert</vt:lpstr>
      <vt:lpstr>Define Alert Metric</vt:lpstr>
      <vt:lpstr>Define Alert Logic</vt:lpstr>
      <vt:lpstr>Define action group identifiers</vt:lpstr>
      <vt:lpstr>Define additional custom actions</vt:lpstr>
      <vt:lpstr>Define severity  for rule</vt:lpstr>
      <vt:lpstr>Review &amp; Create action group</vt:lpstr>
      <vt:lpstr>Log Analytics</vt:lpstr>
      <vt:lpstr>Log Analytics workspace to manage Logs </vt:lpstr>
      <vt:lpstr>Log Analytics workspace to manage Logs contd…</vt:lpstr>
      <vt:lpstr>Navigate to Logging Parameters</vt:lpstr>
      <vt:lpstr>Configuring Logging Parameters</vt:lpstr>
      <vt:lpstr>Reviewing Analytics Logs for Connections</vt:lpstr>
      <vt:lpstr>Reviewing Analytics Logs for DMLs</vt:lpstr>
      <vt:lpstr>PostgreSQL Extensions</vt:lpstr>
      <vt:lpstr>PostgreSQL Extensions</vt:lpstr>
      <vt:lpstr>PostGIS extension real world use case</vt:lpstr>
      <vt:lpstr>TopN &amp; HLL extension real world use case</vt:lpstr>
      <vt:lpstr>Customers</vt:lpstr>
      <vt:lpstr>UK COVID-19 dashboard built using Postgres and Citus</vt:lpstr>
      <vt:lpstr>MixRank Gets Faster Performance &amp; Huge Cost Savings with the Citus Database</vt:lpstr>
      <vt:lpstr>With Citus, Algolia Speeds Up Search Analytics &amp; Eradicates Database Management Headaches</vt:lpstr>
      <vt:lpstr>Scale for Algolia’s Analytics platform</vt:lpstr>
      <vt:lpstr>Microsoft Windows relies on Hyperscale (Citus) for mission-critical decisions</vt:lpstr>
      <vt:lpstr>Marsh Mclennan (MMC) (Americas/United States)​</vt:lpstr>
      <vt:lpstr>Migration</vt:lpstr>
      <vt:lpstr>Homogeneous Migration Toolset</vt:lpstr>
      <vt:lpstr>Hetrogeneous Migration</vt:lpstr>
      <vt:lpstr>App Stacks</vt:lpstr>
      <vt:lpstr>Frameworks &amp;  Languages Parity</vt:lpstr>
      <vt:lpstr>Learn more</vt:lpstr>
      <vt:lpstr>Learning Resources</vt:lpstr>
      <vt:lpstr>Closure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2022-10-11T17:17:18Z</dcterms:created>
  <dcterms:modified xsi:type="dcterms:W3CDTF">2022-10-11T17:17:29Z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0x010100CB37A1A211E6AD49B6926EBCABCBDE8F</vt:lpwstr>
  </property>
</Properties>
</file>